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0"/>
  </p:notesMasterIdLst>
  <p:handoutMasterIdLst>
    <p:handoutMasterId r:id="rId31"/>
  </p:handoutMasterIdLst>
  <p:sldIdLst>
    <p:sldId id="683" r:id="rId2"/>
    <p:sldId id="684" r:id="rId3"/>
    <p:sldId id="685" r:id="rId4"/>
    <p:sldId id="686" r:id="rId5"/>
    <p:sldId id="687" r:id="rId6"/>
    <p:sldId id="688" r:id="rId7"/>
    <p:sldId id="689" r:id="rId8"/>
    <p:sldId id="690" r:id="rId9"/>
    <p:sldId id="717" r:id="rId10"/>
    <p:sldId id="692" r:id="rId11"/>
    <p:sldId id="718" r:id="rId12"/>
    <p:sldId id="694" r:id="rId13"/>
    <p:sldId id="695" r:id="rId14"/>
    <p:sldId id="696" r:id="rId15"/>
    <p:sldId id="719" r:id="rId16"/>
    <p:sldId id="720" r:id="rId17"/>
    <p:sldId id="714" r:id="rId18"/>
    <p:sldId id="702" r:id="rId19"/>
    <p:sldId id="703" r:id="rId20"/>
    <p:sldId id="704" r:id="rId21"/>
    <p:sldId id="705" r:id="rId22"/>
    <p:sldId id="706" r:id="rId23"/>
    <p:sldId id="715" r:id="rId24"/>
    <p:sldId id="708" r:id="rId25"/>
    <p:sldId id="722" r:id="rId26"/>
    <p:sldId id="709" r:id="rId27"/>
    <p:sldId id="710" r:id="rId28"/>
    <p:sldId id="713" r:id="rId2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Arial" charset="0"/>
        <a:ea typeface="Kozuka Gothic Pro L" pitchFamily="34" charset="-128"/>
        <a:cs typeface="Kozuka Gothic Pro L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532083"/>
    <a:srgbClr val="78B484"/>
    <a:srgbClr val="525252"/>
    <a:srgbClr val="31AADA"/>
    <a:srgbClr val="441973"/>
    <a:srgbClr val="7F110F"/>
    <a:srgbClr val="3E86C3"/>
    <a:srgbClr val="DED0B4"/>
    <a:srgbClr val="FD9708"/>
    <a:srgbClr val="FCA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3" d="100"/>
          <a:sy n="103" d="100"/>
        </p:scale>
        <p:origin x="-3416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80"/>
    </p:cViewPr>
  </p:sorterViewPr>
  <p:notesViewPr>
    <p:cSldViewPr>
      <p:cViewPr varScale="1">
        <p:scale>
          <a:sx n="91" d="100"/>
          <a:sy n="91" d="100"/>
        </p:scale>
        <p:origin x="-3720" y="-108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Kozuka Gothic Pro L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Kozuka Gothic Pro L" charset="0"/>
                <a:cs typeface="Kozuka Gothic Pro L" charset="0"/>
              </a:defRPr>
            </a:lvl1pPr>
          </a:lstStyle>
          <a:p>
            <a:pPr>
              <a:defRPr/>
            </a:pPr>
            <a:fld id="{FA5ABB7E-53D8-6944-AD3D-5F00A64C2747}" type="datetime1">
              <a:rPr lang="en-US"/>
              <a:pPr>
                <a:defRPr/>
              </a:pPr>
              <a:t>1/26/15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Kozuka Gothic Pro L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Kozuka Gothic Pro L" charset="0"/>
                <a:cs typeface="Kozuka Gothic Pro L" charset="0"/>
              </a:defRPr>
            </a:lvl1pPr>
          </a:lstStyle>
          <a:p>
            <a:pPr>
              <a:defRPr/>
            </a:pPr>
            <a:fld id="{AB845002-96BB-B046-8F43-6587EC8FD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81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91" tIns="45396" rIns="90791" bIns="45396" numCol="1" anchor="t" anchorCtr="0" compatLnSpc="1">
            <a:prstTxWarp prst="textNoShape">
              <a:avLst/>
            </a:prstTxWarp>
          </a:bodyPr>
          <a:lstStyle>
            <a:lvl1pPr defTabSz="908027">
              <a:defRPr sz="11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91" tIns="45396" rIns="90791" bIns="45396" numCol="1" anchor="t" anchorCtr="0" compatLnSpc="1">
            <a:prstTxWarp prst="textNoShape">
              <a:avLst/>
            </a:prstTxWarp>
          </a:bodyPr>
          <a:lstStyle>
            <a:lvl1pPr algn="r" defTabSz="908027">
              <a:defRPr sz="11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91" tIns="45396" rIns="90791" bIns="453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91" tIns="45396" rIns="90791" bIns="45396" numCol="1" anchor="b" anchorCtr="0" compatLnSpc="1">
            <a:prstTxWarp prst="textNoShape">
              <a:avLst/>
            </a:prstTxWarp>
          </a:bodyPr>
          <a:lstStyle>
            <a:lvl1pPr defTabSz="908027">
              <a:defRPr sz="11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91" tIns="45396" rIns="90791" bIns="45396" numCol="1" anchor="b" anchorCtr="0" compatLnSpc="1">
            <a:prstTxWarp prst="textNoShape">
              <a:avLst/>
            </a:prstTxWarp>
          </a:bodyPr>
          <a:lstStyle>
            <a:lvl1pPr algn="r" defTabSz="906463">
              <a:defRPr sz="1100">
                <a:ea typeface="Kozuka Gothic Pro L" charset="0"/>
                <a:cs typeface="Kozuka Gothic Pro L" charset="0"/>
              </a:defRPr>
            </a:lvl1pPr>
          </a:lstStyle>
          <a:p>
            <a:pPr>
              <a:defRPr/>
            </a:pPr>
            <a:fld id="{EF794627-53BC-8649-BC0D-CD5FF98F36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35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6136C-5038-8347-B2E6-FEDCF7E7D338}" type="slidenum">
              <a:rPr lang="en-US">
                <a:ea typeface="Kozuka Gothic Pro L" pitchFamily="34" charset="-128"/>
                <a:cs typeface="Kozuka Gothic Pro L" pitchFamily="34" charset="-128"/>
              </a:rPr>
              <a:pPr/>
              <a:t>1</a:t>
            </a:fld>
            <a:endParaRPr lang="en-US">
              <a:ea typeface="Kozuka Gothic Pro L" pitchFamily="34" charset="-128"/>
              <a:cs typeface="Kozuka Gothic Pro L" pitchFamily="34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GENI is a nationwide suite of infrastructure for</a:t>
            </a:r>
            <a:br>
              <a:rPr lang="en-US" dirty="0" smtClean="0">
                <a:cs typeface="Kozuka Gothic Pro L" pitchFamily="34" charset="-128"/>
              </a:rPr>
            </a:br>
            <a:r>
              <a:rPr lang="en-US" b="1" dirty="0" smtClean="0">
                <a:cs typeface="Kozuka Gothic Pro L" pitchFamily="34" charset="-128"/>
              </a:rPr>
              <a:t>“at scale” </a:t>
            </a:r>
            <a:r>
              <a:rPr lang="en-US" dirty="0" smtClean="0">
                <a:cs typeface="Kozuka Gothic Pro L" pitchFamily="34" charset="-128"/>
              </a:rPr>
              <a:t>experiments in networking, distributed systems, security, and novel applications.</a:t>
            </a:r>
            <a:br>
              <a:rPr lang="en-US" dirty="0" smtClean="0">
                <a:cs typeface="Kozuka Gothic Pro L" pitchFamily="34" charset="-128"/>
              </a:rPr>
            </a:br>
            <a:endParaRPr lang="en-US" sz="1000" dirty="0" smtClean="0">
              <a:cs typeface="Kozuka Gothic Pro L" pitchFamily="34" charset="-128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GENI opens up huge new opportunities</a:t>
            </a:r>
          </a:p>
          <a:p>
            <a:pPr lvl="1">
              <a:spcAft>
                <a:spcPts val="600"/>
              </a:spcAft>
            </a:pPr>
            <a:r>
              <a:rPr lang="en-US" b="1" dirty="0" smtClean="0">
                <a:cs typeface="Kozuka Gothic Pro L" pitchFamily="34" charset="-128"/>
              </a:rPr>
              <a:t>Leading-edge research </a:t>
            </a:r>
            <a:r>
              <a:rPr lang="en-US" dirty="0" smtClean="0">
                <a:cs typeface="Kozuka Gothic Pro L" pitchFamily="34" charset="-128"/>
              </a:rPr>
              <a:t>in next-generation internets</a:t>
            </a:r>
          </a:p>
          <a:p>
            <a:pPr lvl="1">
              <a:spcAft>
                <a:spcPts val="600"/>
              </a:spcAft>
            </a:pPr>
            <a:r>
              <a:rPr lang="en-US" b="1" dirty="0" smtClean="0">
                <a:cs typeface="Kozuka Gothic Pro L" pitchFamily="34" charset="-128"/>
              </a:rPr>
              <a:t>Rapid innovation </a:t>
            </a:r>
            <a:r>
              <a:rPr lang="en-US" dirty="0" smtClean="0">
                <a:cs typeface="Kozuka Gothic Pro L" pitchFamily="34" charset="-128"/>
              </a:rPr>
              <a:t>in novel, large-scale applications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Key GENI concept: slices &amp; deep programmability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Internet: open innovation in application programs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GENI: open innovation deep into the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794627-53BC-8649-BC0D-CD5FF98F36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17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794627-53BC-8649-BC0D-CD5FF98F36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6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4BDB30-3797-F645-965B-4496602EBB4B}" type="slidenum">
              <a:rPr lang="en-US" smtClean="0">
                <a:ea typeface="Kozuka Gothic Pro L" pitchFamily="34" charset="-128"/>
                <a:cs typeface="Kozuka Gothic Pro L" pitchFamily="34" charset="-128"/>
              </a:rPr>
              <a:pPr/>
              <a:t>7</a:t>
            </a:fld>
            <a:endParaRPr lang="en-US" smtClean="0">
              <a:ea typeface="Kozuka Gothic Pro L" pitchFamily="34" charset="-128"/>
              <a:cs typeface="Kozuka Gothic Pro L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794627-53BC-8649-BC0D-CD5FF98F36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84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GENI is a nationwide suite of infrastructure for</a:t>
            </a:r>
            <a:br>
              <a:rPr lang="en-US" dirty="0" smtClean="0">
                <a:cs typeface="Kozuka Gothic Pro L" pitchFamily="34" charset="-128"/>
              </a:rPr>
            </a:br>
            <a:r>
              <a:rPr lang="en-US" b="1" dirty="0" smtClean="0">
                <a:cs typeface="Kozuka Gothic Pro L" pitchFamily="34" charset="-128"/>
              </a:rPr>
              <a:t>“at scale” </a:t>
            </a:r>
            <a:r>
              <a:rPr lang="en-US" dirty="0" smtClean="0">
                <a:cs typeface="Kozuka Gothic Pro L" pitchFamily="34" charset="-128"/>
              </a:rPr>
              <a:t>experiments in networking, distributed systems, security, and novel applications.</a:t>
            </a:r>
            <a:br>
              <a:rPr lang="en-US" dirty="0" smtClean="0">
                <a:cs typeface="Kozuka Gothic Pro L" pitchFamily="34" charset="-128"/>
              </a:rPr>
            </a:br>
            <a:endParaRPr lang="en-US" sz="1000" dirty="0" smtClean="0">
              <a:cs typeface="Kozuka Gothic Pro L" pitchFamily="34" charset="-128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GENI opens up huge new opportunities</a:t>
            </a:r>
          </a:p>
          <a:p>
            <a:pPr lvl="1">
              <a:spcAft>
                <a:spcPts val="600"/>
              </a:spcAft>
            </a:pPr>
            <a:r>
              <a:rPr lang="en-US" b="1" dirty="0" smtClean="0">
                <a:cs typeface="Kozuka Gothic Pro L" pitchFamily="34" charset="-128"/>
              </a:rPr>
              <a:t>Leading-edge research </a:t>
            </a:r>
            <a:r>
              <a:rPr lang="en-US" dirty="0" smtClean="0">
                <a:cs typeface="Kozuka Gothic Pro L" pitchFamily="34" charset="-128"/>
              </a:rPr>
              <a:t>in next-generation internets</a:t>
            </a:r>
          </a:p>
          <a:p>
            <a:pPr lvl="1">
              <a:spcAft>
                <a:spcPts val="600"/>
              </a:spcAft>
            </a:pPr>
            <a:r>
              <a:rPr lang="en-US" b="1" dirty="0" smtClean="0">
                <a:cs typeface="Kozuka Gothic Pro L" pitchFamily="34" charset="-128"/>
              </a:rPr>
              <a:t>Rapid innovation </a:t>
            </a:r>
            <a:r>
              <a:rPr lang="en-US" dirty="0" smtClean="0">
                <a:cs typeface="Kozuka Gothic Pro L" pitchFamily="34" charset="-128"/>
              </a:rPr>
              <a:t>in novel, large-scale applications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Key GENI concept: slices &amp; deep programmability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Internet: open innovation in application programs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cs typeface="Kozuka Gothic Pro L" pitchFamily="34" charset="-128"/>
              </a:rPr>
              <a:t>GENI: open innovation deep into the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794627-53BC-8649-BC0D-CD5FF98F36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178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794627-53BC-8649-BC0D-CD5FF98F36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1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Experimenters set up custom:</a:t>
            </a:r>
          </a:p>
          <a:p>
            <a:pPr marL="342900" indent="-342900">
              <a:buFont typeface="Arial"/>
              <a:buChar char="•"/>
            </a:pPr>
            <a:r>
              <a:rPr lang="en-US" sz="1200" dirty="0" smtClean="0"/>
              <a:t>topologies </a:t>
            </a:r>
          </a:p>
          <a:p>
            <a:pPr marL="342900" indent="-342900">
              <a:buFont typeface="Arial"/>
              <a:buChar char="•"/>
            </a:pPr>
            <a:r>
              <a:rPr lang="en-US" sz="1200" dirty="0" smtClean="0"/>
              <a:t>protocols </a:t>
            </a:r>
          </a:p>
          <a:p>
            <a:pPr marL="342900" indent="-342900">
              <a:buFont typeface="Arial"/>
              <a:buChar char="•"/>
            </a:pPr>
            <a:r>
              <a:rPr lang="en-US" sz="1200" dirty="0" smtClean="0"/>
              <a:t>forwarding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794627-53BC-8649-BC0D-CD5FF98F36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1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70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870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fld id="{5D8A5C6E-8BD8-FA48-ADC1-6B639AF4DC6B}" type="slidenum">
              <a:rPr lang="en-US" sz="1100"/>
              <a:pPr eaLnBrk="1" hangingPunct="1"/>
              <a:t>18</a:t>
            </a:fld>
            <a:endParaRPr lang="en-US" sz="11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31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931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defTabSz="906463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fld id="{5A901DF9-B8B4-9647-BFFC-246AAC6ECF31}" type="slidenum">
              <a:rPr lang="en-US" sz="1100"/>
              <a:pPr eaLnBrk="1" hangingPunct="1"/>
              <a:t>22</a:t>
            </a:fld>
            <a:endParaRPr lang="en-US" sz="11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6090B-7FE6-7D47-AFE1-2BDD90171831}" type="slidenum">
              <a:rPr lang="en-US">
                <a:latin typeface="Arial" pitchFamily="1" charset="0"/>
                <a:ea typeface="Kozuka Gothic Pro L" pitchFamily="34" charset="-128"/>
                <a:cs typeface="Kozuka Gothic Pro L" pitchFamily="34" charset="-128"/>
              </a:rPr>
              <a:pPr/>
              <a:t>25</a:t>
            </a:fld>
            <a:endParaRPr lang="en-US">
              <a:latin typeface="Arial" pitchFamily="1" charset="0"/>
              <a:ea typeface="Kozuka Gothic Pro L" pitchFamily="34" charset="-128"/>
              <a:cs typeface="Kozuka Gothic Pro L" pitchFamily="34" charset="-128"/>
            </a:endParaRPr>
          </a:p>
        </p:txBody>
      </p:sp>
      <p:sp>
        <p:nvSpPr>
          <p:cNvPr id="94211" name="Rectangle 7"/>
          <p:cNvSpPr txBox="1">
            <a:spLocks noGrp="1" noChangeArrowheads="1"/>
          </p:cNvSpPr>
          <p:nvPr/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299" tIns="46149" rIns="92299" bIns="46149" anchor="b">
            <a:prstTxWarp prst="textNoShape">
              <a:avLst/>
            </a:prstTxWarp>
          </a:bodyPr>
          <a:lstStyle/>
          <a:p>
            <a:pPr algn="r" defTabSz="922338"/>
            <a:fld id="{B7C31717-A92D-0D40-AA35-972E24F6BA30}" type="slidenum">
              <a:rPr lang="en-US" sz="1100">
                <a:ea typeface="ＭＳ Ｐゴシック" pitchFamily="1" charset="-128"/>
                <a:cs typeface="ＭＳ Ｐゴシック" pitchFamily="1" charset="-128"/>
              </a:rPr>
              <a:pPr algn="r" defTabSz="922338"/>
              <a:t>25</a:t>
            </a:fld>
            <a:endParaRPr lang="en-US" sz="1100"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942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299" tIns="46149" rIns="92299" bIns="46149"/>
          <a:lstStyle/>
          <a:p>
            <a:pPr eaLnBrk="1" hangingPunct="1"/>
            <a:endParaRPr lang="en-US">
              <a:latin typeface="Arial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P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GENI-logo-fin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76200"/>
            <a:ext cx="10668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2600" y="6577013"/>
            <a:ext cx="3308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000">
                <a:solidFill>
                  <a:schemeClr val="bg2"/>
                </a:solidFill>
                <a:ea typeface="+mn-ea"/>
                <a:cs typeface="+mn-cs"/>
              </a:rPr>
              <a:t>Sponsored by the National Science Foundation</a:t>
            </a:r>
          </a:p>
        </p:txBody>
      </p:sp>
      <p:pic>
        <p:nvPicPr>
          <p:cNvPr id="7" name="Picture 15" descr="nsf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288" y="6573838"/>
            <a:ext cx="2809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3500">
                <a:solidFill>
                  <a:srgbClr val="1C1C1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4958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4D4D4D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1529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41529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211455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19125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41529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447800"/>
            <a:ext cx="41529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62400"/>
            <a:ext cx="41529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2500" y="3962400"/>
            <a:ext cx="41529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jpeg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PP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22860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8" descr="GENI-logo-final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33400" y="76200"/>
            <a:ext cx="10668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485775" y="6613525"/>
            <a:ext cx="3200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000">
                <a:solidFill>
                  <a:schemeClr val="bg2"/>
                </a:solidFill>
                <a:ea typeface="+mn-ea"/>
                <a:cs typeface="+mn-cs"/>
              </a:rPr>
              <a:t>Sponsored by the National Science Foundation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8458200" y="6613525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4BB04270-FAF9-D54F-BE52-D389708358DA}" type="slidenum">
              <a:rPr lang="en-US" sz="1000">
                <a:solidFill>
                  <a:schemeClr val="bg2"/>
                </a:solidFill>
                <a:ea typeface="Kozuka Gothic Pro L" charset="0"/>
                <a:cs typeface="Kozuka Gothic Pro L" charset="0"/>
              </a:rPr>
              <a:pPr algn="r">
                <a:defRPr/>
              </a:pPr>
              <a:t>‹#›</a:t>
            </a:fld>
            <a:endParaRPr lang="en-US" sz="1000">
              <a:solidFill>
                <a:schemeClr val="bg2"/>
              </a:solidFill>
              <a:ea typeface="Kozuka Gothic Pro L" charset="0"/>
              <a:cs typeface="Kozuka Gothic Pro L" charset="0"/>
            </a:endParaRPr>
          </a:p>
        </p:txBody>
      </p:sp>
      <p:sp>
        <p:nvSpPr>
          <p:cNvPr id="1030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style- line 1</a:t>
            </a:r>
            <a:br>
              <a:rPr lang="en-US"/>
            </a:br>
            <a:r>
              <a:rPr lang="en-US"/>
              <a:t>Click to edit Master title style- line 2</a:t>
            </a:r>
          </a:p>
        </p:txBody>
      </p:sp>
      <p:sp>
        <p:nvSpPr>
          <p:cNvPr id="1031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458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3771900" y="6613525"/>
            <a:ext cx="25527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000" dirty="0" smtClean="0">
                <a:solidFill>
                  <a:schemeClr val="bg2"/>
                </a:solidFill>
              </a:rPr>
              <a:t>GENI Introduction – 05 November 2014</a:t>
            </a:r>
            <a:endParaRPr lang="en-US" sz="1000" dirty="0">
              <a:solidFill>
                <a:schemeClr val="bg2"/>
              </a:solidFill>
            </a:endParaRPr>
          </a:p>
        </p:txBody>
      </p:sp>
      <p:pic>
        <p:nvPicPr>
          <p:cNvPr id="1033" name="Picture 22" descr="nsf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68288" y="6573838"/>
            <a:ext cx="2809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7239000" y="6613525"/>
            <a:ext cx="152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000">
                <a:solidFill>
                  <a:schemeClr val="bg2"/>
                </a:solidFill>
                <a:ea typeface="Kozuka Gothic Pro L" charset="0"/>
                <a:cs typeface="Kozuka Gothic Pro L" charset="0"/>
              </a:rPr>
              <a:t>www.geni.net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  <a:ea typeface="ＭＳ Ｐゴシック" charset="-128"/>
          <a:cs typeface="ＭＳ Ｐゴシック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  <a:ea typeface="ＭＳ Ｐゴシック" charset="-128"/>
          <a:cs typeface="ＭＳ Ｐゴシック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  <a:ea typeface="ＭＳ Ｐゴシック" charset="-128"/>
          <a:cs typeface="ＭＳ Ｐゴシック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80808"/>
          </a:solidFill>
          <a:latin typeface="+mn-lt"/>
          <a:ea typeface="+mn-ea"/>
          <a:cs typeface="Kozuka Gothic Pro 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80808"/>
          </a:solidFill>
          <a:latin typeface="+mn-lt"/>
          <a:ea typeface="+mn-ea"/>
          <a:cs typeface="Kozuka Gothic Pro 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80808"/>
          </a:solidFill>
          <a:latin typeface="+mn-lt"/>
          <a:ea typeface="+mn-ea"/>
          <a:cs typeface="Kozuka Gothic Pro 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80808"/>
          </a:solidFill>
          <a:latin typeface="+mn-lt"/>
          <a:ea typeface="+mn-ea"/>
          <a:cs typeface="Kozuka Gothic Pro 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  <a:cs typeface="Kozuka Gothic Pro 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microsoft.com/office/2007/relationships/hdphoto" Target="../media/hdphoto2.wdp"/><Relationship Id="rId9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20" Type="http://schemas.openxmlformats.org/officeDocument/2006/relationships/image" Target="../media/image39.png"/><Relationship Id="rId21" Type="http://schemas.openxmlformats.org/officeDocument/2006/relationships/image" Target="../media/image40.wmf"/><Relationship Id="rId22" Type="http://schemas.openxmlformats.org/officeDocument/2006/relationships/image" Target="../media/image41.png"/><Relationship Id="rId10" Type="http://schemas.openxmlformats.org/officeDocument/2006/relationships/image" Target="../media/image29.wmf"/><Relationship Id="rId11" Type="http://schemas.openxmlformats.org/officeDocument/2006/relationships/image" Target="../media/image30.wmf"/><Relationship Id="rId12" Type="http://schemas.openxmlformats.org/officeDocument/2006/relationships/image" Target="../media/image31.png"/><Relationship Id="rId13" Type="http://schemas.openxmlformats.org/officeDocument/2006/relationships/image" Target="../media/image32.wmf"/><Relationship Id="rId14" Type="http://schemas.openxmlformats.org/officeDocument/2006/relationships/image" Target="../media/image33.wmf"/><Relationship Id="rId15" Type="http://schemas.openxmlformats.org/officeDocument/2006/relationships/image" Target="../media/image34.png"/><Relationship Id="rId16" Type="http://schemas.openxmlformats.org/officeDocument/2006/relationships/image" Target="../media/image35.png"/><Relationship Id="rId17" Type="http://schemas.openxmlformats.org/officeDocument/2006/relationships/image" Target="../media/image36.png"/><Relationship Id="rId18" Type="http://schemas.openxmlformats.org/officeDocument/2006/relationships/image" Target="../media/image37.png"/><Relationship Id="rId19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emf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emf"/><Relationship Id="rId6" Type="http://schemas.openxmlformats.org/officeDocument/2006/relationships/image" Target="../media/image25.wmf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51.jpg"/><Relationship Id="rId5" Type="http://schemas.openxmlformats.org/officeDocument/2006/relationships/image" Target="../media/image52.w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52.wmf"/><Relationship Id="rId5" Type="http://schemas.openxmlformats.org/officeDocument/2006/relationships/image" Target="../media/image53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3" Type="http://schemas.openxmlformats.org/officeDocument/2006/relationships/image" Target="../media/image5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0.jpeg"/><Relationship Id="rId3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51.jpg"/><Relationship Id="rId5" Type="http://schemas.openxmlformats.org/officeDocument/2006/relationships/image" Target="../media/image52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wmf"/><Relationship Id="rId3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vCOtltU3rX0&amp;amp;list=UUg_vFA7gvYEcILfAZlfL9Bw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geni-users@googlegroups.com" TargetMode="External"/><Relationship Id="rId3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3482975"/>
            <a:ext cx="7772400" cy="1470025"/>
          </a:xfrm>
        </p:spPr>
        <p:txBody>
          <a:bodyPr/>
          <a:lstStyle/>
          <a:p>
            <a:pPr eaLnBrk="1" hangingPunct="1"/>
            <a:r>
              <a:rPr lang="en-US" sz="6600" b="1" dirty="0"/>
              <a:t>GENI</a:t>
            </a:r>
            <a:br>
              <a:rPr lang="en-US" sz="6600" b="1" dirty="0"/>
            </a:br>
            <a:r>
              <a:rPr lang="en-US" sz="3100" b="1" dirty="0"/>
              <a:t>Exploring Networks of the </a:t>
            </a:r>
            <a:r>
              <a:rPr lang="en-US" sz="3100" b="1" dirty="0" smtClean="0"/>
              <a:t>Future</a:t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2400" b="1" dirty="0" smtClean="0"/>
              <a:t>GENI Project Office</a:t>
            </a:r>
            <a:r>
              <a:rPr lang="en-US" sz="2400" b="1" dirty="0" smtClean="0">
                <a:solidFill>
                  <a:srgbClr val="333333"/>
                </a:solidFill>
              </a:rPr>
              <a:t/>
            </a:r>
            <a:br>
              <a:rPr lang="en-US" sz="2400" b="1" dirty="0" smtClean="0">
                <a:solidFill>
                  <a:srgbClr val="333333"/>
                </a:solidFill>
              </a:rPr>
            </a:br>
            <a:endParaRPr lang="en-US" sz="2400" b="1" dirty="0">
              <a:solidFill>
                <a:srgbClr val="333333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6096000"/>
            <a:ext cx="6400800" cy="17526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2100" b="1" u="sng" dirty="0" err="1" smtClean="0">
                <a:cs typeface="Kozuka Gothic Pro L" pitchFamily="34" charset="-128"/>
              </a:rPr>
              <a:t>www.geni.net</a:t>
            </a:r>
            <a:r>
              <a:rPr lang="en-US" sz="2100" b="1" dirty="0" smtClean="0">
                <a:solidFill>
                  <a:srgbClr val="292929"/>
                </a:solidFill>
                <a:cs typeface="Kozuka Gothic Pro L" pitchFamily="34" charset="-128"/>
              </a:rPr>
              <a:t> </a:t>
            </a:r>
          </a:p>
        </p:txBody>
      </p:sp>
      <p:pic>
        <p:nvPicPr>
          <p:cNvPr id="16388" name="Picture 3" descr="vise4-smaller-rota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00" y="5010150"/>
            <a:ext cx="110331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450" y="2968625"/>
            <a:ext cx="1206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450" y="987425"/>
            <a:ext cx="11334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956050"/>
            <a:ext cx="1169988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1150" y="2030413"/>
            <a:ext cx="1116013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4472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524000"/>
            <a:ext cx="9153236" cy="457200"/>
          </a:xfrm>
          <a:prstGeom prst="rect">
            <a:avLst/>
          </a:prstGeom>
          <a:gradFill flip="none" rotWithShape="1">
            <a:gsLst>
              <a:gs pos="0">
                <a:srgbClr val="FD7D08">
                  <a:alpha val="87000"/>
                </a:srgbClr>
              </a:gs>
              <a:gs pos="87000">
                <a:srgbClr val="FFFFFF">
                  <a:alpha val="86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is GENI?</a:t>
            </a:r>
          </a:p>
          <a:p>
            <a:pPr marL="0" indent="0">
              <a:buNone/>
            </a:pPr>
            <a:r>
              <a:rPr lang="en-US" dirty="0" smtClean="0"/>
              <a:t>How is GENI being used?</a:t>
            </a:r>
          </a:p>
          <a:p>
            <a:pPr marL="0" indent="0">
              <a:buNone/>
            </a:pPr>
            <a:r>
              <a:rPr lang="en-US" dirty="0" smtClean="0"/>
              <a:t>Key GENI Concepts</a:t>
            </a:r>
          </a:p>
          <a:p>
            <a:pPr marL="0" indent="0">
              <a:buNone/>
            </a:pPr>
            <a:r>
              <a:rPr lang="en-US" dirty="0" smtClean="0"/>
              <a:t>Demo: A simple experiment using GENI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40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GENI: </a:t>
            </a:r>
            <a:r>
              <a:rPr lang="en-US" dirty="0"/>
              <a:t>I</a:t>
            </a:r>
            <a:r>
              <a:rPr lang="en-US" dirty="0" smtClean="0">
                <a:cs typeface="Kozuka Gothic Pro L" pitchFamily="34" charset="-128"/>
              </a:rPr>
              <a:t>nfrastructure for Experimentation</a:t>
            </a:r>
            <a:endParaRPr lang="en-US" dirty="0"/>
          </a:p>
        </p:txBody>
      </p:sp>
      <p:pic>
        <p:nvPicPr>
          <p:cNvPr id="4" name="Picture 3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" y="5791200"/>
            <a:ext cx="9144000" cy="838200"/>
            <a:chOff x="1" y="5791200"/>
            <a:chExt cx="9144000" cy="838200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" y="5791200"/>
              <a:ext cx="9144000" cy="762000"/>
            </a:xfrm>
            <a:prstGeom prst="rect">
              <a:avLst/>
            </a:prstGeom>
            <a:solidFill>
              <a:srgbClr val="C6B28C">
                <a:alpha val="62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 sz="2400" dirty="0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5791200"/>
              <a:ext cx="8382000" cy="8382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sz="2000" dirty="0" smtClean="0"/>
                <a:t>GENI provides compute resources that can be connected in experimenter specified Layer 2 topologies.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54358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 Compute Resources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457200" y="1295400"/>
            <a:ext cx="2209800" cy="4191000"/>
            <a:chOff x="4114800" y="3048000"/>
            <a:chExt cx="1646642" cy="3429000"/>
          </a:xfrm>
        </p:grpSpPr>
        <p:pic>
          <p:nvPicPr>
            <p:cNvPr id="3" name="Picture 2" descr="photo.JPG"/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86" b="97829" l="9970" r="89728">
                          <a14:foregroundMark x1="38066" y1="26049" x2="38066" y2="26049"/>
                          <a14:backgroundMark x1="32628" y1="26049" x2="32628" y2="260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000" y="3200400"/>
              <a:ext cx="1570442" cy="32766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114800" y="3048000"/>
              <a:ext cx="1454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/>
                <a:t>GENI Racks</a:t>
              </a:r>
              <a:endParaRPr lang="en-US" sz="18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0" y="2819400"/>
            <a:ext cx="2819400" cy="3493532"/>
            <a:chOff x="-367937" y="731581"/>
            <a:chExt cx="4330337" cy="4895551"/>
          </a:xfrm>
        </p:grpSpPr>
        <p:pic>
          <p:nvPicPr>
            <p:cNvPr id="4" name="Picture 3" descr="pc3k-front-thumb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67937" y="731581"/>
              <a:ext cx="2627825" cy="213360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62000" y="5257800"/>
              <a:ext cx="19767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/>
                <a:t>Existing </a:t>
              </a:r>
              <a:r>
                <a:rPr lang="en-US" sz="1800" dirty="0" err="1" smtClean="0"/>
                <a:t>Testbeds</a:t>
              </a:r>
              <a:endParaRPr lang="en-US" sz="18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/>
            <a:srcRect l="15141" t="19108" r="5096" b="34795"/>
            <a:stretch/>
          </p:blipFill>
          <p:spPr>
            <a:xfrm>
              <a:off x="762000" y="2743200"/>
              <a:ext cx="2706607" cy="143273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/>
            <a:srcRect b="26949"/>
            <a:stretch/>
          </p:blipFill>
          <p:spPr>
            <a:xfrm>
              <a:off x="1700517" y="3886200"/>
              <a:ext cx="2261883" cy="123754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6200" y="2133600"/>
              <a:ext cx="9293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err="1" smtClean="0">
                  <a:solidFill>
                    <a:srgbClr val="CCCCCC"/>
                  </a:solidFill>
                </a:rPr>
                <a:t>Emulab</a:t>
              </a:r>
              <a:endParaRPr lang="en-US" sz="2000" i="1" dirty="0">
                <a:solidFill>
                  <a:srgbClr val="CCCCCC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2000" y="3733800"/>
              <a:ext cx="1089233" cy="338554"/>
            </a:xfrm>
            <a:prstGeom prst="rect">
              <a:avLst/>
            </a:prstGeom>
            <a:solidFill>
              <a:srgbClr val="7F7F7F">
                <a:alpha val="5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sz="1600" i="1" dirty="0" err="1" smtClean="0">
                  <a:solidFill>
                    <a:srgbClr val="CCCCCC"/>
                  </a:solidFill>
                </a:rPr>
                <a:t>Planetlab</a:t>
              </a:r>
              <a:endParaRPr lang="en-US" sz="1600" i="1" dirty="0">
                <a:solidFill>
                  <a:srgbClr val="CCCCCC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55250" y="4724400"/>
              <a:ext cx="1030950" cy="400110"/>
            </a:xfrm>
            <a:prstGeom prst="rect">
              <a:avLst/>
            </a:prstGeom>
            <a:solidFill>
              <a:schemeClr val="bg1">
                <a:lumMod val="50000"/>
                <a:alpha val="62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rPr>
                <a:t>ORBIT</a:t>
              </a:r>
              <a:endParaRPr lang="en-US" sz="2000" i="1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19800" y="1143000"/>
            <a:ext cx="3295877" cy="4504154"/>
            <a:chOff x="6248400" y="1447800"/>
            <a:chExt cx="3067277" cy="419935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889" b="93733" l="3374" r="89965">
                          <a14:backgroundMark x1="58910" y1="27716" x2="58910" y2="27716"/>
                          <a14:backgroundMark x1="49654" y1="27716" x2="49654" y2="27716"/>
                          <a14:backgroundMark x1="47924" y1="22006" x2="47924" y2="22006"/>
                          <a14:backgroundMark x1="43080" y1="25627" x2="43080" y2="25627"/>
                          <a14:backgroundMark x1="53633" y1="67409" x2="53633" y2="674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1447800"/>
              <a:ext cx="3067277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324600" y="3352800"/>
              <a:ext cx="2514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/>
                <a:t>GENI Wireless compute nodes</a:t>
              </a:r>
              <a:endParaRPr lang="en-US" sz="1800" dirty="0"/>
            </a:p>
          </p:txBody>
        </p:sp>
        <p:pic>
          <p:nvPicPr>
            <p:cNvPr id="8" name="Picture 7" descr="IMG_20140616_164516.jpg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99" t="15524" r="25527" b="5541"/>
            <a:stretch/>
          </p:blipFill>
          <p:spPr>
            <a:xfrm>
              <a:off x="7315200" y="4267200"/>
              <a:ext cx="719491" cy="1379954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3610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 Networking Resources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97043" y="2959652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ayer-3---IP-Network-Connectors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914401"/>
            <a:ext cx="3200400" cy="2450306"/>
          </a:xfrm>
          <a:prstGeom prst="rect">
            <a:avLst/>
          </a:prstGeom>
        </p:spPr>
      </p:pic>
      <p:pic>
        <p:nvPicPr>
          <p:cNvPr id="6" name="Picture 5" descr="GENI-InstaGENI-components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28" y="838200"/>
            <a:ext cx="3402933" cy="27443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3733800"/>
            <a:ext cx="2776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Networking within a Rack   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5824325" y="3276600"/>
            <a:ext cx="3289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National Research Backbones</a:t>
            </a:r>
          </a:p>
          <a:p>
            <a:pPr algn="ctr"/>
            <a:r>
              <a:rPr lang="en-US" sz="1800" dirty="0" smtClean="0"/>
              <a:t>(e.g. Internet2)</a:t>
            </a:r>
            <a:endParaRPr lang="en-US" sz="1800" dirty="0"/>
          </a:p>
        </p:txBody>
      </p:sp>
      <p:pic>
        <p:nvPicPr>
          <p:cNvPr id="9" name="Picture 8" descr="calren_network_map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17" y="3963501"/>
            <a:ext cx="2279904" cy="2590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34200" y="4724400"/>
            <a:ext cx="2121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Regional Networks</a:t>
            </a:r>
          </a:p>
          <a:p>
            <a:pPr algn="ctr"/>
            <a:r>
              <a:rPr lang="en-US" sz="1800" dirty="0" smtClean="0"/>
              <a:t>(e.g. CENIC)</a:t>
            </a:r>
            <a:endParaRPr lang="en-US" sz="1800" dirty="0"/>
          </a:p>
        </p:txBody>
      </p:sp>
      <p:pic>
        <p:nvPicPr>
          <p:cNvPr id="12" name="Picture 11" descr="air4gpic3.pn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048000"/>
            <a:ext cx="2217342" cy="3200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8000" y="6172200"/>
            <a:ext cx="2442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WiMAX</a:t>
            </a:r>
            <a:r>
              <a:rPr lang="en-US" sz="1800" dirty="0" smtClean="0"/>
              <a:t> Base Stations</a:t>
            </a:r>
            <a:endParaRPr lang="en-US" sz="1800" dirty="0"/>
          </a:p>
        </p:txBody>
      </p:sp>
      <p:pic>
        <p:nvPicPr>
          <p:cNvPr id="11" name="Picture 10" descr="Screen Shot 2014-06-19 at 4.56.35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161" y="4545876"/>
            <a:ext cx="2172839" cy="15501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98005" y="5791200"/>
            <a:ext cx="1621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4G/3G </a:t>
            </a:r>
          </a:p>
          <a:p>
            <a:pPr algn="ctr"/>
            <a:r>
              <a:rPr lang="en-US" sz="1800" dirty="0" smtClean="0"/>
              <a:t>GENI network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17504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990600"/>
          </a:xfrm>
        </p:spPr>
        <p:txBody>
          <a:bodyPr/>
          <a:lstStyle/>
          <a:p>
            <a:r>
              <a:rPr lang="en-US" dirty="0" smtClean="0"/>
              <a:t>GENI Architecture</a:t>
            </a:r>
            <a:endParaRPr lang="en-US" dirty="0"/>
          </a:p>
        </p:txBody>
      </p:sp>
      <p:sp>
        <p:nvSpPr>
          <p:cNvPr id="73731" name="Content Placeholder 9"/>
          <p:cNvSpPr>
            <a:spLocks noGrp="1"/>
          </p:cNvSpPr>
          <p:nvPr>
            <p:ph sz="half" idx="1"/>
          </p:nvPr>
        </p:nvSpPr>
        <p:spPr>
          <a:xfrm>
            <a:off x="228600" y="4953000"/>
            <a:ext cx="4267200" cy="1066800"/>
          </a:xfrm>
        </p:spPr>
        <p:txBody>
          <a:bodyPr/>
          <a:lstStyle/>
          <a:p>
            <a:r>
              <a:rPr lang="en-US" sz="2000" dirty="0">
                <a:cs typeface="Kozuka Gothic Pro L" pitchFamily="34" charset="-128"/>
              </a:rPr>
              <a:t>Flexible network / cloud research infrastructure</a:t>
            </a:r>
          </a:p>
          <a:p>
            <a:r>
              <a:rPr lang="en-US" sz="2000" dirty="0">
                <a:cs typeface="Kozuka Gothic Pro L" pitchFamily="34" charset="-128"/>
              </a:rPr>
              <a:t>Also suitable for physics, genomics, other domain science</a:t>
            </a:r>
          </a:p>
        </p:txBody>
      </p:sp>
      <p:sp>
        <p:nvSpPr>
          <p:cNvPr id="73732" name="Content Placeholder 9"/>
          <p:cNvSpPr>
            <a:spLocks noGrp="1"/>
          </p:cNvSpPr>
          <p:nvPr>
            <p:ph sz="half" idx="1"/>
          </p:nvPr>
        </p:nvSpPr>
        <p:spPr>
          <a:xfrm>
            <a:off x="4381500" y="4953000"/>
            <a:ext cx="4533900" cy="1066800"/>
          </a:xfrm>
        </p:spPr>
        <p:txBody>
          <a:bodyPr/>
          <a:lstStyle/>
          <a:p>
            <a:r>
              <a:rPr lang="en-US" sz="2000" dirty="0" smtClean="0">
                <a:cs typeface="Kozuka Gothic Pro L" pitchFamily="34" charset="-128"/>
              </a:rPr>
              <a:t>Distributed </a:t>
            </a:r>
            <a:r>
              <a:rPr lang="en-US" sz="2000" dirty="0">
                <a:cs typeface="Kozuka Gothic Pro L" pitchFamily="34" charset="-128"/>
              </a:rPr>
              <a:t>cloud (racks) for content caching, acceleration, etc.</a:t>
            </a:r>
          </a:p>
        </p:txBody>
      </p:sp>
      <p:grpSp>
        <p:nvGrpSpPr>
          <p:cNvPr id="2" name="Group 88"/>
          <p:cNvGrpSpPr>
            <a:grpSpLocks/>
          </p:cNvGrpSpPr>
          <p:nvPr/>
        </p:nvGrpSpPr>
        <p:grpSpPr bwMode="auto">
          <a:xfrm>
            <a:off x="468313" y="1084263"/>
            <a:ext cx="8370887" cy="3868737"/>
            <a:chOff x="655638" y="1101725"/>
            <a:chExt cx="7943850" cy="3681060"/>
          </a:xfrm>
        </p:grpSpPr>
        <p:pic>
          <p:nvPicPr>
            <p:cNvPr id="6" name="Picture 88"/>
            <p:cNvPicPr>
              <a:picLocks noChangeAspect="1" noChangeArrowheads="1"/>
            </p:cNvPicPr>
            <p:nvPr/>
          </p:nvPicPr>
          <p:blipFill>
            <a:blip r:embed="rId2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1372803"/>
              <a:ext cx="748349" cy="455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Picture 88"/>
            <p:cNvPicPr>
              <a:picLocks noChangeAspect="1" noChangeArrowheads="1"/>
            </p:cNvPicPr>
            <p:nvPr/>
          </p:nvPicPr>
          <p:blipFill>
            <a:blip r:embed="rId2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6100" y="1374860"/>
              <a:ext cx="744973" cy="453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88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alphaModFix/>
            </a:blip>
            <a:srcRect/>
            <a:stretch>
              <a:fillRect/>
            </a:stretch>
          </p:blipFill>
          <p:spPr bwMode="auto">
            <a:xfrm>
              <a:off x="2014556" y="2218412"/>
              <a:ext cx="1178640" cy="835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88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alphaModFix/>
            </a:blip>
            <a:srcRect/>
            <a:stretch>
              <a:fillRect/>
            </a:stretch>
          </p:blipFill>
          <p:spPr bwMode="auto">
            <a:xfrm>
              <a:off x="714133" y="2084058"/>
              <a:ext cx="927163" cy="564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3738" name="Picture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3938" y="2981325"/>
              <a:ext cx="407987" cy="557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39" name="TextBox 7"/>
            <p:cNvSpPr txBox="1">
              <a:spLocks noChangeArrowheads="1"/>
            </p:cNvSpPr>
            <p:nvPr/>
          </p:nvSpPr>
          <p:spPr bwMode="auto">
            <a:xfrm>
              <a:off x="741363" y="2065338"/>
              <a:ext cx="900112" cy="29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</a:rPr>
                <a:t>Metro</a:t>
              </a:r>
            </a:p>
          </p:txBody>
        </p:sp>
        <p:sp>
          <p:nvSpPr>
            <p:cNvPr id="73740" name="TextBox 8"/>
            <p:cNvSpPr txBox="1">
              <a:spLocks noChangeArrowheads="1"/>
            </p:cNvSpPr>
            <p:nvPr/>
          </p:nvSpPr>
          <p:spPr bwMode="auto">
            <a:xfrm>
              <a:off x="2081213" y="2270125"/>
              <a:ext cx="1111250" cy="527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>
                  <a:solidFill>
                    <a:srgbClr val="000000"/>
                  </a:solidFill>
                </a:rPr>
                <a:t>Research</a:t>
              </a:r>
            </a:p>
            <a:p>
              <a:pPr algn="ctr"/>
              <a:r>
                <a:rPr lang="en-US" sz="1000">
                  <a:solidFill>
                    <a:srgbClr val="000000"/>
                  </a:solidFill>
                </a:rPr>
                <a:t>Backbones</a:t>
              </a:r>
            </a:p>
            <a:p>
              <a:pPr algn="ctr"/>
              <a:endParaRPr lang="en-US" sz="1000">
                <a:solidFill>
                  <a:srgbClr val="BFBFBF"/>
                </a:solidFill>
              </a:endParaRPr>
            </a:p>
          </p:txBody>
        </p:sp>
        <p:sp>
          <p:nvSpPr>
            <p:cNvPr id="73741" name="TextBox 9"/>
            <p:cNvSpPr txBox="1">
              <a:spLocks noChangeArrowheads="1"/>
            </p:cNvSpPr>
            <p:nvPr/>
          </p:nvSpPr>
          <p:spPr bwMode="auto">
            <a:xfrm>
              <a:off x="2432050" y="1400175"/>
              <a:ext cx="954088" cy="29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</a:rPr>
                <a:t>Internet</a:t>
              </a:r>
            </a:p>
          </p:txBody>
        </p:sp>
        <p:sp>
          <p:nvSpPr>
            <p:cNvPr id="73742" name="TextBox 10"/>
            <p:cNvSpPr txBox="1">
              <a:spLocks noChangeArrowheads="1"/>
            </p:cNvSpPr>
            <p:nvPr/>
          </p:nvSpPr>
          <p:spPr bwMode="auto">
            <a:xfrm>
              <a:off x="1490663" y="1392238"/>
              <a:ext cx="609600" cy="29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ISP</a:t>
              </a:r>
            </a:p>
          </p:txBody>
        </p:sp>
        <p:cxnSp>
          <p:nvCxnSpPr>
            <p:cNvPr id="15" name="Shape 14"/>
            <p:cNvCxnSpPr>
              <a:stCxn id="9" idx="0"/>
            </p:cNvCxnSpPr>
            <p:nvPr/>
          </p:nvCxnSpPr>
          <p:spPr>
            <a:xfrm rot="5400000" flipH="1" flipV="1">
              <a:off x="1081399" y="1739479"/>
              <a:ext cx="442573" cy="248575"/>
            </a:xfrm>
            <a:prstGeom prst="curvedConnector2">
              <a:avLst/>
            </a:prstGeom>
            <a:ln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hape 21"/>
            <p:cNvCxnSpPr>
              <a:stCxn id="6" idx="3"/>
              <a:endCxn id="7" idx="1"/>
            </p:cNvCxnSpPr>
            <p:nvPr/>
          </p:nvCxnSpPr>
          <p:spPr>
            <a:xfrm>
              <a:off x="2119970" y="1600186"/>
              <a:ext cx="417304" cy="151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hape 27"/>
            <p:cNvCxnSpPr>
              <a:stCxn id="9" idx="3"/>
              <a:endCxn id="8" idx="1"/>
            </p:cNvCxnSpPr>
            <p:nvPr/>
          </p:nvCxnSpPr>
          <p:spPr>
            <a:xfrm>
              <a:off x="1640898" y="2367514"/>
              <a:ext cx="373616" cy="268867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746" name="Picture 1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638" y="2590800"/>
              <a:ext cx="366712" cy="414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7" name="Picture 68" descr="Wireless Router, Added 04/20/2004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8550" y="3992563"/>
              <a:ext cx="520700" cy="46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8" name="Picture 9"/>
            <p:cNvPicPr>
              <a:picLocks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325" y="2062163"/>
              <a:ext cx="581025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49" name="Picture 18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191500" y="3332163"/>
              <a:ext cx="368300" cy="46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0" name="Picture 19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4988" y="3992563"/>
              <a:ext cx="395287" cy="46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1" name="Picture 20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2300" y="2600325"/>
              <a:ext cx="357188" cy="36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2" name="Picture 4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526338" y="2611438"/>
              <a:ext cx="554037" cy="344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3" name="Picture 5"/>
            <p:cNvPicPr>
              <a:picLocks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6913563" y="1374775"/>
              <a:ext cx="1522412" cy="447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4" name="Picture 4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957763" y="3443288"/>
              <a:ext cx="5524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5" name="Picture 4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960938" y="3027363"/>
              <a:ext cx="554037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6" name="Picture 2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338" y="2490788"/>
              <a:ext cx="449262" cy="1127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7" name="Picture 37"/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5972175" y="2687638"/>
              <a:ext cx="5445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8" name="Picture 37"/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4673600" y="2039938"/>
              <a:ext cx="5445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59" name="Picture 37"/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3192463" y="1655763"/>
              <a:ext cx="5461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60" name="Picture 4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979738" y="2335213"/>
              <a:ext cx="554037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3" name="Shape 21"/>
            <p:cNvCxnSpPr/>
            <p:nvPr/>
          </p:nvCxnSpPr>
          <p:spPr>
            <a:xfrm flipV="1">
              <a:off x="8079741" y="2782898"/>
              <a:ext cx="162704" cy="1511"/>
            </a:xfrm>
            <a:prstGeom prst="curvedConnector3">
              <a:avLst>
                <a:gd name="adj1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hape 21"/>
            <p:cNvCxnSpPr/>
            <p:nvPr/>
          </p:nvCxnSpPr>
          <p:spPr>
            <a:xfrm>
              <a:off x="7978804" y="3565331"/>
              <a:ext cx="212419" cy="0"/>
            </a:xfrm>
            <a:prstGeom prst="curvedConnector3">
              <a:avLst>
                <a:gd name="adj1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21"/>
            <p:cNvCxnSpPr/>
            <p:nvPr/>
          </p:nvCxnSpPr>
          <p:spPr>
            <a:xfrm>
              <a:off x="7969765" y="4223904"/>
              <a:ext cx="185302" cy="1511"/>
            </a:xfrm>
            <a:prstGeom prst="curvedConnector3">
              <a:avLst>
                <a:gd name="adj1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21"/>
            <p:cNvCxnSpPr/>
            <p:nvPr/>
          </p:nvCxnSpPr>
          <p:spPr>
            <a:xfrm>
              <a:off x="6986012" y="3464129"/>
              <a:ext cx="439902" cy="101202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hape 21"/>
            <p:cNvCxnSpPr/>
            <p:nvPr/>
          </p:nvCxnSpPr>
          <p:spPr>
            <a:xfrm rot="16200000" flipH="1">
              <a:off x="6924276" y="3699669"/>
              <a:ext cx="548307" cy="500163"/>
            </a:xfrm>
            <a:prstGeom prst="curvedConnector2">
              <a:avLst/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hape 21"/>
            <p:cNvCxnSpPr/>
            <p:nvPr/>
          </p:nvCxnSpPr>
          <p:spPr>
            <a:xfrm rot="5400000" flipH="1" flipV="1">
              <a:off x="6949095" y="2783662"/>
              <a:ext cx="577007" cy="578502"/>
            </a:xfrm>
            <a:prstGeom prst="curvedConnector2">
              <a:avLst/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767" name="Picture 4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967413" y="3359150"/>
              <a:ext cx="5524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0" name="Shape 21"/>
            <p:cNvCxnSpPr/>
            <p:nvPr/>
          </p:nvCxnSpPr>
          <p:spPr>
            <a:xfrm rot="5400000" flipH="1" flipV="1">
              <a:off x="6092251" y="3208856"/>
              <a:ext cx="302098" cy="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hape 21"/>
            <p:cNvCxnSpPr/>
            <p:nvPr/>
          </p:nvCxnSpPr>
          <p:spPr>
            <a:xfrm>
              <a:off x="6520498" y="3516996"/>
              <a:ext cx="150651" cy="1511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hape 21"/>
            <p:cNvCxnSpPr/>
            <p:nvPr/>
          </p:nvCxnSpPr>
          <p:spPr>
            <a:xfrm rot="10800000">
              <a:off x="5217364" y="2225528"/>
              <a:ext cx="754763" cy="64648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hape 21"/>
            <p:cNvCxnSpPr/>
            <p:nvPr/>
          </p:nvCxnSpPr>
          <p:spPr>
            <a:xfrm rot="10800000">
              <a:off x="3737966" y="1841864"/>
              <a:ext cx="935545" cy="383664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hape 21"/>
            <p:cNvCxnSpPr/>
            <p:nvPr/>
          </p:nvCxnSpPr>
          <p:spPr>
            <a:xfrm rot="5400000">
              <a:off x="5185593" y="3390121"/>
              <a:ext cx="101203" cy="4520"/>
            </a:xfrm>
            <a:prstGeom prst="curvedConnector3">
              <a:avLst>
                <a:gd name="adj1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hape 21"/>
            <p:cNvCxnSpPr/>
            <p:nvPr/>
          </p:nvCxnSpPr>
          <p:spPr>
            <a:xfrm rot="10800000">
              <a:off x="5515653" y="3184688"/>
              <a:ext cx="451954" cy="332307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hape 21"/>
            <p:cNvCxnSpPr/>
            <p:nvPr/>
          </p:nvCxnSpPr>
          <p:spPr>
            <a:xfrm rot="10800000">
              <a:off x="3533081" y="2492884"/>
              <a:ext cx="691490" cy="561902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4530663" y="3129556"/>
              <a:ext cx="265695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776" name="Picture 4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874963" y="2724150"/>
              <a:ext cx="554037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9" name="Shape 21"/>
            <p:cNvCxnSpPr/>
            <p:nvPr/>
          </p:nvCxnSpPr>
          <p:spPr>
            <a:xfrm rot="10800000">
              <a:off x="3429131" y="2881080"/>
              <a:ext cx="795440" cy="173706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hape 21"/>
            <p:cNvCxnSpPr/>
            <p:nvPr/>
          </p:nvCxnSpPr>
          <p:spPr>
            <a:xfrm rot="10800000">
              <a:off x="4673511" y="3054786"/>
              <a:ext cx="287745" cy="129902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2559367" y="3137863"/>
              <a:ext cx="2673565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780" name="Picture 2"/>
            <p:cNvPicPr>
              <a:picLocks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992563" y="1289050"/>
              <a:ext cx="1203325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81" name="Picture 5"/>
            <p:cNvPicPr>
              <a:picLocks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889500" y="3857625"/>
              <a:ext cx="681038" cy="38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4" name="Shape 21"/>
            <p:cNvCxnSpPr/>
            <p:nvPr/>
          </p:nvCxnSpPr>
          <p:spPr>
            <a:xfrm rot="5400000">
              <a:off x="5181828" y="3806258"/>
              <a:ext cx="101202" cy="3013"/>
            </a:xfrm>
            <a:prstGeom prst="curvedConnector3">
              <a:avLst>
                <a:gd name="adj1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783" name="TextBox 52"/>
            <p:cNvSpPr txBox="1">
              <a:spLocks noChangeArrowheads="1"/>
            </p:cNvSpPr>
            <p:nvPr/>
          </p:nvSpPr>
          <p:spPr bwMode="auto">
            <a:xfrm>
              <a:off x="3863975" y="4286250"/>
              <a:ext cx="1903413" cy="29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Regional Networks</a:t>
              </a:r>
            </a:p>
          </p:txBody>
        </p:sp>
        <p:sp>
          <p:nvSpPr>
            <p:cNvPr id="73784" name="TextBox 53"/>
            <p:cNvSpPr txBox="1">
              <a:spLocks noChangeArrowheads="1"/>
            </p:cNvSpPr>
            <p:nvPr/>
          </p:nvSpPr>
          <p:spPr bwMode="auto">
            <a:xfrm>
              <a:off x="6194425" y="4254500"/>
              <a:ext cx="954088" cy="29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Campus</a:t>
              </a:r>
            </a:p>
          </p:txBody>
        </p:sp>
        <p:cxnSp>
          <p:nvCxnSpPr>
            <p:cNvPr id="57" name="Shape 21"/>
            <p:cNvCxnSpPr/>
            <p:nvPr/>
          </p:nvCxnSpPr>
          <p:spPr>
            <a:xfrm rot="10800000">
              <a:off x="4673511" y="3054786"/>
              <a:ext cx="284732" cy="545287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786" name="Picture 55"/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5340350" y="1331913"/>
              <a:ext cx="1325563" cy="55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87" name="Picture 56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5863" y="2760663"/>
              <a:ext cx="223837" cy="220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88" name="TextBox 57"/>
            <p:cNvSpPr txBox="1">
              <a:spLocks noChangeArrowheads="1"/>
            </p:cNvSpPr>
            <p:nvPr/>
          </p:nvSpPr>
          <p:spPr bwMode="auto">
            <a:xfrm>
              <a:off x="7685088" y="2640013"/>
              <a:ext cx="317500" cy="380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F79646"/>
                  </a:solidFill>
                  <a:latin typeface="Apple Casual" charset="0"/>
                  <a:ea typeface="Apple Casual" charset="0"/>
                  <a:cs typeface="Apple Casual" charset="0"/>
                </a:rPr>
                <a:t>g</a:t>
              </a:r>
            </a:p>
          </p:txBody>
        </p:sp>
        <p:pic>
          <p:nvPicPr>
            <p:cNvPr id="73789" name="Picture 4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426325" y="3392488"/>
              <a:ext cx="552450" cy="344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90" name="Picture 59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263" y="3541713"/>
              <a:ext cx="225425" cy="220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91" name="TextBox 60"/>
            <p:cNvSpPr txBox="1">
              <a:spLocks noChangeArrowheads="1"/>
            </p:cNvSpPr>
            <p:nvPr/>
          </p:nvSpPr>
          <p:spPr bwMode="auto">
            <a:xfrm>
              <a:off x="7585075" y="3421063"/>
              <a:ext cx="317500" cy="380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F79646"/>
                  </a:solidFill>
                  <a:latin typeface="Apple Casual" charset="0"/>
                  <a:ea typeface="Apple Casual" charset="0"/>
                  <a:cs typeface="Apple Casual" charset="0"/>
                </a:rPr>
                <a:t>g</a:t>
              </a:r>
            </a:p>
          </p:txBody>
        </p:sp>
        <p:pic>
          <p:nvPicPr>
            <p:cNvPr id="73792" name="Picture 61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9350" y="4254500"/>
              <a:ext cx="223838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93" name="TextBox 62"/>
            <p:cNvSpPr txBox="1">
              <a:spLocks noChangeArrowheads="1"/>
            </p:cNvSpPr>
            <p:nvPr/>
          </p:nvSpPr>
          <p:spPr bwMode="auto">
            <a:xfrm>
              <a:off x="7707313" y="4122738"/>
              <a:ext cx="315912" cy="380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F79646"/>
                  </a:solidFill>
                  <a:latin typeface="Apple Casual" charset="0"/>
                  <a:ea typeface="Apple Casual" charset="0"/>
                  <a:cs typeface="Apple Casual" charset="0"/>
                </a:rPr>
                <a:t>g</a:t>
              </a:r>
            </a:p>
          </p:txBody>
        </p:sp>
        <p:pic>
          <p:nvPicPr>
            <p:cNvPr id="73794" name="Picture 63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4650" y="3411538"/>
              <a:ext cx="225425" cy="22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95" name="Picture 64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238" y="2995613"/>
              <a:ext cx="295275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96" name="Picture 65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875" y="2297113"/>
              <a:ext cx="347663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97" name="TextBox 66"/>
            <p:cNvSpPr txBox="1">
              <a:spLocks noChangeArrowheads="1"/>
            </p:cNvSpPr>
            <p:nvPr/>
          </p:nvSpPr>
          <p:spPr bwMode="auto">
            <a:xfrm>
              <a:off x="3697288" y="4533900"/>
              <a:ext cx="2270125" cy="24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 sz="1100"/>
            </a:p>
          </p:txBody>
        </p:sp>
        <p:pic>
          <p:nvPicPr>
            <p:cNvPr id="73798" name="Picture 6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600" y="2633663"/>
              <a:ext cx="366713" cy="414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1" name="Shape 27"/>
            <p:cNvCxnSpPr>
              <a:stCxn id="9" idx="2"/>
            </p:cNvCxnSpPr>
            <p:nvPr/>
          </p:nvCxnSpPr>
          <p:spPr>
            <a:xfrm rot="16200000" flipH="1">
              <a:off x="1116380" y="2711993"/>
              <a:ext cx="190322" cy="66287"/>
            </a:xfrm>
            <a:prstGeom prst="curvedConnector2">
              <a:avLst/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800" name="Picture 69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438" y="2962275"/>
              <a:ext cx="366712" cy="385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801" name="Picture 70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9675" y="2614613"/>
              <a:ext cx="354013" cy="347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71"/>
            <p:cNvGrpSpPr>
              <a:grpSpLocks/>
            </p:cNvGrpSpPr>
            <p:nvPr/>
          </p:nvGrpSpPr>
          <p:grpSpPr bwMode="auto">
            <a:xfrm>
              <a:off x="1327150" y="3392488"/>
              <a:ext cx="1897063" cy="1176337"/>
              <a:chOff x="1009222" y="2836238"/>
              <a:chExt cx="1897564" cy="1176656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1009616" y="2836886"/>
                <a:ext cx="1880627" cy="117547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cs typeface="Kozuka Gothic Pro L" pitchFamily="34" charset="-128"/>
                </a:endParaRPr>
              </a:p>
            </p:txBody>
          </p:sp>
          <p:sp>
            <p:nvSpPr>
              <p:cNvPr id="73810" name="TextBox 73"/>
              <p:cNvSpPr txBox="1">
                <a:spLocks noChangeArrowheads="1"/>
              </p:cNvSpPr>
              <p:nvPr/>
            </p:nvSpPr>
            <p:spPr bwMode="auto">
              <a:xfrm>
                <a:off x="1040464" y="3579738"/>
                <a:ext cx="958269" cy="351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800"/>
                  <a:t>Legend</a:t>
                </a:r>
              </a:p>
            </p:txBody>
          </p:sp>
          <p:pic>
            <p:nvPicPr>
              <p:cNvPr id="73811" name="Picture 74"/>
              <p:cNvPicPr>
                <a:picLocks noChangeAspect="1"/>
              </p:cNvPicPr>
              <p:nvPr/>
            </p:nvPicPr>
            <p:blipFill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11313" y="2974444"/>
                <a:ext cx="389345" cy="3837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3812" name="TextBox 75"/>
              <p:cNvSpPr txBox="1">
                <a:spLocks noChangeArrowheads="1"/>
              </p:cNvSpPr>
              <p:nvPr/>
            </p:nvSpPr>
            <p:spPr bwMode="auto">
              <a:xfrm>
                <a:off x="1009222" y="3280160"/>
                <a:ext cx="988471" cy="351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900"/>
                  <a:t>GENI-enabled </a:t>
                </a:r>
              </a:p>
              <a:p>
                <a:pPr algn="ctr"/>
                <a:r>
                  <a:rPr lang="en-US" sz="900"/>
                  <a:t>hardware</a:t>
                </a:r>
              </a:p>
            </p:txBody>
          </p:sp>
          <p:cxnSp>
            <p:nvCxnSpPr>
              <p:cNvPr id="79" name="Shape 109"/>
              <p:cNvCxnSpPr/>
              <p:nvPr/>
            </p:nvCxnSpPr>
            <p:spPr>
              <a:xfrm>
                <a:off x="2044864" y="3578738"/>
                <a:ext cx="690166" cy="1510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814" name="TextBox 77"/>
              <p:cNvSpPr txBox="1">
                <a:spLocks noChangeArrowheads="1"/>
              </p:cNvSpPr>
              <p:nvPr/>
            </p:nvSpPr>
            <p:spPr bwMode="auto">
              <a:xfrm>
                <a:off x="1874273" y="3579738"/>
                <a:ext cx="1032513" cy="351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900"/>
                  <a:t>Layer 3</a:t>
                </a:r>
              </a:p>
              <a:p>
                <a:pPr algn="ctr"/>
                <a:r>
                  <a:rPr lang="en-US" sz="900"/>
                  <a:t>Control Plane</a:t>
                </a:r>
              </a:p>
            </p:txBody>
          </p:sp>
          <p:sp>
            <p:nvSpPr>
              <p:cNvPr id="73815" name="TextBox 78"/>
              <p:cNvSpPr txBox="1">
                <a:spLocks noChangeArrowheads="1"/>
              </p:cNvSpPr>
              <p:nvPr/>
            </p:nvSpPr>
            <p:spPr bwMode="auto">
              <a:xfrm>
                <a:off x="2045802" y="3095494"/>
                <a:ext cx="738869" cy="351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900"/>
                  <a:t>Layer 2</a:t>
                </a:r>
              </a:p>
              <a:p>
                <a:pPr algn="ctr"/>
                <a:r>
                  <a:rPr lang="en-US" sz="900"/>
                  <a:t>Data Plane</a:t>
                </a:r>
              </a:p>
            </p:txBody>
          </p:sp>
          <p:cxnSp>
            <p:nvCxnSpPr>
              <p:cNvPr id="82" name="Shape 99"/>
              <p:cNvCxnSpPr/>
              <p:nvPr/>
            </p:nvCxnSpPr>
            <p:spPr>
              <a:xfrm>
                <a:off x="2044864" y="3095250"/>
                <a:ext cx="690166" cy="1510"/>
              </a:xfrm>
              <a:prstGeom prst="curvedConnector3">
                <a:avLst>
                  <a:gd name="adj1" fmla="val 50000"/>
                </a:avLst>
              </a:prstGeom>
              <a:ln w="635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3" name="Shape 27"/>
            <p:cNvCxnSpPr/>
            <p:nvPr/>
          </p:nvCxnSpPr>
          <p:spPr>
            <a:xfrm rot="5400000" flipH="1" flipV="1">
              <a:off x="1004737" y="2788987"/>
              <a:ext cx="312672" cy="34649"/>
            </a:xfrm>
            <a:prstGeom prst="curvedConnector3">
              <a:avLst>
                <a:gd name="adj1" fmla="val 50000"/>
              </a:avLst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804" name="Picture 82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9538" y="1101725"/>
              <a:ext cx="254000" cy="25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805" name="Picture 97" descr="MCj03108780000[1]"/>
            <p:cNvPicPr>
              <a:picLocks noChangeAspect="1" noChangeArrowheads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96088" y="2128838"/>
              <a:ext cx="382587" cy="652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806" name="Picture 86" descr="MCj03108780000[1]"/>
            <p:cNvPicPr>
              <a:picLocks noChangeAspect="1" noChangeArrowheads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0" y="2667000"/>
              <a:ext cx="258763" cy="439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7" name="Shape 27"/>
            <p:cNvCxnSpPr>
              <a:endCxn id="9" idx="2"/>
            </p:cNvCxnSpPr>
            <p:nvPr/>
          </p:nvCxnSpPr>
          <p:spPr>
            <a:xfrm flipV="1">
              <a:off x="990084" y="2649975"/>
              <a:ext cx="188314" cy="132923"/>
            </a:xfrm>
            <a:prstGeom prst="curvedConnector2">
              <a:avLst/>
            </a:prstGeom>
            <a:ln w="635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808" name="Picture 6"/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0675" y="3067050"/>
              <a:ext cx="315913" cy="792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822915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990600"/>
          </a:xfrm>
        </p:spPr>
        <p:txBody>
          <a:bodyPr/>
          <a:lstStyle/>
          <a:p>
            <a:r>
              <a:rPr lang="en-US" dirty="0" smtClean="0"/>
              <a:t>Current GENI buildout</a:t>
            </a:r>
            <a:endParaRPr lang="en-US" sz="3200" dirty="0" smtClean="0"/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305800" cy="5562600"/>
          </a:xfrm>
        </p:spPr>
        <p:txBody>
          <a:bodyPr/>
          <a:lstStyle/>
          <a:p>
            <a:r>
              <a:rPr lang="en-US" dirty="0" smtClean="0">
                <a:cs typeface="Kozuka Gothic Pro L" pitchFamily="34" charset="-128"/>
              </a:rPr>
              <a:t>More </a:t>
            </a:r>
            <a:r>
              <a:rPr lang="en-US" b="1" dirty="0" smtClean="0">
                <a:cs typeface="Kozuka Gothic Pro L" pitchFamily="34" charset="-128"/>
              </a:rPr>
              <a:t>WiMAX base stations</a:t>
            </a:r>
            <a:r>
              <a:rPr lang="en-US" dirty="0" smtClean="0">
                <a:cs typeface="Kozuka Gothic Pro L" pitchFamily="34" charset="-128"/>
              </a:rPr>
              <a:t/>
            </a:r>
            <a:br>
              <a:rPr lang="en-US" dirty="0" smtClean="0">
                <a:cs typeface="Kozuka Gothic Pro L" pitchFamily="34" charset="-128"/>
              </a:rPr>
            </a:br>
            <a:r>
              <a:rPr lang="en-US" dirty="0" smtClean="0">
                <a:cs typeface="Kozuka Gothic Pro L" pitchFamily="34" charset="-128"/>
              </a:rPr>
              <a:t>with Android handsets</a:t>
            </a:r>
          </a:p>
          <a:p>
            <a:r>
              <a:rPr lang="en-US" dirty="0" smtClean="0">
                <a:cs typeface="Kozuka Gothic Pro L" pitchFamily="34" charset="-128"/>
              </a:rPr>
              <a:t>GENI-enable 5-6</a:t>
            </a:r>
            <a:br>
              <a:rPr lang="en-US" dirty="0" smtClean="0">
                <a:cs typeface="Kozuka Gothic Pro L" pitchFamily="34" charset="-128"/>
              </a:rPr>
            </a:br>
            <a:r>
              <a:rPr lang="en-US" b="1" dirty="0" smtClean="0">
                <a:cs typeface="Kozuka Gothic Pro L" pitchFamily="34" charset="-128"/>
              </a:rPr>
              <a:t>regional networks</a:t>
            </a:r>
          </a:p>
          <a:p>
            <a:r>
              <a:rPr lang="en-US" dirty="0" smtClean="0">
                <a:cs typeface="Kozuka Gothic Pro L" pitchFamily="34" charset="-128"/>
              </a:rPr>
              <a:t>Inject more</a:t>
            </a:r>
            <a:br>
              <a:rPr lang="en-US" dirty="0" smtClean="0">
                <a:cs typeface="Kozuka Gothic Pro L" pitchFamily="34" charset="-128"/>
              </a:rPr>
            </a:br>
            <a:r>
              <a:rPr lang="en-US" b="1" dirty="0" smtClean="0">
                <a:cs typeface="Kozuka Gothic Pro L" pitchFamily="34" charset="-128"/>
              </a:rPr>
              <a:t>OpenFlow switches</a:t>
            </a:r>
            <a:r>
              <a:rPr lang="en-US" dirty="0" smtClean="0">
                <a:cs typeface="Kozuka Gothic Pro L" pitchFamily="34" charset="-128"/>
              </a:rPr>
              <a:t/>
            </a:r>
            <a:br>
              <a:rPr lang="en-US" dirty="0" smtClean="0">
                <a:cs typeface="Kozuka Gothic Pro L" pitchFamily="34" charset="-128"/>
              </a:rPr>
            </a:br>
            <a:r>
              <a:rPr lang="en-US" dirty="0" smtClean="0">
                <a:cs typeface="Kozuka Gothic Pro L" pitchFamily="34" charset="-128"/>
              </a:rPr>
              <a:t>into Internet2 </a:t>
            </a:r>
          </a:p>
          <a:p>
            <a:r>
              <a:rPr lang="en-US" dirty="0" smtClean="0">
                <a:cs typeface="Kozuka Gothic Pro L" pitchFamily="34" charset="-128"/>
              </a:rPr>
              <a:t>Add </a:t>
            </a:r>
            <a:r>
              <a:rPr lang="en-US" b="1" dirty="0" smtClean="0">
                <a:cs typeface="Kozuka Gothic Pro L" pitchFamily="34" charset="-128"/>
              </a:rPr>
              <a:t>GENI Racks </a:t>
            </a:r>
            <a:r>
              <a:rPr lang="en-US" dirty="0" smtClean="0">
                <a:cs typeface="Kozuka Gothic Pro L" pitchFamily="34" charset="-128"/>
              </a:rPr>
              <a:t>to 50-80 locations</a:t>
            </a:r>
            <a:br>
              <a:rPr lang="en-US" dirty="0" smtClean="0">
                <a:cs typeface="Kozuka Gothic Pro L" pitchFamily="34" charset="-128"/>
              </a:rPr>
            </a:br>
            <a:r>
              <a:rPr lang="en-US" dirty="0" smtClean="0">
                <a:cs typeface="Kozuka Gothic Pro L" pitchFamily="34" charset="-128"/>
              </a:rPr>
              <a:t>within campuses, regionals, and</a:t>
            </a:r>
            <a:br>
              <a:rPr lang="en-US" dirty="0" smtClean="0">
                <a:cs typeface="Kozuka Gothic Pro L" pitchFamily="34" charset="-128"/>
              </a:rPr>
            </a:br>
            <a:r>
              <a:rPr lang="en-US" dirty="0" smtClean="0">
                <a:cs typeface="Kozuka Gothic Pro L" pitchFamily="34" charset="-128"/>
              </a:rPr>
              <a:t>backbone networks</a:t>
            </a:r>
            <a:br>
              <a:rPr lang="en-US" dirty="0" smtClean="0">
                <a:cs typeface="Kozuka Gothic Pro L" pitchFamily="34" charset="-128"/>
              </a:rPr>
            </a:br>
            <a:endParaRPr lang="en-US" sz="900" dirty="0" smtClean="0">
              <a:cs typeface="Kozuka Gothic Pro L" pitchFamily="34" charset="-128"/>
            </a:endParaRPr>
          </a:p>
          <a:p>
            <a:endParaRPr lang="en-US" dirty="0" smtClean="0">
              <a:cs typeface="Kozuka Gothic Pro L" pitchFamily="34" charset="-128"/>
            </a:endParaRPr>
          </a:p>
        </p:txBody>
      </p:sp>
      <p:pic>
        <p:nvPicPr>
          <p:cNvPr id="76804" name="Picture 23" descr="GENI rac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12954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5" name="TextBox 4"/>
          <p:cNvSpPr txBox="1">
            <a:spLocks noChangeArrowheads="1"/>
          </p:cNvSpPr>
          <p:nvPr/>
        </p:nvSpPr>
        <p:spPr bwMode="auto">
          <a:xfrm>
            <a:off x="5181600" y="3657600"/>
            <a:ext cx="3810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GENI Racks serve as programmable routers, distributed clouds, content distribution nodes, caching or transcoding nodes, etc </a:t>
            </a:r>
          </a:p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84391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990600"/>
          </a:xfrm>
        </p:spPr>
        <p:txBody>
          <a:bodyPr/>
          <a:lstStyle/>
          <a:p>
            <a:r>
              <a:rPr lang="en-US" dirty="0" smtClean="0"/>
              <a:t>Creating and deploying GENI racks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2400" y="1143000"/>
            <a:ext cx="4488728" cy="2590801"/>
            <a:chOff x="2895600" y="1523999"/>
            <a:chExt cx="4488728" cy="2590801"/>
          </a:xfrm>
        </p:grpSpPr>
        <p:pic>
          <p:nvPicPr>
            <p:cNvPr id="56325" name="Picture 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50665" y="2971800"/>
              <a:ext cx="1371600" cy="62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 descr="Ilia Baldine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5600" y="1523999"/>
              <a:ext cx="2083665" cy="2590801"/>
            </a:xfrm>
            <a:prstGeom prst="rect">
              <a:avLst/>
            </a:prstGeom>
            <a:effectLst>
              <a:softEdge rad="177800"/>
            </a:effectLst>
          </p:spPr>
        </p:pic>
        <p:sp>
          <p:nvSpPr>
            <p:cNvPr id="56330" name="TextBox 9"/>
            <p:cNvSpPr txBox="1">
              <a:spLocks noChangeArrowheads="1"/>
            </p:cNvSpPr>
            <p:nvPr/>
          </p:nvSpPr>
          <p:spPr bwMode="auto">
            <a:xfrm>
              <a:off x="4903065" y="1739900"/>
              <a:ext cx="2481263" cy="1384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/>
                <a:t>Ilia Baldine</a:t>
              </a:r>
            </a:p>
            <a:p>
              <a:r>
                <a:rPr lang="en-US" sz="2400"/>
                <a:t>RENCI</a:t>
              </a:r>
            </a:p>
            <a:p>
              <a:r>
                <a:rPr lang="en-US" sz="1800"/>
                <a:t>More resources / rack,</a:t>
              </a:r>
              <a:br>
                <a:rPr lang="en-US" sz="1800"/>
              </a:br>
              <a:r>
                <a:rPr lang="en-US" sz="1800"/>
                <a:t>fewer racks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85800" y="3657600"/>
            <a:ext cx="4876800" cy="2721306"/>
            <a:chOff x="3886200" y="3831894"/>
            <a:chExt cx="4876800" cy="2721306"/>
          </a:xfrm>
        </p:grpSpPr>
        <p:pic>
          <p:nvPicPr>
            <p:cNvPr id="9" name="Picture 8" descr="Rick McGeer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8000" y="3831894"/>
              <a:ext cx="1905000" cy="2568906"/>
            </a:xfrm>
            <a:prstGeom prst="rect">
              <a:avLst/>
            </a:prstGeom>
            <a:effectLst>
              <a:softEdge rad="177800"/>
            </a:effectLst>
          </p:spPr>
        </p:pic>
        <p:sp>
          <p:nvSpPr>
            <p:cNvPr id="56331" name="TextBox 10"/>
            <p:cNvSpPr txBox="1">
              <a:spLocks noChangeArrowheads="1"/>
            </p:cNvSpPr>
            <p:nvPr/>
          </p:nvSpPr>
          <p:spPr bwMode="auto">
            <a:xfrm>
              <a:off x="3886200" y="4343400"/>
              <a:ext cx="2971800" cy="1384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2400" dirty="0"/>
                <a:t>Rick </a:t>
              </a:r>
              <a:r>
                <a:rPr lang="en-US" sz="2400" dirty="0" err="1"/>
                <a:t>McGeer</a:t>
              </a:r>
              <a:r>
                <a:rPr lang="en-US" sz="2400" dirty="0"/>
                <a:t/>
              </a:r>
              <a:br>
                <a:rPr lang="en-US" sz="2400" dirty="0"/>
              </a:br>
              <a:r>
                <a:rPr lang="en-US" sz="2400" dirty="0" smtClean="0"/>
                <a:t>HP Labs</a:t>
              </a:r>
              <a:endParaRPr lang="en-US" sz="2400" dirty="0"/>
            </a:p>
            <a:p>
              <a:pPr algn="r"/>
              <a:r>
                <a:rPr lang="en-US" sz="1800" dirty="0"/>
                <a:t>Fewer resources / rack,</a:t>
              </a:r>
              <a:br>
                <a:rPr lang="en-US" sz="1800" dirty="0"/>
              </a:br>
              <a:r>
                <a:rPr lang="en-US" sz="1800" dirty="0"/>
                <a:t>more racks</a:t>
              </a:r>
            </a:p>
          </p:txBody>
        </p:sp>
        <p:pic>
          <p:nvPicPr>
            <p:cNvPr id="56332" name="Picture 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846763" y="5715000"/>
              <a:ext cx="1011237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3"/>
          <p:cNvGrpSpPr/>
          <p:nvPr/>
        </p:nvGrpSpPr>
        <p:grpSpPr>
          <a:xfrm>
            <a:off x="5791200" y="1676400"/>
            <a:ext cx="2895600" cy="3200400"/>
            <a:chOff x="0" y="1447800"/>
            <a:chExt cx="2895600" cy="32004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CFF"/>
                </a:clrFrom>
                <a:clrTo>
                  <a:srgbClr val="FEFC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71600" y="1752600"/>
              <a:ext cx="1524000" cy="15240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200" y="4248090"/>
              <a:ext cx="1375586" cy="40011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381000" y="3886200"/>
              <a:ext cx="16862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/>
                <a:t>Latest addition</a:t>
              </a:r>
              <a:endParaRPr lang="en-US" sz="18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8"/>
            <a:srcRect l="17004" t="8789" r="9374" b="34784"/>
            <a:stretch/>
          </p:blipFill>
          <p:spPr>
            <a:xfrm>
              <a:off x="408788" y="2286000"/>
              <a:ext cx="1267612" cy="129539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0" y="1447800"/>
              <a:ext cx="243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 dirty="0" smtClean="0"/>
                <a:t>Rajesh Narayanan </a:t>
              </a:r>
            </a:p>
            <a:p>
              <a:pPr algn="ctr"/>
              <a:r>
                <a:rPr lang="en-US" sz="1800" dirty="0" smtClean="0"/>
                <a:t>DELL</a:t>
              </a:r>
              <a:endParaRPr lang="en-US" sz="18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1000" y="35052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KC Wang Clemson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5194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914400"/>
          </a:xfrm>
        </p:spPr>
        <p:txBody>
          <a:bodyPr/>
          <a:lstStyle/>
          <a:p>
            <a:r>
              <a:rPr lang="en-US" dirty="0" smtClean="0"/>
              <a:t>GENI </a:t>
            </a:r>
            <a:r>
              <a:rPr lang="en-US" dirty="0" err="1" smtClean="0"/>
              <a:t>WiMAX</a:t>
            </a:r>
            <a:r>
              <a:rPr lang="en-US" dirty="0" smtClean="0"/>
              <a:t>  2014</a:t>
            </a:r>
            <a:endParaRPr lang="en-US" dirty="0"/>
          </a:p>
        </p:txBody>
      </p:sp>
      <p:sp>
        <p:nvSpPr>
          <p:cNvPr id="169" name="TextBox 168"/>
          <p:cNvSpPr txBox="1"/>
          <p:nvPr/>
        </p:nvSpPr>
        <p:spPr>
          <a:xfrm>
            <a:off x="4800600" y="5076617"/>
            <a:ext cx="44958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/>
              <a:t>Sliced</a:t>
            </a:r>
            <a:r>
              <a:rPr lang="en-US" sz="2000" dirty="0"/>
              <a:t>, </a:t>
            </a:r>
            <a:r>
              <a:rPr lang="en-US" sz="2000" dirty="0" smtClean="0"/>
              <a:t>virtualized</a:t>
            </a:r>
            <a:br>
              <a:rPr lang="en-US" sz="2000" dirty="0" smtClean="0"/>
            </a:br>
            <a:r>
              <a:rPr lang="en-US" sz="2000" dirty="0" smtClean="0"/>
              <a:t>and interconnected through Internet2</a:t>
            </a:r>
          </a:p>
          <a:p>
            <a:pPr>
              <a:spcAft>
                <a:spcPts val="600"/>
              </a:spcAft>
            </a:pPr>
            <a:endParaRPr lang="en-US" sz="2000" dirty="0" smtClean="0"/>
          </a:p>
        </p:txBody>
      </p:sp>
      <p:sp>
        <p:nvSpPr>
          <p:cNvPr id="170" name="TextBox 169"/>
          <p:cNvSpPr txBox="1"/>
          <p:nvPr/>
        </p:nvSpPr>
        <p:spPr>
          <a:xfrm>
            <a:off x="216908" y="5076617"/>
            <a:ext cx="450749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/>
              <a:t>26 </a:t>
            </a:r>
            <a:r>
              <a:rPr lang="en-US" sz="2000" dirty="0" err="1" smtClean="0"/>
              <a:t>Wimax</a:t>
            </a:r>
            <a:r>
              <a:rPr lang="en-US" sz="2000" dirty="0" smtClean="0"/>
              <a:t> Base Stations in 13 Sites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/>
              <a:t>90 android handsets available to experimenters</a:t>
            </a: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4087"/>
            <a:ext cx="9067800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5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GENI: </a:t>
            </a:r>
            <a:r>
              <a:rPr lang="en-US" dirty="0"/>
              <a:t>I</a:t>
            </a:r>
            <a:r>
              <a:rPr lang="en-US" dirty="0" smtClean="0">
                <a:cs typeface="Kozuka Gothic Pro L" pitchFamily="34" charset="-128"/>
              </a:rPr>
              <a:t>nfrastructure for Experimentation</a:t>
            </a:r>
            <a:endParaRPr lang="en-US" dirty="0"/>
          </a:p>
        </p:txBody>
      </p:sp>
      <p:pic>
        <p:nvPicPr>
          <p:cNvPr id="4" name="Picture 3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</p:spPr>
      </p:pic>
      <p:pic>
        <p:nvPicPr>
          <p:cNvPr id="8" name="Picture 7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21180000" lon="420000" rev="21180000"/>
            </a:camera>
            <a:lightRig rig="threePt" dir="t"/>
          </a:scene3d>
          <a:sp3d z="-254000"/>
        </p:spPr>
      </p:pic>
      <p:pic>
        <p:nvPicPr>
          <p:cNvPr id="9" name="Picture 8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20760000" lon="840000" rev="20760000"/>
            </a:camera>
            <a:lightRig rig="threePt" dir="t"/>
          </a:scene3d>
          <a:sp3d z="-508000"/>
        </p:spPr>
      </p:pic>
      <p:pic>
        <p:nvPicPr>
          <p:cNvPr id="10" name="Picture 9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20340000" lon="1260000" rev="20340000"/>
            </a:camera>
            <a:lightRig rig="threePt" dir="t"/>
          </a:scene3d>
          <a:sp3d z="-762000"/>
        </p:spPr>
      </p:pic>
      <p:pic>
        <p:nvPicPr>
          <p:cNvPr id="11" name="Picture 10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19920000" lon="1680000" rev="19920000"/>
            </a:camera>
            <a:lightRig rig="threePt" dir="t"/>
          </a:scene3d>
          <a:sp3d z="-1016000"/>
        </p:spPr>
      </p:pic>
      <p:pic>
        <p:nvPicPr>
          <p:cNvPr id="12" name="Picture 11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19500000" lon="2100000" rev="19500000"/>
            </a:camera>
            <a:lightRig rig="threePt" dir="t"/>
          </a:scene3d>
          <a:sp3d z="-1270000"/>
        </p:spPr>
      </p:pic>
      <p:pic>
        <p:nvPicPr>
          <p:cNvPr id="13" name="Picture 12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19080000" lon="2520000" rev="19080000"/>
            </a:camera>
            <a:lightRig rig="threePt" dir="t"/>
          </a:scene3d>
          <a:sp3d z="-1524000"/>
        </p:spPr>
      </p:pic>
      <p:pic>
        <p:nvPicPr>
          <p:cNvPr id="14" name="Picture 13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18720000" lon="2820000" rev="18900000"/>
            </a:camera>
            <a:lightRig rig="threePt" dir="t"/>
          </a:scene3d>
          <a:sp3d z="-1016000"/>
        </p:spPr>
      </p:pic>
      <p:grpSp>
        <p:nvGrpSpPr>
          <p:cNvPr id="15" name="Group 14"/>
          <p:cNvGrpSpPr/>
          <p:nvPr/>
        </p:nvGrpSpPr>
        <p:grpSpPr>
          <a:xfrm>
            <a:off x="1" y="5791200"/>
            <a:ext cx="9144000" cy="838200"/>
            <a:chOff x="1" y="5791200"/>
            <a:chExt cx="9144000" cy="838200"/>
          </a:xfrm>
        </p:grpSpPr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1" y="5791200"/>
              <a:ext cx="9144000" cy="762000"/>
            </a:xfrm>
            <a:prstGeom prst="rect">
              <a:avLst/>
            </a:prstGeom>
            <a:solidFill>
              <a:srgbClr val="C6B28C">
                <a:alpha val="62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 sz="2400" dirty="0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7200" y="5791200"/>
              <a:ext cx="8382000" cy="8382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sz="2000" dirty="0" smtClean="0"/>
                <a:t>GENI provides compute resources that can be connected in experimenter specified Layer 2 topologies.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368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xmlns:p14="http://schemas.microsoft.com/office/powerpoint/2010/main" spd="slow" advClick="0" advTm="3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18720000" lon="2820000" rev="18900000"/>
            </a:camera>
            <a:lightRig rig="threePt" dir="t"/>
          </a:scene3d>
          <a:sp3d z="-1016000"/>
        </p:spPr>
      </p:pic>
      <p:pic>
        <p:nvPicPr>
          <p:cNvPr id="29" name="Picture 28" descr="prog.jpg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041" y="1143000"/>
            <a:ext cx="902159" cy="1078311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2450641" y="533400"/>
            <a:ext cx="4572000" cy="2438400"/>
            <a:chOff x="1905000" y="1600200"/>
            <a:chExt cx="4572000" cy="2438400"/>
          </a:xfrm>
          <a:scene3d>
            <a:camera prst="orthographicFront">
              <a:rot lat="18720000" lon="2820000" rev="18900000"/>
            </a:camera>
            <a:lightRig rig="threePt" dir="t"/>
          </a:scene3d>
        </p:grpSpPr>
        <p:grpSp>
          <p:nvGrpSpPr>
            <p:cNvPr id="41" name="Group 40"/>
            <p:cNvGrpSpPr/>
            <p:nvPr/>
          </p:nvGrpSpPr>
          <p:grpSpPr>
            <a:xfrm>
              <a:off x="1981200" y="1600200"/>
              <a:ext cx="4495800" cy="2438400"/>
              <a:chOff x="3276600" y="1371600"/>
              <a:chExt cx="4495800" cy="2438400"/>
            </a:xfrm>
            <a:solidFill>
              <a:srgbClr val="800000"/>
            </a:solidFill>
          </p:grpSpPr>
          <p:grpSp>
            <p:nvGrpSpPr>
              <p:cNvPr id="43" name="Group 42"/>
              <p:cNvGrpSpPr/>
              <p:nvPr/>
            </p:nvGrpSpPr>
            <p:grpSpPr>
              <a:xfrm>
                <a:off x="3276600" y="1371600"/>
                <a:ext cx="4495800" cy="2308318"/>
                <a:chOff x="3276600" y="2743200"/>
                <a:chExt cx="4495800" cy="2308318"/>
              </a:xfrm>
              <a:grpFill/>
            </p:grpSpPr>
            <p:sp>
              <p:nvSpPr>
                <p:cNvPr id="49" name="Oval 48"/>
                <p:cNvSpPr/>
                <p:nvPr/>
              </p:nvSpPr>
              <p:spPr>
                <a:xfrm>
                  <a:off x="3657600" y="2743200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8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3276600" y="3886200"/>
                  <a:ext cx="45719" cy="76200"/>
                </a:xfrm>
                <a:prstGeom prst="ellipse">
                  <a:avLst/>
                </a:prstGeom>
                <a:grpFill/>
                <a:ln>
                  <a:solidFill>
                    <a:srgbClr val="8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4648200" y="4191000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8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5410200" y="4419600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8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7620000" y="3657600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8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6858000" y="4495800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8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5" name="Straight Connector 54"/>
                <p:cNvCxnSpPr>
                  <a:stCxn id="49" idx="4"/>
                  <a:endCxn id="50" idx="7"/>
                </p:cNvCxnSpPr>
                <p:nvPr/>
              </p:nvCxnSpPr>
              <p:spPr>
                <a:xfrm flipH="1">
                  <a:off x="3315624" y="2895600"/>
                  <a:ext cx="418176" cy="1001759"/>
                </a:xfrm>
                <a:prstGeom prst="line">
                  <a:avLst/>
                </a:prstGeom>
                <a:grpFill/>
                <a:ln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>
                  <a:stCxn id="50" idx="6"/>
                  <a:endCxn id="44" idx="1"/>
                </p:cNvCxnSpPr>
                <p:nvPr/>
              </p:nvCxnSpPr>
              <p:spPr>
                <a:xfrm>
                  <a:off x="3322319" y="3924300"/>
                  <a:ext cx="281399" cy="1127218"/>
                </a:xfrm>
                <a:prstGeom prst="line">
                  <a:avLst/>
                </a:prstGeom>
                <a:grpFill/>
                <a:ln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>
                  <a:stCxn id="53" idx="2"/>
                  <a:endCxn id="51" idx="6"/>
                </p:cNvCxnSpPr>
                <p:nvPr/>
              </p:nvCxnSpPr>
              <p:spPr>
                <a:xfrm flipH="1">
                  <a:off x="4800600" y="3733800"/>
                  <a:ext cx="2819400" cy="533400"/>
                </a:xfrm>
                <a:prstGeom prst="line">
                  <a:avLst/>
                </a:prstGeom>
                <a:grpFill/>
                <a:ln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>
                  <a:stCxn id="54" idx="2"/>
                  <a:endCxn id="52" idx="6"/>
                </p:cNvCxnSpPr>
                <p:nvPr/>
              </p:nvCxnSpPr>
              <p:spPr>
                <a:xfrm flipH="1" flipV="1">
                  <a:off x="5562600" y="4495800"/>
                  <a:ext cx="1295400" cy="76200"/>
                </a:xfrm>
                <a:prstGeom prst="line">
                  <a:avLst/>
                </a:prstGeom>
                <a:grpFill/>
                <a:ln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Oval 43"/>
              <p:cNvSpPr/>
              <p:nvPr/>
            </p:nvSpPr>
            <p:spPr>
              <a:xfrm>
                <a:off x="3581400" y="3657600"/>
                <a:ext cx="152400" cy="152400"/>
              </a:xfrm>
              <a:prstGeom prst="ellipse">
                <a:avLst/>
              </a:prstGeom>
              <a:grpFill/>
              <a:ln>
                <a:solidFill>
                  <a:srgbClr val="8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5" name="Straight Connector 44"/>
              <p:cNvCxnSpPr>
                <a:stCxn id="49" idx="5"/>
                <a:endCxn id="44" idx="0"/>
              </p:cNvCxnSpPr>
              <p:nvPr/>
            </p:nvCxnSpPr>
            <p:spPr>
              <a:xfrm flipH="1">
                <a:off x="3657600" y="1501682"/>
                <a:ext cx="130082" cy="2155918"/>
              </a:xfrm>
              <a:prstGeom prst="line">
                <a:avLst/>
              </a:prstGeom>
              <a:grpFill/>
              <a:ln>
                <a:solidFill>
                  <a:srgbClr val="8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49" idx="6"/>
                <a:endCxn id="51" idx="2"/>
              </p:cNvCxnSpPr>
              <p:nvPr/>
            </p:nvCxnSpPr>
            <p:spPr>
              <a:xfrm>
                <a:off x="3810000" y="1447800"/>
                <a:ext cx="838200" cy="1447800"/>
              </a:xfrm>
              <a:prstGeom prst="line">
                <a:avLst/>
              </a:prstGeom>
              <a:grpFill/>
              <a:ln>
                <a:solidFill>
                  <a:srgbClr val="8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44" idx="7"/>
                <a:endCxn id="52" idx="1"/>
              </p:cNvCxnSpPr>
              <p:nvPr/>
            </p:nvCxnSpPr>
            <p:spPr>
              <a:xfrm flipV="1">
                <a:off x="3711482" y="3070318"/>
                <a:ext cx="1721036" cy="609600"/>
              </a:xfrm>
              <a:prstGeom prst="line">
                <a:avLst/>
              </a:prstGeom>
              <a:grpFill/>
              <a:ln>
                <a:solidFill>
                  <a:srgbClr val="8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53" idx="4"/>
                <a:endCxn id="54" idx="1"/>
              </p:cNvCxnSpPr>
              <p:nvPr/>
            </p:nvCxnSpPr>
            <p:spPr>
              <a:xfrm flipH="1">
                <a:off x="6880318" y="2438400"/>
                <a:ext cx="815882" cy="708118"/>
              </a:xfrm>
              <a:prstGeom prst="line">
                <a:avLst/>
              </a:prstGeom>
              <a:grpFill/>
              <a:ln>
                <a:solidFill>
                  <a:srgbClr val="8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Oval 41"/>
            <p:cNvSpPr/>
            <p:nvPr/>
          </p:nvSpPr>
          <p:spPr>
            <a:xfrm>
              <a:off x="1905000" y="2667000"/>
              <a:ext cx="152400" cy="152400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90800" y="990600"/>
            <a:ext cx="4191000" cy="3352800"/>
            <a:chOff x="2590800" y="990600"/>
            <a:chExt cx="4191000" cy="3352800"/>
          </a:xfrm>
        </p:grpSpPr>
        <p:cxnSp>
          <p:nvCxnSpPr>
            <p:cNvPr id="37" name="Straight Connector 36"/>
            <p:cNvCxnSpPr/>
            <p:nvPr/>
          </p:nvCxnSpPr>
          <p:spPr>
            <a:xfrm flipV="1">
              <a:off x="3733800" y="990600"/>
              <a:ext cx="0" cy="2133600"/>
            </a:xfrm>
            <a:prstGeom prst="line">
              <a:avLst/>
            </a:prstGeom>
            <a:ln w="28575" cmpd="sng">
              <a:solidFill>
                <a:srgbClr val="8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2819400" y="1447800"/>
              <a:ext cx="0" cy="2286000"/>
            </a:xfrm>
            <a:prstGeom prst="line">
              <a:avLst/>
            </a:prstGeom>
            <a:ln w="28575" cmpd="sng">
              <a:solidFill>
                <a:srgbClr val="8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2590800" y="2133600"/>
              <a:ext cx="0" cy="2133600"/>
            </a:xfrm>
            <a:prstGeom prst="line">
              <a:avLst/>
            </a:prstGeom>
            <a:ln w="28575" cmpd="sng">
              <a:solidFill>
                <a:srgbClr val="8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3886200" y="1828800"/>
              <a:ext cx="0" cy="2209800"/>
            </a:xfrm>
            <a:prstGeom prst="line">
              <a:avLst/>
            </a:prstGeom>
            <a:ln w="28575" cmpd="sng">
              <a:solidFill>
                <a:srgbClr val="8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4495800" y="1981200"/>
              <a:ext cx="0" cy="2209800"/>
            </a:xfrm>
            <a:prstGeom prst="line">
              <a:avLst/>
            </a:prstGeom>
            <a:ln w="28575" cmpd="sng">
              <a:solidFill>
                <a:srgbClr val="8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5638800" y="2209800"/>
              <a:ext cx="0" cy="2133600"/>
            </a:xfrm>
            <a:prstGeom prst="line">
              <a:avLst/>
            </a:prstGeom>
            <a:ln w="28575" cmpd="sng">
              <a:solidFill>
                <a:srgbClr val="8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6781800" y="1905000"/>
              <a:ext cx="0" cy="2133600"/>
            </a:xfrm>
            <a:prstGeom prst="line">
              <a:avLst/>
            </a:prstGeom>
            <a:ln w="28575" cmpd="sng">
              <a:solidFill>
                <a:srgbClr val="8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US" dirty="0" smtClean="0"/>
              <a:t>Multiple GENI Experiments run Concurrently</a:t>
            </a:r>
            <a:endParaRPr lang="en-US" dirty="0"/>
          </a:p>
        </p:txBody>
      </p:sp>
      <p:pic>
        <p:nvPicPr>
          <p:cNvPr id="59" name="Picture 2" descr="MCj04158000000[1]"/>
          <p:cNvPicPr>
            <a:picLocks noChangeAspect="1" noChangeArrowheads="1"/>
          </p:cNvPicPr>
          <p:nvPr/>
        </p:nvPicPr>
        <p:blipFill>
          <a:blip r:embed="rId5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800" y="2363986"/>
            <a:ext cx="948284" cy="114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59"/>
          <p:cNvGrpSpPr/>
          <p:nvPr/>
        </p:nvGrpSpPr>
        <p:grpSpPr>
          <a:xfrm>
            <a:off x="2438400" y="1600200"/>
            <a:ext cx="4953000" cy="2209800"/>
            <a:chOff x="3124200" y="2895600"/>
            <a:chExt cx="4953000" cy="2209800"/>
          </a:xfrm>
          <a:scene3d>
            <a:camera prst="orthographicFront">
              <a:rot lat="18720000" lon="2820000" rev="18900000"/>
            </a:camera>
            <a:lightRig rig="threePt" dir="t"/>
          </a:scene3d>
        </p:grpSpPr>
        <p:sp>
          <p:nvSpPr>
            <p:cNvPr id="61" name="Oval 60"/>
            <p:cNvSpPr/>
            <p:nvPr/>
          </p:nvSpPr>
          <p:spPr>
            <a:xfrm>
              <a:off x="3581400" y="28956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3124200" y="40386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4572000" y="43434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781800" y="46482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7620000" y="4191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7924800" y="4953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/>
            <p:cNvCxnSpPr>
              <a:stCxn id="61" idx="6"/>
              <a:endCxn id="63" idx="2"/>
            </p:cNvCxnSpPr>
            <p:nvPr/>
          </p:nvCxnSpPr>
          <p:spPr>
            <a:xfrm>
              <a:off x="3733800" y="2971800"/>
              <a:ext cx="838200" cy="144780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2" idx="6"/>
              <a:endCxn id="63" idx="2"/>
            </p:cNvCxnSpPr>
            <p:nvPr/>
          </p:nvCxnSpPr>
          <p:spPr>
            <a:xfrm>
              <a:off x="3276600" y="4114800"/>
              <a:ext cx="1295400" cy="30480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63" idx="6"/>
              <a:endCxn id="64" idx="2"/>
            </p:cNvCxnSpPr>
            <p:nvPr/>
          </p:nvCxnSpPr>
          <p:spPr>
            <a:xfrm>
              <a:off x="4724400" y="4419600"/>
              <a:ext cx="2057400" cy="30480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65" idx="2"/>
              <a:endCxn id="64" idx="7"/>
            </p:cNvCxnSpPr>
            <p:nvPr/>
          </p:nvCxnSpPr>
          <p:spPr>
            <a:xfrm flipH="1">
              <a:off x="6911882" y="4267200"/>
              <a:ext cx="708118" cy="403318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66" idx="2"/>
              <a:endCxn id="64" idx="6"/>
            </p:cNvCxnSpPr>
            <p:nvPr/>
          </p:nvCxnSpPr>
          <p:spPr>
            <a:xfrm flipH="1" flipV="1">
              <a:off x="6934200" y="4724400"/>
              <a:ext cx="990600" cy="30480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2819400" y="1981200"/>
            <a:ext cx="3810000" cy="2819400"/>
            <a:chOff x="2819400" y="1981200"/>
            <a:chExt cx="3810000" cy="2819400"/>
          </a:xfrm>
        </p:grpSpPr>
        <p:cxnSp>
          <p:nvCxnSpPr>
            <p:cNvPr id="74" name="Straight Connector 73"/>
            <p:cNvCxnSpPr/>
            <p:nvPr/>
          </p:nvCxnSpPr>
          <p:spPr>
            <a:xfrm flipV="1">
              <a:off x="2819400" y="25146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3886200" y="27432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5638800" y="31242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6629400" y="29718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V="1">
              <a:off x="6477000" y="34290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3733800" y="19812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1" y="5791200"/>
            <a:ext cx="9144000" cy="838200"/>
            <a:chOff x="1" y="5791200"/>
            <a:chExt cx="9144000" cy="838200"/>
          </a:xfrm>
        </p:grpSpPr>
        <p:sp>
          <p:nvSpPr>
            <p:cNvPr id="85" name="Rectangle 4"/>
            <p:cNvSpPr>
              <a:spLocks noChangeArrowheads="1"/>
            </p:cNvSpPr>
            <p:nvPr/>
          </p:nvSpPr>
          <p:spPr bwMode="auto">
            <a:xfrm>
              <a:off x="1" y="5791200"/>
              <a:ext cx="9144000" cy="762000"/>
            </a:xfrm>
            <a:prstGeom prst="rect">
              <a:avLst/>
            </a:prstGeom>
            <a:solidFill>
              <a:srgbClr val="C6B28C">
                <a:alpha val="62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 sz="2400" dirty="0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57200" y="5791200"/>
              <a:ext cx="8382000" cy="8382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endParaRPr lang="en-US" sz="2000" dirty="0"/>
            </a:p>
          </p:txBody>
        </p:sp>
      </p:grpSp>
      <p:sp>
        <p:nvSpPr>
          <p:cNvPr id="87" name="Rectangle 86"/>
          <p:cNvSpPr/>
          <p:nvPr/>
        </p:nvSpPr>
        <p:spPr>
          <a:xfrm>
            <a:off x="1143000" y="5939135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Experiments live in </a:t>
            </a:r>
            <a:r>
              <a:rPr lang="en-US" sz="2400" b="1" dirty="0" smtClean="0"/>
              <a:t>isolated</a:t>
            </a:r>
            <a:r>
              <a:rPr lang="en-US" sz="2400" dirty="0" smtClean="0"/>
              <a:t> slices</a:t>
            </a:r>
            <a:endParaRPr lang="en-US" sz="2400" dirty="0"/>
          </a:p>
        </p:txBody>
      </p:sp>
      <p:sp>
        <p:nvSpPr>
          <p:cNvPr id="88" name="Rectangle 87"/>
          <p:cNvSpPr/>
          <p:nvPr/>
        </p:nvSpPr>
        <p:spPr>
          <a:xfrm>
            <a:off x="152400" y="1295400"/>
            <a:ext cx="2209800" cy="1015663"/>
          </a:xfrm>
          <a:prstGeom prst="rect">
            <a:avLst/>
          </a:prstGeom>
          <a:ln w="38100" cmpd="sng">
            <a:solidFill>
              <a:schemeClr val="accent1">
                <a:lumMod val="2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25000"/>
                  </a:schemeClr>
                </a:solidFill>
              </a:rPr>
              <a:t>Resources in a slice may be virtualized </a:t>
            </a:r>
          </a:p>
        </p:txBody>
      </p:sp>
    </p:spTree>
    <p:extLst>
      <p:ext uri="{BB962C8B-B14F-4D97-AF65-F5344CB8AC3E}">
        <p14:creationId xmlns:p14="http://schemas.microsoft.com/office/powerpoint/2010/main" val="141878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0.19445 L 0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97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33333 L 4.44444E-6 4.44444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666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GENI is “Deeply </a:t>
            </a:r>
            <a:r>
              <a:rPr lang="en-US" dirty="0" smtClean="0"/>
              <a:t>Programmable”</a:t>
            </a:r>
            <a:endParaRPr lang="en-US" dirty="0"/>
          </a:p>
        </p:txBody>
      </p:sp>
      <p:pic>
        <p:nvPicPr>
          <p:cNvPr id="10" name="Picture 9" descr="GENI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8862993" cy="4894762"/>
          </a:xfrm>
          <a:prstGeom prst="rect">
            <a:avLst/>
          </a:prstGeom>
          <a:scene3d>
            <a:camera prst="orthographicFront">
              <a:rot lat="18720000" lon="2820000" rev="18900000"/>
            </a:camera>
            <a:lightRig rig="threePt" dir="t"/>
          </a:scene3d>
          <a:sp3d z="-1016000"/>
        </p:spPr>
      </p:pic>
      <p:pic>
        <p:nvPicPr>
          <p:cNvPr id="33" name="Picture 2" descr="MCj04158000000[1]"/>
          <p:cNvPicPr>
            <a:picLocks noChangeAspect="1" noChangeArrowheads="1"/>
          </p:cNvPicPr>
          <p:nvPr/>
        </p:nvPicPr>
        <p:blipFill>
          <a:blip r:embed="rId4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800" y="2363986"/>
            <a:ext cx="948284" cy="114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2438400" y="1600200"/>
            <a:ext cx="4953000" cy="2209800"/>
            <a:chOff x="3124200" y="2895600"/>
            <a:chExt cx="4953000" cy="2209800"/>
          </a:xfrm>
          <a:scene3d>
            <a:camera prst="orthographicFront">
              <a:rot lat="18720000" lon="2820000" rev="18900000"/>
            </a:camera>
            <a:lightRig rig="threePt" dir="t"/>
          </a:scene3d>
        </p:grpSpPr>
        <p:sp>
          <p:nvSpPr>
            <p:cNvPr id="126" name="Oval 125"/>
            <p:cNvSpPr/>
            <p:nvPr/>
          </p:nvSpPr>
          <p:spPr>
            <a:xfrm>
              <a:off x="3581400" y="28956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3124200" y="40386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4572000" y="43434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>
              <a:off x="6781800" y="46482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7620000" y="4191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7924800" y="4953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3810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/>
            <p:cNvCxnSpPr>
              <a:stCxn id="126" idx="6"/>
              <a:endCxn id="128" idx="2"/>
            </p:cNvCxnSpPr>
            <p:nvPr/>
          </p:nvCxnSpPr>
          <p:spPr>
            <a:xfrm>
              <a:off x="3733800" y="2971800"/>
              <a:ext cx="838200" cy="144780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27" idx="6"/>
              <a:endCxn id="128" idx="2"/>
            </p:cNvCxnSpPr>
            <p:nvPr/>
          </p:nvCxnSpPr>
          <p:spPr>
            <a:xfrm>
              <a:off x="3276600" y="4114800"/>
              <a:ext cx="1295400" cy="30480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28" idx="6"/>
              <a:endCxn id="129" idx="2"/>
            </p:cNvCxnSpPr>
            <p:nvPr/>
          </p:nvCxnSpPr>
          <p:spPr>
            <a:xfrm>
              <a:off x="4724400" y="4419600"/>
              <a:ext cx="2057400" cy="30480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30" idx="2"/>
              <a:endCxn id="129" idx="7"/>
            </p:cNvCxnSpPr>
            <p:nvPr/>
          </p:nvCxnSpPr>
          <p:spPr>
            <a:xfrm flipH="1">
              <a:off x="6911882" y="4267200"/>
              <a:ext cx="708118" cy="403318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31" idx="2"/>
              <a:endCxn id="129" idx="6"/>
            </p:cNvCxnSpPr>
            <p:nvPr/>
          </p:nvCxnSpPr>
          <p:spPr>
            <a:xfrm flipH="1" flipV="1">
              <a:off x="6934200" y="4724400"/>
              <a:ext cx="990600" cy="304800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/>
          <p:cNvGrpSpPr/>
          <p:nvPr/>
        </p:nvGrpSpPr>
        <p:grpSpPr>
          <a:xfrm>
            <a:off x="2819400" y="1981200"/>
            <a:ext cx="3810000" cy="2819400"/>
            <a:chOff x="2819400" y="1981200"/>
            <a:chExt cx="3810000" cy="2819400"/>
          </a:xfrm>
        </p:grpSpPr>
        <p:cxnSp>
          <p:nvCxnSpPr>
            <p:cNvPr id="146" name="Straight Connector 145"/>
            <p:cNvCxnSpPr/>
            <p:nvPr/>
          </p:nvCxnSpPr>
          <p:spPr>
            <a:xfrm flipV="1">
              <a:off x="2819400" y="25146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V="1">
              <a:off x="3886200" y="27432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V="1">
              <a:off x="5638800" y="31242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V="1">
              <a:off x="6629400" y="29718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V="1">
              <a:off x="6477000" y="34290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V="1">
              <a:off x="3733800" y="1981200"/>
              <a:ext cx="0" cy="1371600"/>
            </a:xfrm>
            <a:prstGeom prst="line">
              <a:avLst/>
            </a:prstGeom>
            <a:ln w="12700" cmpd="sng">
              <a:solidFill>
                <a:srgbClr val="008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9" name="TextBox 268"/>
          <p:cNvSpPr txBox="1">
            <a:spLocks noChangeArrowheads="1"/>
          </p:cNvSpPr>
          <p:nvPr/>
        </p:nvSpPr>
        <p:spPr bwMode="auto">
          <a:xfrm>
            <a:off x="5562600" y="1085671"/>
            <a:ext cx="3581400" cy="1200329"/>
          </a:xfrm>
          <a:prstGeom prst="rect">
            <a:avLst/>
          </a:prstGeom>
          <a:solidFill>
            <a:schemeClr val="accent1">
              <a:alpha val="68000"/>
            </a:schemeClr>
          </a:solidFill>
          <a:ln w="12700" cmpd="sng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 smtClean="0"/>
              <a:t>I install software I want </a:t>
            </a:r>
            <a:r>
              <a:rPr lang="en-US" sz="1800" dirty="0"/>
              <a:t>throughout </a:t>
            </a:r>
            <a:r>
              <a:rPr lang="en-US" sz="1800" dirty="0" smtClean="0"/>
              <a:t>my network slice (into routers, switches, </a:t>
            </a:r>
            <a:r>
              <a:rPr lang="en-US" sz="1800" dirty="0"/>
              <a:t>…</a:t>
            </a:r>
            <a:r>
              <a:rPr lang="en-US" sz="1800" dirty="0" smtClean="0"/>
              <a:t>) or control switches using </a:t>
            </a:r>
            <a:r>
              <a:rPr lang="en-US" sz="1800" dirty="0" err="1" smtClean="0"/>
              <a:t>OpenFlow</a:t>
            </a:r>
            <a:endParaRPr lang="en-US" sz="1800" dirty="0"/>
          </a:p>
        </p:txBody>
      </p:sp>
      <p:grpSp>
        <p:nvGrpSpPr>
          <p:cNvPr id="270" name="Group 269"/>
          <p:cNvGrpSpPr/>
          <p:nvPr/>
        </p:nvGrpSpPr>
        <p:grpSpPr>
          <a:xfrm>
            <a:off x="1" y="5791200"/>
            <a:ext cx="9144000" cy="914400"/>
            <a:chOff x="1" y="5791200"/>
            <a:chExt cx="9144000" cy="914400"/>
          </a:xfrm>
        </p:grpSpPr>
        <p:sp>
          <p:nvSpPr>
            <p:cNvPr id="271" name="Rectangle 4"/>
            <p:cNvSpPr>
              <a:spLocks noChangeArrowheads="1"/>
            </p:cNvSpPr>
            <p:nvPr/>
          </p:nvSpPr>
          <p:spPr bwMode="auto">
            <a:xfrm>
              <a:off x="1" y="5791200"/>
              <a:ext cx="9144000" cy="762000"/>
            </a:xfrm>
            <a:prstGeom prst="rect">
              <a:avLst/>
            </a:prstGeom>
            <a:solidFill>
              <a:srgbClr val="C6B28C">
                <a:alpha val="62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 sz="2400" dirty="0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72" name="TextBox 271"/>
            <p:cNvSpPr txBox="1"/>
            <p:nvPr/>
          </p:nvSpPr>
          <p:spPr>
            <a:xfrm>
              <a:off x="457200" y="5867400"/>
              <a:ext cx="8382000" cy="83820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sz="2400" dirty="0" err="1" smtClean="0"/>
                <a:t>OpenFlow</a:t>
              </a:r>
              <a:r>
                <a:rPr lang="en-US" sz="2400" dirty="0" smtClean="0"/>
                <a:t> part of the experiment not only the infrastructure</a:t>
              </a:r>
              <a:endParaRPr lang="en-US" sz="2400" dirty="0"/>
            </a:p>
          </p:txBody>
        </p:sp>
      </p:grpSp>
      <p:pic>
        <p:nvPicPr>
          <p:cNvPr id="28" name="Picture 27" descr="OpenFlow-Logo-Small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545143"/>
            <a:ext cx="609600" cy="220800"/>
          </a:xfrm>
          <a:prstGeom prst="rect">
            <a:avLst/>
          </a:prstGeom>
        </p:spPr>
      </p:pic>
      <p:pic>
        <p:nvPicPr>
          <p:cNvPr id="29" name="Picture 28" descr="OpenFlow-Logo-Small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895600"/>
            <a:ext cx="609600" cy="2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9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524000"/>
            <a:ext cx="9153236" cy="457200"/>
          </a:xfrm>
          <a:prstGeom prst="rect">
            <a:avLst/>
          </a:prstGeom>
          <a:gradFill flip="none" rotWithShape="1">
            <a:gsLst>
              <a:gs pos="0">
                <a:srgbClr val="FD7D08">
                  <a:alpha val="87000"/>
                </a:srgbClr>
              </a:gs>
              <a:gs pos="87000">
                <a:srgbClr val="FFFFFF">
                  <a:alpha val="86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is GENI?</a:t>
            </a:r>
          </a:p>
          <a:p>
            <a:pPr marL="0" indent="0">
              <a:buNone/>
            </a:pPr>
            <a:r>
              <a:rPr lang="en-US" dirty="0" smtClean="0"/>
              <a:t>How is GENI being used?</a:t>
            </a:r>
          </a:p>
          <a:p>
            <a:pPr marL="0" indent="0">
              <a:buNone/>
            </a:pPr>
            <a:r>
              <a:rPr lang="en-US" dirty="0" smtClean="0"/>
              <a:t>Key GENI Concepts</a:t>
            </a:r>
          </a:p>
          <a:p>
            <a:pPr marL="0" indent="0">
              <a:buNone/>
            </a:pPr>
            <a:r>
              <a:rPr lang="en-US" dirty="0" smtClean="0"/>
              <a:t>Demo: A simple experiment using GENI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505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GENI being Used?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32300" y="2743200"/>
            <a:ext cx="4152900" cy="3810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 smtClean="0"/>
              <a:t>Research</a:t>
            </a:r>
          </a:p>
          <a:p>
            <a:r>
              <a:rPr lang="en-US" sz="2400" dirty="0" smtClean="0"/>
              <a:t>Future Internet architectures</a:t>
            </a:r>
          </a:p>
          <a:p>
            <a:r>
              <a:rPr lang="en-US" sz="2400" dirty="0" smtClean="0"/>
              <a:t>Software defined networking</a:t>
            </a:r>
          </a:p>
          <a:p>
            <a:r>
              <a:rPr lang="en-US" sz="2400" dirty="0" smtClean="0"/>
              <a:t>Large scale evaluation of smart grid protocols</a:t>
            </a:r>
            <a:endParaRPr lang="en-US" sz="2400" dirty="0"/>
          </a:p>
        </p:txBody>
      </p:sp>
      <p:pic>
        <p:nvPicPr>
          <p:cNvPr id="9" name="Picture 8" descr="TestTubeGu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094" y="990600"/>
            <a:ext cx="1123313" cy="1689100"/>
          </a:xfrm>
          <a:prstGeom prst="rect">
            <a:avLst/>
          </a:prstGeom>
        </p:spPr>
      </p:pic>
      <p:pic>
        <p:nvPicPr>
          <p:cNvPr id="10" name="Picture 9" descr="102_1447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6" r="11358"/>
          <a:stretch/>
        </p:blipFill>
        <p:spPr>
          <a:xfrm>
            <a:off x="6565363" y="957400"/>
            <a:ext cx="999175" cy="1888200"/>
          </a:xfrm>
          <a:prstGeom prst="rect">
            <a:avLst/>
          </a:prstGeom>
        </p:spPr>
      </p:pic>
      <p:sp>
        <p:nvSpPr>
          <p:cNvPr id="17" name="Content Placeholder 14"/>
          <p:cNvSpPr>
            <a:spLocks noGrp="1"/>
          </p:cNvSpPr>
          <p:nvPr>
            <p:ph sz="half" idx="1"/>
          </p:nvPr>
        </p:nvSpPr>
        <p:spPr>
          <a:xfrm>
            <a:off x="4988500" y="2743200"/>
            <a:ext cx="4152900" cy="3657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 smtClean="0"/>
              <a:t>Education</a:t>
            </a:r>
          </a:p>
          <a:p>
            <a:r>
              <a:rPr lang="en-US" sz="2400" dirty="0" smtClean="0"/>
              <a:t>Networking and Distributed systems classes</a:t>
            </a:r>
          </a:p>
          <a:p>
            <a:r>
              <a:rPr lang="en-US" sz="2400" dirty="0" smtClean="0"/>
              <a:t>Cloud computing classes</a:t>
            </a:r>
          </a:p>
          <a:p>
            <a:r>
              <a:rPr lang="en-US" sz="2400" dirty="0" err="1" smtClean="0"/>
              <a:t>WiMAX</a:t>
            </a:r>
            <a:r>
              <a:rPr lang="en-US" sz="2400" dirty="0" smtClean="0"/>
              <a:t> classes</a:t>
            </a:r>
            <a:endParaRPr lang="en-US" sz="2400" dirty="0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914400" y="6019800"/>
            <a:ext cx="7162800" cy="461665"/>
          </a:xfrm>
          <a:prstGeom prst="rect">
            <a:avLst/>
          </a:prstGeom>
          <a:noFill/>
          <a:ln w="28575">
            <a:solidFill>
              <a:srgbClr val="E159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E15901"/>
                </a:solidFill>
              </a:rPr>
              <a:t>As of October 2014, GENI has over 2700 users!</a:t>
            </a:r>
            <a:endParaRPr lang="en-US" b="1" dirty="0">
              <a:solidFill>
                <a:srgbClr val="E159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1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ranklin Gothic Medium" charset="0"/>
              </a:rPr>
              <a:t>Four FIA </a:t>
            </a:r>
            <a:r>
              <a:rPr lang="en-US" dirty="0">
                <a:latin typeface="Franklin Gothic Medium" charset="0"/>
              </a:rPr>
              <a:t>Teams have Slices on GENI</a:t>
            </a:r>
          </a:p>
        </p:txBody>
      </p:sp>
      <p:pic>
        <p:nvPicPr>
          <p:cNvPr id="6146" name="Picture 3" descr="clip_image002_001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98" y="3581400"/>
            <a:ext cx="403216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" descr="IMG_56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320110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609600" y="6129338"/>
            <a:ext cx="8153400" cy="461962"/>
          </a:xfrm>
          <a:prstGeom prst="rect">
            <a:avLst/>
          </a:prstGeom>
          <a:noFill/>
          <a:ln w="28575">
            <a:solidFill>
              <a:srgbClr val="E159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E15901"/>
                </a:solidFill>
              </a:rPr>
              <a:t>GENI is the only testbed that can support these teams.</a:t>
            </a:r>
          </a:p>
        </p:txBody>
      </p:sp>
      <p:pic>
        <p:nvPicPr>
          <p:cNvPr id="6149" name="Picture 6" descr="XIA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90600"/>
            <a:ext cx="30870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7"/>
          <p:cNvSpPr txBox="1">
            <a:spLocks noChangeArrowheads="1"/>
          </p:cNvSpPr>
          <p:nvPr/>
        </p:nvSpPr>
        <p:spPr bwMode="auto">
          <a:xfrm>
            <a:off x="8241700" y="2971800"/>
            <a:ext cx="5190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600" b="1" dirty="0" smtClean="0"/>
              <a:t>XIA</a:t>
            </a:r>
            <a:endParaRPr lang="en-US" sz="1600" b="1" dirty="0"/>
          </a:p>
        </p:txBody>
      </p:sp>
      <p:sp>
        <p:nvSpPr>
          <p:cNvPr id="6151" name="TextBox 8"/>
          <p:cNvSpPr txBox="1">
            <a:spLocks noChangeArrowheads="1"/>
          </p:cNvSpPr>
          <p:nvPr/>
        </p:nvSpPr>
        <p:spPr bwMode="auto">
          <a:xfrm>
            <a:off x="3429000" y="2971800"/>
            <a:ext cx="6291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600" b="1" dirty="0" smtClean="0"/>
              <a:t>NDN</a:t>
            </a:r>
            <a:endParaRPr lang="en-US" sz="1600" b="1" dirty="0"/>
          </a:p>
        </p:txBody>
      </p:sp>
      <p:sp>
        <p:nvSpPr>
          <p:cNvPr id="6152" name="TextBox 9"/>
          <p:cNvSpPr txBox="1">
            <a:spLocks noChangeArrowheads="1"/>
          </p:cNvSpPr>
          <p:nvPr/>
        </p:nvSpPr>
        <p:spPr bwMode="auto">
          <a:xfrm>
            <a:off x="3124200" y="5715000"/>
            <a:ext cx="14043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600" b="1" dirty="0" err="1" smtClean="0"/>
              <a:t>MobilityFirst</a:t>
            </a:r>
            <a:endParaRPr lang="en-US" sz="1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7800" y="3733800"/>
            <a:ext cx="2712422" cy="2209800"/>
          </a:xfrm>
          <a:prstGeom prst="rect">
            <a:avLst/>
          </a:prstGeom>
        </p:spPr>
      </p:pic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7858323" y="5715000"/>
            <a:ext cx="11993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600" b="1" dirty="0" err="1" smtClean="0"/>
              <a:t>ChoiceNet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94443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6"/>
          <p:cNvSpPr>
            <a:spLocks noGrp="1"/>
          </p:cNvSpPr>
          <p:nvPr>
            <p:ph type="title"/>
          </p:nvPr>
        </p:nvSpPr>
        <p:spPr>
          <a:xfrm>
            <a:off x="881898" y="0"/>
            <a:ext cx="8229600" cy="1143000"/>
          </a:xfrm>
        </p:spPr>
        <p:txBody>
          <a:bodyPr/>
          <a:lstStyle/>
          <a:p>
            <a:r>
              <a:rPr lang="en-US" dirty="0"/>
              <a:t>Growing </a:t>
            </a:r>
            <a:r>
              <a:rPr lang="en-US" dirty="0" smtClean="0"/>
              <a:t>use </a:t>
            </a:r>
            <a:r>
              <a:rPr lang="en-US" dirty="0"/>
              <a:t>of GENI in the </a:t>
            </a:r>
            <a:r>
              <a:rPr lang="en-US" dirty="0" smtClean="0"/>
              <a:t>Classroom!</a:t>
            </a:r>
            <a:endParaRPr lang="en-US" dirty="0">
              <a:latin typeface="Franklin Gothic Medium" charset="0"/>
            </a:endParaRPr>
          </a:p>
        </p:txBody>
      </p:sp>
      <p:pic>
        <p:nvPicPr>
          <p:cNvPr id="13315" name="Picture 2" descr="WilliamsColle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95399"/>
            <a:ext cx="2710264" cy="178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Box 9"/>
          <p:cNvSpPr txBox="1">
            <a:spLocks noChangeArrowheads="1"/>
          </p:cNvSpPr>
          <p:nvPr/>
        </p:nvSpPr>
        <p:spPr bwMode="auto">
          <a:xfrm>
            <a:off x="6019800" y="3124200"/>
            <a:ext cx="25512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1200" b="1" i="1" dirty="0"/>
              <a:t>Jeannie Albrecht (Williams College) </a:t>
            </a:r>
            <a:r>
              <a:rPr lang="en-US" sz="1200" b="1" i="1" dirty="0" smtClean="0"/>
              <a:t>with students </a:t>
            </a:r>
            <a:r>
              <a:rPr lang="en-US" sz="1200" b="1" i="1" dirty="0"/>
              <a:t>from her Spring 2012 </a:t>
            </a:r>
            <a:r>
              <a:rPr lang="en-US" sz="1200" b="1" i="1" dirty="0" smtClean="0"/>
              <a:t>Distributed Systems </a:t>
            </a:r>
            <a:r>
              <a:rPr lang="en-US" sz="1200" b="1" i="1" dirty="0"/>
              <a:t>class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1295400"/>
            <a:ext cx="6934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Over 50 classes have used GENI 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Undergrad level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Graduate level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Used Internationally</a:t>
            </a:r>
          </a:p>
          <a:p>
            <a:endParaRPr lang="en-US" sz="1800" dirty="0"/>
          </a:p>
          <a:p>
            <a:r>
              <a:rPr lang="en-US" sz="2400" b="1" dirty="0" smtClean="0"/>
              <a:t>Ready-to-use tutorials assignments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Teach how to use GENI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Teach networking concepts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Teach distributed computing concepts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Teach programmable networks</a:t>
            </a:r>
            <a:endParaRPr lang="en-US" sz="2000" dirty="0"/>
          </a:p>
          <a:p>
            <a:endParaRPr lang="en-US" sz="1800" dirty="0" smtClean="0"/>
          </a:p>
          <a:p>
            <a:r>
              <a:rPr lang="en-US" sz="2400" b="1" dirty="0" smtClean="0"/>
              <a:t>Train-the-TA tutorials</a:t>
            </a:r>
            <a:endParaRPr lang="en-US" sz="2400" b="1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Start</a:t>
            </a:r>
            <a:r>
              <a:rPr lang="en-US" sz="1800" dirty="0" smtClean="0"/>
              <a:t> of each semester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Taught over WebEx</a:t>
            </a:r>
            <a:endParaRPr lang="en-US" sz="1800" dirty="0"/>
          </a:p>
          <a:p>
            <a:endParaRPr lang="en-US" sz="1800" dirty="0" smtClean="0"/>
          </a:p>
        </p:txBody>
      </p:sp>
      <p:pic>
        <p:nvPicPr>
          <p:cNvPr id="6" name="Picture 5" descr="TrainTheT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343400"/>
            <a:ext cx="3293760" cy="205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3352800" y="6096000"/>
            <a:ext cx="25512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1200" b="1" i="1" dirty="0" smtClean="0"/>
              <a:t>Train-the-TA Webinar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2985574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2514600"/>
            <a:ext cx="9153236" cy="457200"/>
          </a:xfrm>
          <a:prstGeom prst="rect">
            <a:avLst/>
          </a:prstGeom>
          <a:gradFill flip="none" rotWithShape="1">
            <a:gsLst>
              <a:gs pos="0">
                <a:srgbClr val="FD7D08">
                  <a:alpha val="87000"/>
                </a:srgbClr>
              </a:gs>
              <a:gs pos="87000">
                <a:srgbClr val="FFFFFF">
                  <a:alpha val="86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is GENI?</a:t>
            </a:r>
          </a:p>
          <a:p>
            <a:pPr marL="0" indent="0">
              <a:buNone/>
            </a:pPr>
            <a:r>
              <a:rPr lang="en-US" dirty="0" smtClean="0"/>
              <a:t>How is GENI being used?</a:t>
            </a:r>
          </a:p>
          <a:p>
            <a:pPr marL="0" indent="0">
              <a:buNone/>
            </a:pPr>
            <a:r>
              <a:rPr lang="en-US" dirty="0" smtClean="0"/>
              <a:t>Key GENI Concepts</a:t>
            </a:r>
          </a:p>
          <a:p>
            <a:pPr marL="0" indent="0">
              <a:buNone/>
            </a:pPr>
            <a:r>
              <a:rPr lang="en-US" dirty="0" smtClean="0"/>
              <a:t>Demo: A simple experiment using GENI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166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GENI: Terms and Definitions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6018" name="Content Placeholder 2"/>
          <p:cNvSpPr>
            <a:spLocks noGrp="1"/>
          </p:cNvSpPr>
          <p:nvPr>
            <p:ph idx="1"/>
          </p:nvPr>
        </p:nvSpPr>
        <p:spPr>
          <a:xfrm>
            <a:off x="304800" y="3048000"/>
            <a:ext cx="3886200" cy="3124200"/>
          </a:xfrm>
        </p:spPr>
        <p:txBody>
          <a:bodyPr/>
          <a:lstStyle/>
          <a:p>
            <a:pPr lvl="1"/>
            <a:r>
              <a:rPr lang="en-US" dirty="0" smtClean="0">
                <a:latin typeface="Arial" charset="0"/>
                <a:ea typeface="Kozuka Gothic Pro L" charset="0"/>
              </a:rPr>
              <a:t>An </a:t>
            </a:r>
            <a:r>
              <a:rPr lang="en-US" dirty="0">
                <a:latin typeface="Arial" charset="0"/>
                <a:ea typeface="Kozuka Gothic Pro L" charset="0"/>
              </a:rPr>
              <a:t>experiment uses resources in a slice</a:t>
            </a:r>
          </a:p>
          <a:p>
            <a:pPr lvl="1"/>
            <a:r>
              <a:rPr lang="en-US" dirty="0">
                <a:latin typeface="Arial" charset="0"/>
                <a:ea typeface="Kozuka Gothic Pro L" charset="0"/>
              </a:rPr>
              <a:t>Slices isolate experiments</a:t>
            </a:r>
          </a:p>
          <a:p>
            <a:pPr lvl="1"/>
            <a:r>
              <a:rPr lang="en-US" dirty="0">
                <a:latin typeface="Arial" charset="0"/>
                <a:ea typeface="Kozuka Gothic Pro L" charset="0"/>
              </a:rPr>
              <a:t>Experimenters are responsible for their slices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429001" y="2590800"/>
            <a:ext cx="5943599" cy="3200400"/>
            <a:chOff x="152400" y="533400"/>
            <a:chExt cx="8862993" cy="5428162"/>
          </a:xfrm>
        </p:grpSpPr>
        <p:pic>
          <p:nvPicPr>
            <p:cNvPr id="6" name="Picture 5" descr="GENIMap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1066800"/>
              <a:ext cx="8862993" cy="4894762"/>
            </a:xfrm>
            <a:prstGeom prst="rect">
              <a:avLst/>
            </a:prstGeom>
            <a:scene3d>
              <a:camera prst="orthographicFront">
                <a:rot lat="18720000" lon="2820000" rev="18900000"/>
              </a:camera>
              <a:lightRig rig="threePt" dir="t"/>
            </a:scene3d>
            <a:sp3d z="-1016000"/>
          </p:spPr>
        </p:pic>
        <p:pic>
          <p:nvPicPr>
            <p:cNvPr id="7" name="Picture 6" descr="prog.jpg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6041" y="1143000"/>
              <a:ext cx="902159" cy="1078311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2450641" y="533400"/>
              <a:ext cx="4572000" cy="2438400"/>
              <a:chOff x="1905000" y="1600200"/>
              <a:chExt cx="4572000" cy="2438400"/>
            </a:xfrm>
            <a:scene3d>
              <a:camera prst="orthographicFront">
                <a:rot lat="18720000" lon="2820000" rev="18900000"/>
              </a:camera>
              <a:lightRig rig="threePt" dir="t"/>
            </a:scene3d>
          </p:grpSpPr>
          <p:grpSp>
            <p:nvGrpSpPr>
              <p:cNvPr id="37" name="Group 36"/>
              <p:cNvGrpSpPr/>
              <p:nvPr/>
            </p:nvGrpSpPr>
            <p:grpSpPr>
              <a:xfrm>
                <a:off x="1981200" y="1600200"/>
                <a:ext cx="4495800" cy="2438400"/>
                <a:chOff x="3276600" y="1371600"/>
                <a:chExt cx="4495800" cy="2438400"/>
              </a:xfrm>
              <a:solidFill>
                <a:srgbClr val="800000"/>
              </a:solidFill>
            </p:grpSpPr>
            <p:grpSp>
              <p:nvGrpSpPr>
                <p:cNvPr id="39" name="Group 38"/>
                <p:cNvGrpSpPr/>
                <p:nvPr/>
              </p:nvGrpSpPr>
              <p:grpSpPr>
                <a:xfrm>
                  <a:off x="3276600" y="1371600"/>
                  <a:ext cx="4495800" cy="2308318"/>
                  <a:chOff x="3276600" y="2743200"/>
                  <a:chExt cx="4495800" cy="2308318"/>
                </a:xfrm>
                <a:grpFill/>
              </p:grpSpPr>
              <p:sp>
                <p:nvSpPr>
                  <p:cNvPr id="45" name="Oval 44"/>
                  <p:cNvSpPr/>
                  <p:nvPr/>
                </p:nvSpPr>
                <p:spPr>
                  <a:xfrm>
                    <a:off x="3657600" y="2743200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Oval 45"/>
                  <p:cNvSpPr/>
                  <p:nvPr/>
                </p:nvSpPr>
                <p:spPr>
                  <a:xfrm>
                    <a:off x="3276600" y="3886200"/>
                    <a:ext cx="45719" cy="76200"/>
                  </a:xfrm>
                  <a:prstGeom prst="ellips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" name="Oval 46"/>
                  <p:cNvSpPr/>
                  <p:nvPr/>
                </p:nvSpPr>
                <p:spPr>
                  <a:xfrm>
                    <a:off x="4648200" y="4191000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Oval 47"/>
                  <p:cNvSpPr/>
                  <p:nvPr/>
                </p:nvSpPr>
                <p:spPr>
                  <a:xfrm>
                    <a:off x="5410200" y="4419600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" name="Oval 48"/>
                  <p:cNvSpPr/>
                  <p:nvPr/>
                </p:nvSpPr>
                <p:spPr>
                  <a:xfrm>
                    <a:off x="7620000" y="3657600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Oval 49"/>
                  <p:cNvSpPr/>
                  <p:nvPr/>
                </p:nvSpPr>
                <p:spPr>
                  <a:xfrm>
                    <a:off x="6858000" y="4495800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1" name="Straight Connector 50"/>
                  <p:cNvCxnSpPr>
                    <a:stCxn id="45" idx="4"/>
                    <a:endCxn id="46" idx="7"/>
                  </p:cNvCxnSpPr>
                  <p:nvPr/>
                </p:nvCxnSpPr>
                <p:spPr>
                  <a:xfrm flipH="1">
                    <a:off x="3315624" y="2895600"/>
                    <a:ext cx="418176" cy="1001759"/>
                  </a:xfrm>
                  <a:prstGeom prst="lin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/>
                  <p:cNvCxnSpPr>
                    <a:stCxn id="46" idx="6"/>
                    <a:endCxn id="40" idx="1"/>
                  </p:cNvCxnSpPr>
                  <p:nvPr/>
                </p:nvCxnSpPr>
                <p:spPr>
                  <a:xfrm>
                    <a:off x="3322319" y="3924300"/>
                    <a:ext cx="281399" cy="1127218"/>
                  </a:xfrm>
                  <a:prstGeom prst="lin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/>
                  <p:cNvCxnSpPr>
                    <a:stCxn id="49" idx="2"/>
                    <a:endCxn id="47" idx="6"/>
                  </p:cNvCxnSpPr>
                  <p:nvPr/>
                </p:nvCxnSpPr>
                <p:spPr>
                  <a:xfrm flipH="1">
                    <a:off x="4800600" y="3733800"/>
                    <a:ext cx="2819400" cy="533400"/>
                  </a:xfrm>
                  <a:prstGeom prst="lin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/>
                  <p:cNvCxnSpPr>
                    <a:stCxn id="50" idx="2"/>
                    <a:endCxn id="48" idx="6"/>
                  </p:cNvCxnSpPr>
                  <p:nvPr/>
                </p:nvCxnSpPr>
                <p:spPr>
                  <a:xfrm flipH="1" flipV="1">
                    <a:off x="5562600" y="4495800"/>
                    <a:ext cx="1295400" cy="76200"/>
                  </a:xfrm>
                  <a:prstGeom prst="line">
                    <a:avLst/>
                  </a:prstGeom>
                  <a:grpFill/>
                  <a:ln>
                    <a:solidFill>
                      <a:srgbClr val="8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0" name="Oval 39"/>
                <p:cNvSpPr/>
                <p:nvPr/>
              </p:nvSpPr>
              <p:spPr>
                <a:xfrm>
                  <a:off x="3581400" y="3657600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8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1" name="Straight Connector 40"/>
                <p:cNvCxnSpPr>
                  <a:stCxn id="45" idx="5"/>
                  <a:endCxn id="40" idx="0"/>
                </p:cNvCxnSpPr>
                <p:nvPr/>
              </p:nvCxnSpPr>
              <p:spPr>
                <a:xfrm flipH="1">
                  <a:off x="3657600" y="1501682"/>
                  <a:ext cx="130082" cy="2155918"/>
                </a:xfrm>
                <a:prstGeom prst="line">
                  <a:avLst/>
                </a:prstGeom>
                <a:grpFill/>
                <a:ln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>
                  <a:stCxn id="45" idx="6"/>
                  <a:endCxn id="47" idx="2"/>
                </p:cNvCxnSpPr>
                <p:nvPr/>
              </p:nvCxnSpPr>
              <p:spPr>
                <a:xfrm>
                  <a:off x="3810000" y="1447800"/>
                  <a:ext cx="838200" cy="1447800"/>
                </a:xfrm>
                <a:prstGeom prst="line">
                  <a:avLst/>
                </a:prstGeom>
                <a:grpFill/>
                <a:ln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>
                  <a:stCxn id="40" idx="7"/>
                  <a:endCxn id="48" idx="1"/>
                </p:cNvCxnSpPr>
                <p:nvPr/>
              </p:nvCxnSpPr>
              <p:spPr>
                <a:xfrm flipV="1">
                  <a:off x="3711482" y="3070318"/>
                  <a:ext cx="1721036" cy="609600"/>
                </a:xfrm>
                <a:prstGeom prst="line">
                  <a:avLst/>
                </a:prstGeom>
                <a:grpFill/>
                <a:ln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>
                  <a:stCxn id="49" idx="4"/>
                  <a:endCxn id="50" idx="1"/>
                </p:cNvCxnSpPr>
                <p:nvPr/>
              </p:nvCxnSpPr>
              <p:spPr>
                <a:xfrm flipH="1">
                  <a:off x="6880318" y="2438400"/>
                  <a:ext cx="815882" cy="708118"/>
                </a:xfrm>
                <a:prstGeom prst="line">
                  <a:avLst/>
                </a:prstGeom>
                <a:grpFill/>
                <a:ln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Oval 37"/>
              <p:cNvSpPr/>
              <p:nvPr/>
            </p:nvSpPr>
            <p:spPr>
              <a:xfrm>
                <a:off x="1905000" y="2667000"/>
                <a:ext cx="152400" cy="152400"/>
              </a:xfrm>
              <a:prstGeom prst="ellipse">
                <a:avLst/>
              </a:prstGeom>
              <a:solidFill>
                <a:srgbClr val="800000"/>
              </a:solidFill>
              <a:ln>
                <a:solidFill>
                  <a:srgbClr val="8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2590800" y="990600"/>
              <a:ext cx="4191000" cy="3352800"/>
              <a:chOff x="2590800" y="990600"/>
              <a:chExt cx="4191000" cy="3352800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flipV="1">
                <a:off x="3733800" y="990600"/>
                <a:ext cx="0" cy="2133600"/>
              </a:xfrm>
              <a:prstGeom prst="line">
                <a:avLst/>
              </a:prstGeom>
              <a:ln w="28575" cmpd="sng">
                <a:solidFill>
                  <a:srgbClr val="800000"/>
                </a:solidFill>
                <a:prstDash val="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2819400" y="1447800"/>
                <a:ext cx="0" cy="2286000"/>
              </a:xfrm>
              <a:prstGeom prst="line">
                <a:avLst/>
              </a:prstGeom>
              <a:ln w="28575" cmpd="sng">
                <a:solidFill>
                  <a:srgbClr val="800000"/>
                </a:solidFill>
                <a:prstDash val="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2590800" y="2133600"/>
                <a:ext cx="0" cy="2133600"/>
              </a:xfrm>
              <a:prstGeom prst="line">
                <a:avLst/>
              </a:prstGeom>
              <a:ln w="28575" cmpd="sng">
                <a:solidFill>
                  <a:srgbClr val="800000"/>
                </a:solidFill>
                <a:prstDash val="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3886200" y="1828800"/>
                <a:ext cx="0" cy="2209800"/>
              </a:xfrm>
              <a:prstGeom prst="line">
                <a:avLst/>
              </a:prstGeom>
              <a:ln w="28575" cmpd="sng">
                <a:solidFill>
                  <a:srgbClr val="800000"/>
                </a:solidFill>
                <a:prstDash val="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V="1">
                <a:off x="4495800" y="1981200"/>
                <a:ext cx="0" cy="2209800"/>
              </a:xfrm>
              <a:prstGeom prst="line">
                <a:avLst/>
              </a:prstGeom>
              <a:ln w="28575" cmpd="sng">
                <a:solidFill>
                  <a:srgbClr val="800000"/>
                </a:solidFill>
                <a:prstDash val="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5638800" y="2209800"/>
                <a:ext cx="0" cy="2133600"/>
              </a:xfrm>
              <a:prstGeom prst="line">
                <a:avLst/>
              </a:prstGeom>
              <a:ln w="28575" cmpd="sng">
                <a:solidFill>
                  <a:srgbClr val="800000"/>
                </a:solidFill>
                <a:prstDash val="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V="1">
                <a:off x="6781800" y="1905000"/>
                <a:ext cx="0" cy="2133600"/>
              </a:xfrm>
              <a:prstGeom prst="line">
                <a:avLst/>
              </a:prstGeom>
              <a:ln w="28575" cmpd="sng">
                <a:solidFill>
                  <a:srgbClr val="800000"/>
                </a:solidFill>
                <a:prstDash val="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Picture 2" descr="MCj04158000000[1]"/>
            <p:cNvPicPr>
              <a:picLocks noChangeAspect="1" noChangeArrowheads="1"/>
            </p:cNvPicPr>
            <p:nvPr/>
          </p:nvPicPr>
          <p:blipFill>
            <a:blip r:embed="rId5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2363986"/>
              <a:ext cx="948284" cy="1141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Group 10"/>
            <p:cNvGrpSpPr/>
            <p:nvPr/>
          </p:nvGrpSpPr>
          <p:grpSpPr>
            <a:xfrm>
              <a:off x="2438400" y="1600200"/>
              <a:ext cx="4953000" cy="2209800"/>
              <a:chOff x="3124200" y="2895600"/>
              <a:chExt cx="4953000" cy="2209800"/>
            </a:xfrm>
            <a:scene3d>
              <a:camera prst="orthographicFront">
                <a:rot lat="18720000" lon="2820000" rev="18900000"/>
              </a:camera>
              <a:lightRig rig="threePt" dir="t"/>
            </a:scene3d>
          </p:grpSpPr>
          <p:sp>
            <p:nvSpPr>
              <p:cNvPr id="19" name="Oval 18"/>
              <p:cNvSpPr/>
              <p:nvPr/>
            </p:nvSpPr>
            <p:spPr>
              <a:xfrm>
                <a:off x="3581400" y="28956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38100" cmpd="sng"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124200" y="40386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38100" cmpd="sng"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572000" y="43434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38100" cmpd="sng"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6781800" y="46482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38100" cmpd="sng"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620000" y="4191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38100" cmpd="sng"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7924800" y="4953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38100" cmpd="sng"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/>
              <p:cNvCxnSpPr>
                <a:stCxn id="19" idx="6"/>
                <a:endCxn id="21" idx="2"/>
              </p:cNvCxnSpPr>
              <p:nvPr/>
            </p:nvCxnSpPr>
            <p:spPr>
              <a:xfrm>
                <a:off x="3733800" y="2971800"/>
                <a:ext cx="838200" cy="144780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20" idx="6"/>
                <a:endCxn id="21" idx="2"/>
              </p:cNvCxnSpPr>
              <p:nvPr/>
            </p:nvCxnSpPr>
            <p:spPr>
              <a:xfrm>
                <a:off x="3276600" y="4114800"/>
                <a:ext cx="1295400" cy="30480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21" idx="6"/>
                <a:endCxn id="22" idx="2"/>
              </p:cNvCxnSpPr>
              <p:nvPr/>
            </p:nvCxnSpPr>
            <p:spPr>
              <a:xfrm>
                <a:off x="4724400" y="4419600"/>
                <a:ext cx="2057400" cy="30480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23" idx="2"/>
                <a:endCxn id="22" idx="7"/>
              </p:cNvCxnSpPr>
              <p:nvPr/>
            </p:nvCxnSpPr>
            <p:spPr>
              <a:xfrm flipH="1">
                <a:off x="6911882" y="4267200"/>
                <a:ext cx="708118" cy="403318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stCxn id="24" idx="2"/>
                <a:endCxn id="22" idx="6"/>
              </p:cNvCxnSpPr>
              <p:nvPr/>
            </p:nvCxnSpPr>
            <p:spPr>
              <a:xfrm flipH="1" flipV="1">
                <a:off x="6934200" y="4724400"/>
                <a:ext cx="990600" cy="30480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/>
            <p:cNvGrpSpPr/>
            <p:nvPr/>
          </p:nvGrpSpPr>
          <p:grpSpPr>
            <a:xfrm>
              <a:off x="2819400" y="1981200"/>
              <a:ext cx="3810000" cy="2819400"/>
              <a:chOff x="2819400" y="1981200"/>
              <a:chExt cx="3810000" cy="2819400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2819400" y="2514600"/>
                <a:ext cx="0" cy="1371600"/>
              </a:xfrm>
              <a:prstGeom prst="line">
                <a:avLst/>
              </a:prstGeom>
              <a:ln w="12700" cmpd="sng">
                <a:solidFill>
                  <a:srgbClr val="008000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V="1">
                <a:off x="3886200" y="2743200"/>
                <a:ext cx="0" cy="1371600"/>
              </a:xfrm>
              <a:prstGeom prst="line">
                <a:avLst/>
              </a:prstGeom>
              <a:ln w="12700" cmpd="sng">
                <a:solidFill>
                  <a:srgbClr val="008000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5638800" y="3124200"/>
                <a:ext cx="0" cy="1371600"/>
              </a:xfrm>
              <a:prstGeom prst="line">
                <a:avLst/>
              </a:prstGeom>
              <a:ln w="12700" cmpd="sng">
                <a:solidFill>
                  <a:srgbClr val="008000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6629400" y="2971800"/>
                <a:ext cx="0" cy="1371600"/>
              </a:xfrm>
              <a:prstGeom prst="line">
                <a:avLst/>
              </a:prstGeom>
              <a:ln w="12700" cmpd="sng">
                <a:solidFill>
                  <a:srgbClr val="008000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V="1">
                <a:off x="6477000" y="3429000"/>
                <a:ext cx="0" cy="1371600"/>
              </a:xfrm>
              <a:prstGeom prst="line">
                <a:avLst/>
              </a:prstGeom>
              <a:ln w="12700" cmpd="sng">
                <a:solidFill>
                  <a:srgbClr val="008000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3733800" y="1981200"/>
                <a:ext cx="0" cy="1371600"/>
              </a:xfrm>
              <a:prstGeom prst="line">
                <a:avLst/>
              </a:prstGeom>
              <a:ln w="12700" cmpd="sng">
                <a:solidFill>
                  <a:srgbClr val="008000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/>
          <p:cNvSpPr/>
          <p:nvPr/>
        </p:nvSpPr>
        <p:spPr>
          <a:xfrm>
            <a:off x="533400" y="1143000"/>
            <a:ext cx="838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u="sng" dirty="0" smtClean="0">
                <a:ea typeface="Kozuka Gothic Pro L" charset="0"/>
              </a:rPr>
              <a:t>Slice</a:t>
            </a:r>
            <a:endParaRPr lang="en-US" dirty="0">
              <a:ea typeface="Kozuka Gothic Pro L" charset="0"/>
            </a:endParaRPr>
          </a:p>
          <a:p>
            <a:pPr marL="0" indent="0">
              <a:buNone/>
            </a:pPr>
            <a:r>
              <a:rPr lang="en-US" dirty="0">
                <a:ea typeface="Kozuka Gothic Pro L" charset="0"/>
              </a:rPr>
              <a:t>Abstraction for a collection of resources capable of running experiments</a:t>
            </a:r>
          </a:p>
        </p:txBody>
      </p:sp>
    </p:spTree>
    <p:extLst>
      <p:ext uri="{BB962C8B-B14F-4D97-AF65-F5344CB8AC3E}">
        <p14:creationId xmlns:p14="http://schemas.microsoft.com/office/powerpoint/2010/main" val="489863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0"/>
          <p:cNvSpPr txBox="1">
            <a:spLocks noChangeArrowheads="1"/>
          </p:cNvSpPr>
          <p:nvPr/>
        </p:nvSpPr>
        <p:spPr bwMode="auto">
          <a:xfrm>
            <a:off x="3359464" y="2510886"/>
            <a:ext cx="1492250" cy="3079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400" dirty="0">
                <a:ea typeface="ＭＳ Ｐゴシック" charset="0"/>
                <a:cs typeface="ＭＳ Ｐゴシック" charset="0"/>
              </a:rPr>
              <a:t>Slice credentials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Clearinghouse and Aggregates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102" y="4311365"/>
            <a:ext cx="8458200" cy="2362200"/>
          </a:xfrm>
        </p:spPr>
        <p:txBody>
          <a:bodyPr>
            <a:normAutofit/>
          </a:bodyPr>
          <a:lstStyle/>
          <a:p>
            <a:r>
              <a:rPr lang="en-US" sz="2200" dirty="0" smtClean="0">
                <a:latin typeface="Arial" charset="0"/>
                <a:ea typeface="Kozuka Gothic Pro L" charset="0"/>
              </a:rPr>
              <a:t>Clearinghouse: Manages users</a:t>
            </a:r>
            <a:r>
              <a:rPr lang="en-US" sz="2200" dirty="0">
                <a:latin typeface="Arial" charset="0"/>
                <a:ea typeface="Kozuka Gothic Pro L" charset="0"/>
              </a:rPr>
              <a:t>, </a:t>
            </a:r>
            <a:r>
              <a:rPr lang="en-US" sz="2200" dirty="0" smtClean="0">
                <a:latin typeface="Arial" charset="0"/>
                <a:ea typeface="Kozuka Gothic Pro L" charset="0"/>
              </a:rPr>
              <a:t>projects and slices</a:t>
            </a:r>
          </a:p>
          <a:p>
            <a:pPr lvl="1"/>
            <a:r>
              <a:rPr lang="en-US" sz="1600" dirty="0" smtClean="0">
                <a:latin typeface="Arial" charset="0"/>
                <a:ea typeface="Kozuka Gothic Pro L" charset="0"/>
              </a:rPr>
              <a:t>Standard credentials shared via custom API or new Common CH API</a:t>
            </a:r>
          </a:p>
          <a:p>
            <a:pPr lvl="1"/>
            <a:r>
              <a:rPr lang="en-US" sz="1600" dirty="0">
                <a:latin typeface="Arial" charset="0"/>
                <a:ea typeface="Kozuka Gothic Pro L" charset="0"/>
              </a:rPr>
              <a:t>GENI supported accounts: GENI Portal/CH, </a:t>
            </a:r>
            <a:r>
              <a:rPr lang="en-US" sz="1600" dirty="0" err="1">
                <a:latin typeface="Arial" charset="0"/>
                <a:ea typeface="Kozuka Gothic Pro L" charset="0"/>
              </a:rPr>
              <a:t>PlanetLab</a:t>
            </a:r>
            <a:r>
              <a:rPr lang="en-US" sz="1600" dirty="0">
                <a:latin typeface="Arial" charset="0"/>
                <a:ea typeface="Kozuka Gothic Pro L" charset="0"/>
              </a:rPr>
              <a:t> CH, </a:t>
            </a:r>
            <a:r>
              <a:rPr lang="en-US" sz="1600" dirty="0" err="1">
                <a:latin typeface="Arial" charset="0"/>
                <a:ea typeface="Kozuka Gothic Pro L" charset="0"/>
              </a:rPr>
              <a:t>ProtoGENI</a:t>
            </a:r>
            <a:r>
              <a:rPr lang="en-US" sz="1600" dirty="0">
                <a:latin typeface="Arial" charset="0"/>
                <a:ea typeface="Kozuka Gothic Pro L" charset="0"/>
              </a:rPr>
              <a:t> </a:t>
            </a:r>
            <a:r>
              <a:rPr lang="en-US" sz="1600" dirty="0" smtClean="0">
                <a:latin typeface="Arial" charset="0"/>
                <a:ea typeface="Kozuka Gothic Pro L" charset="0"/>
              </a:rPr>
              <a:t>CH</a:t>
            </a:r>
          </a:p>
          <a:p>
            <a:r>
              <a:rPr lang="en-US" sz="2200" dirty="0" smtClean="0">
                <a:latin typeface="Arial" charset="0"/>
                <a:ea typeface="Kozuka Gothic Pro L" charset="0"/>
              </a:rPr>
              <a:t>Aggregate: Provides resources to GENI experimenters</a:t>
            </a:r>
          </a:p>
          <a:p>
            <a:pPr lvl="1"/>
            <a:r>
              <a:rPr lang="en-US" sz="1600" dirty="0" smtClean="0">
                <a:latin typeface="Arial" charset="0"/>
                <a:ea typeface="Kozuka Gothic Pro L" charset="0"/>
              </a:rPr>
              <a:t>Typically owned and managed by an organization</a:t>
            </a:r>
          </a:p>
          <a:p>
            <a:pPr lvl="1"/>
            <a:r>
              <a:rPr lang="en-US" sz="1600" dirty="0" smtClean="0">
                <a:latin typeface="Arial" charset="0"/>
                <a:ea typeface="Kozuka Gothic Pro L" charset="0"/>
              </a:rPr>
              <a:t>Speaks the GENI AM API</a:t>
            </a:r>
          </a:p>
          <a:p>
            <a:pPr lvl="1"/>
            <a:r>
              <a:rPr lang="en-US" sz="1600" dirty="0">
                <a:latin typeface="Arial" charset="0"/>
                <a:ea typeface="Kozuka Gothic Pro L" charset="0"/>
              </a:rPr>
              <a:t>Examples: </a:t>
            </a:r>
            <a:r>
              <a:rPr lang="en-US" sz="1600" dirty="0" err="1">
                <a:latin typeface="Arial" charset="0"/>
                <a:ea typeface="Kozuka Gothic Pro L" charset="0"/>
              </a:rPr>
              <a:t>PlanetLab</a:t>
            </a:r>
            <a:r>
              <a:rPr lang="en-US" sz="1600" dirty="0">
                <a:latin typeface="Arial" charset="0"/>
                <a:ea typeface="Kozuka Gothic Pro L" charset="0"/>
              </a:rPr>
              <a:t>, </a:t>
            </a:r>
            <a:r>
              <a:rPr lang="en-US" sz="1600" dirty="0" err="1">
                <a:latin typeface="Arial" charset="0"/>
                <a:ea typeface="Kozuka Gothic Pro L" charset="0"/>
              </a:rPr>
              <a:t>Emulab</a:t>
            </a:r>
            <a:r>
              <a:rPr lang="en-US" sz="1600" dirty="0">
                <a:latin typeface="Arial" charset="0"/>
                <a:ea typeface="Kozuka Gothic Pro L" charset="0"/>
              </a:rPr>
              <a:t>, GENI Racks on various campuses</a:t>
            </a:r>
          </a:p>
          <a:p>
            <a:pPr lvl="1"/>
            <a:endParaRPr lang="en-US" dirty="0" smtClean="0">
              <a:latin typeface="Arial" charset="0"/>
              <a:ea typeface="Kozuka Gothic Pro L" charset="0"/>
            </a:endParaRPr>
          </a:p>
          <a:p>
            <a:pPr lvl="1"/>
            <a:endParaRPr lang="en-US" dirty="0">
              <a:latin typeface="Arial" charset="0"/>
              <a:ea typeface="Kozuka Gothic Pro L" charset="0"/>
            </a:endParaRPr>
          </a:p>
        </p:txBody>
      </p:sp>
      <p:pic>
        <p:nvPicPr>
          <p:cNvPr id="4" name="Picture 2" descr="MCj04158000000[1]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13424" y="1668378"/>
            <a:ext cx="1747838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4"/>
          <p:cNvSpPr>
            <a:spLocks/>
          </p:cNvSpPr>
          <p:nvPr/>
        </p:nvSpPr>
        <p:spPr bwMode="auto">
          <a:xfrm>
            <a:off x="2445064" y="1457826"/>
            <a:ext cx="3048000" cy="533400"/>
          </a:xfrm>
          <a:custGeom>
            <a:avLst/>
            <a:gdLst>
              <a:gd name="T0" fmla="*/ 0 w 1680"/>
              <a:gd name="T1" fmla="*/ 2147483647 h 480"/>
              <a:gd name="T2" fmla="*/ 2147483647 w 1680"/>
              <a:gd name="T3" fmla="*/ 2147483647 h 480"/>
              <a:gd name="T4" fmla="*/ 2147483647 w 1680"/>
              <a:gd name="T5" fmla="*/ 2147483647 h 480"/>
              <a:gd name="T6" fmla="*/ 0 60000 65536"/>
              <a:gd name="T7" fmla="*/ 0 60000 65536"/>
              <a:gd name="T8" fmla="*/ 0 60000 65536"/>
              <a:gd name="T9" fmla="*/ 0 w 1680"/>
              <a:gd name="T10" fmla="*/ 0 h 480"/>
              <a:gd name="T11" fmla="*/ 1680 w 1680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0" h="480">
                <a:moveTo>
                  <a:pt x="0" y="480"/>
                </a:moveTo>
                <a:cubicBezTo>
                  <a:pt x="172" y="288"/>
                  <a:pt x="344" y="96"/>
                  <a:pt x="624" y="48"/>
                </a:cubicBezTo>
                <a:cubicBezTo>
                  <a:pt x="904" y="0"/>
                  <a:pt x="1292" y="96"/>
                  <a:pt x="1680" y="192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521264" y="2053686"/>
            <a:ext cx="2971800" cy="533400"/>
          </a:xfrm>
          <a:custGeom>
            <a:avLst/>
            <a:gdLst>
              <a:gd name="T0" fmla="*/ 2147483647 w 1776"/>
              <a:gd name="T1" fmla="*/ 0 h 584"/>
              <a:gd name="T2" fmla="*/ 2147483647 w 1776"/>
              <a:gd name="T3" fmla="*/ 2147483647 h 584"/>
              <a:gd name="T4" fmla="*/ 0 w 1776"/>
              <a:gd name="T5" fmla="*/ 2147483647 h 584"/>
              <a:gd name="T6" fmla="*/ 0 60000 65536"/>
              <a:gd name="T7" fmla="*/ 0 60000 65536"/>
              <a:gd name="T8" fmla="*/ 0 60000 65536"/>
              <a:gd name="T9" fmla="*/ 0 w 1776"/>
              <a:gd name="T10" fmla="*/ 0 h 584"/>
              <a:gd name="T11" fmla="*/ 1776 w 1776"/>
              <a:gd name="T12" fmla="*/ 584 h 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76" h="584">
                <a:moveTo>
                  <a:pt x="1776" y="0"/>
                </a:moveTo>
                <a:cubicBezTo>
                  <a:pt x="1588" y="236"/>
                  <a:pt x="1400" y="472"/>
                  <a:pt x="1104" y="528"/>
                </a:cubicBezTo>
                <a:cubicBezTo>
                  <a:pt x="808" y="584"/>
                  <a:pt x="404" y="460"/>
                  <a:pt x="0" y="336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054664" y="1596486"/>
            <a:ext cx="205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400" dirty="0">
                <a:ea typeface="ＭＳ Ｐゴシック" charset="0"/>
                <a:cs typeface="ＭＳ Ｐゴシック" charset="0"/>
              </a:rPr>
              <a:t>Create &amp; Register Slice</a:t>
            </a:r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574858" y="3811542"/>
            <a:ext cx="12334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600" dirty="0">
                <a:ea typeface="ＭＳ Ｐゴシック" charset="0"/>
                <a:cs typeface="ＭＳ Ｐゴシック" charset="0"/>
              </a:rPr>
              <a:t>Researcher</a:t>
            </a:r>
          </a:p>
        </p:txBody>
      </p:sp>
      <p:pic>
        <p:nvPicPr>
          <p:cNvPr id="12" name="Picture 11" descr="34-cluster_front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3264" y="2663286"/>
            <a:ext cx="1752600" cy="131445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483664" y="2739486"/>
            <a:ext cx="53340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endCxn id="15" idx="1"/>
          </p:cNvCxnSpPr>
          <p:nvPr/>
        </p:nvCxnSpPr>
        <p:spPr>
          <a:xfrm flipV="1">
            <a:off x="2673664" y="3349086"/>
            <a:ext cx="3810000" cy="76200"/>
          </a:xfrm>
          <a:prstGeom prst="straightConnector1">
            <a:avLst/>
          </a:prstGeom>
          <a:ln w="9525" cmpd="sng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Box 40"/>
          <p:cNvSpPr txBox="1">
            <a:spLocks noChangeArrowheads="1"/>
          </p:cNvSpPr>
          <p:nvPr/>
        </p:nvSpPr>
        <p:spPr bwMode="auto">
          <a:xfrm>
            <a:off x="3283264" y="3349086"/>
            <a:ext cx="2101006" cy="84638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400" dirty="0" smtClean="0">
                <a:ea typeface="ＭＳ Ｐゴシック" charset="0"/>
                <a:cs typeface="ＭＳ Ｐゴシック" charset="0"/>
              </a:rPr>
              <a:t>Aggregate Manager API</a:t>
            </a:r>
          </a:p>
          <a:p>
            <a:pPr eaLnBrk="1" hangingPunct="1"/>
            <a:r>
              <a:rPr lang="en-US" sz="1400" dirty="0">
                <a:ea typeface="ＭＳ Ｐゴシック" charset="0"/>
                <a:cs typeface="ＭＳ Ｐゴシック" charset="0"/>
              </a:rPr>
              <a:t> </a:t>
            </a:r>
            <a:r>
              <a:rPr lang="en-US" sz="1400" dirty="0" smtClean="0">
                <a:ea typeface="ＭＳ Ｐゴシック" charset="0"/>
                <a:cs typeface="ＭＳ Ｐゴシック" charset="0"/>
              </a:rPr>
              <a:t>   </a:t>
            </a:r>
            <a:r>
              <a:rPr lang="en-US" sz="1050" dirty="0" smtClean="0">
                <a:ea typeface="ＭＳ Ｐゴシック" charset="0"/>
                <a:cs typeface="ＭＳ Ｐゴシック" charset="0"/>
              </a:rPr>
              <a:t>- </a:t>
            </a:r>
            <a:r>
              <a:rPr lang="en-US" sz="1050" dirty="0" err="1" smtClean="0">
                <a:ea typeface="ＭＳ Ｐゴシック" charset="0"/>
                <a:cs typeface="ＭＳ Ｐゴシック" charset="0"/>
              </a:rPr>
              <a:t>listResources</a:t>
            </a:r>
            <a:endParaRPr lang="en-US" sz="1050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050" dirty="0">
                <a:ea typeface="ＭＳ Ｐゴシック" charset="0"/>
                <a:cs typeface="ＭＳ Ｐゴシック" charset="0"/>
              </a:rPr>
              <a:t> </a:t>
            </a:r>
            <a:r>
              <a:rPr lang="en-US" sz="1050" dirty="0" smtClean="0">
                <a:ea typeface="ＭＳ Ｐゴシック" charset="0"/>
                <a:cs typeface="ＭＳ Ｐゴシック" charset="0"/>
              </a:rPr>
              <a:t>     - </a:t>
            </a:r>
            <a:r>
              <a:rPr lang="en-US" sz="1050" dirty="0" err="1" smtClean="0">
                <a:ea typeface="ＭＳ Ｐゴシック" charset="0"/>
                <a:cs typeface="ＭＳ Ｐゴシック" charset="0"/>
              </a:rPr>
              <a:t>createSliver</a:t>
            </a:r>
            <a:endParaRPr lang="en-US" sz="1050" dirty="0" smtClean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050" dirty="0">
                <a:ea typeface="ＭＳ Ｐゴシック" charset="0"/>
                <a:cs typeface="ＭＳ Ｐゴシック" charset="0"/>
              </a:rPr>
              <a:t> </a:t>
            </a:r>
            <a:r>
              <a:rPr lang="en-US" sz="1050" dirty="0" smtClean="0">
                <a:ea typeface="ＭＳ Ｐゴシック" charset="0"/>
                <a:cs typeface="ＭＳ Ｐゴシック" charset="0"/>
              </a:rPr>
              <a:t>   </a:t>
            </a:r>
            <a:r>
              <a:rPr lang="en-US" sz="1050" dirty="0">
                <a:ea typeface="ＭＳ Ｐゴシック" charset="0"/>
                <a:cs typeface="ＭＳ Ｐゴシック" charset="0"/>
              </a:rPr>
              <a:t> </a:t>
            </a:r>
            <a:r>
              <a:rPr lang="en-US" sz="1050" dirty="0" smtClean="0">
                <a:ea typeface="ＭＳ Ｐゴシック" charset="0"/>
                <a:cs typeface="ＭＳ Ｐゴシック" charset="0"/>
              </a:rPr>
              <a:t> …</a:t>
            </a:r>
            <a:endParaRPr lang="en-US" sz="105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Text Box 46"/>
          <p:cNvSpPr txBox="1">
            <a:spLocks noChangeArrowheads="1"/>
          </p:cNvSpPr>
          <p:nvPr/>
        </p:nvSpPr>
        <p:spPr bwMode="auto">
          <a:xfrm>
            <a:off x="6337166" y="3962121"/>
            <a:ext cx="84846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1100" dirty="0" smtClean="0">
                <a:ea typeface="ＭＳ Ｐゴシック" charset="0"/>
                <a:cs typeface="ＭＳ Ｐゴシック" charset="0"/>
              </a:rPr>
              <a:t>Aggregate</a:t>
            </a:r>
          </a:p>
          <a:p>
            <a:pPr algn="ctr" eaLnBrk="1" hangingPunct="1"/>
            <a:r>
              <a:rPr lang="en-US" sz="1100" dirty="0" smtClean="0">
                <a:ea typeface="ＭＳ Ｐゴシック" charset="0"/>
                <a:cs typeface="ＭＳ Ｐゴシック" charset="0"/>
              </a:rPr>
              <a:t>Manager</a:t>
            </a:r>
            <a:endParaRPr lang="en-US" sz="1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 Box 46"/>
          <p:cNvSpPr txBox="1">
            <a:spLocks noChangeArrowheads="1"/>
          </p:cNvSpPr>
          <p:nvPr/>
        </p:nvSpPr>
        <p:spPr bwMode="auto">
          <a:xfrm>
            <a:off x="7316636" y="3962121"/>
            <a:ext cx="16816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1100" dirty="0" smtClean="0">
                <a:ea typeface="ＭＳ Ｐゴシック" charset="0"/>
                <a:cs typeface="ＭＳ Ｐゴシック" charset="0"/>
              </a:rPr>
              <a:t>Aggregate Resources</a:t>
            </a:r>
            <a:endParaRPr lang="en-US" sz="1400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527827" y="1002371"/>
            <a:ext cx="1142861" cy="1651000"/>
            <a:chOff x="6248470" y="2997200"/>
            <a:chExt cx="1142861" cy="1651000"/>
          </a:xfrm>
        </p:grpSpPr>
        <p:grpSp>
          <p:nvGrpSpPr>
            <p:cNvPr id="17" name="Group 16"/>
            <p:cNvGrpSpPr/>
            <p:nvPr/>
          </p:nvGrpSpPr>
          <p:grpSpPr>
            <a:xfrm>
              <a:off x="6280305" y="2997200"/>
              <a:ext cx="1066800" cy="1422400"/>
              <a:chOff x="-1219200" y="1752600"/>
              <a:chExt cx="914400" cy="12192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-1219200" y="2286000"/>
                <a:ext cx="914400" cy="685800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Isosceles Triangle 12"/>
              <p:cNvSpPr/>
              <p:nvPr/>
            </p:nvSpPr>
            <p:spPr>
              <a:xfrm>
                <a:off x="-1219200" y="1752600"/>
                <a:ext cx="914400" cy="502919"/>
              </a:xfrm>
              <a:prstGeom prst="triangle">
                <a:avLst/>
              </a:prstGeom>
              <a:solidFill>
                <a:srgbClr val="FF66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-533400" y="1905000"/>
                <a:ext cx="152400" cy="304800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6485792" y="3659215"/>
              <a:ext cx="625853" cy="2359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60000"/>
                </a:lnSpc>
              </a:pPr>
              <a:r>
                <a:rPr lang="en-US" sz="1400" dirty="0" smtClean="0"/>
                <a:t>users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85792" y="4163438"/>
              <a:ext cx="625853" cy="2359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60000"/>
                </a:lnSpc>
              </a:pPr>
              <a:r>
                <a:rPr lang="en-US" sz="1400" dirty="0" smtClean="0"/>
                <a:t>slices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48470" y="4371201"/>
              <a:ext cx="11428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clearinghouse</a:t>
              </a:r>
              <a:endParaRPr lang="en-US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94605" y="3911326"/>
              <a:ext cx="808227" cy="2359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60000"/>
                </a:lnSpc>
              </a:pPr>
              <a:r>
                <a:rPr lang="en-US" sz="1400" dirty="0" smtClean="0"/>
                <a:t>projects</a:t>
              </a:r>
              <a:endParaRPr lang="en-US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119473" y="1909390"/>
            <a:ext cx="533400" cy="18408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Box 46"/>
          <p:cNvSpPr txBox="1">
            <a:spLocks noChangeArrowheads="1"/>
          </p:cNvSpPr>
          <p:nvPr/>
        </p:nvSpPr>
        <p:spPr bwMode="auto">
          <a:xfrm>
            <a:off x="2175485" y="3767071"/>
            <a:ext cx="44344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1100" dirty="0" smtClean="0">
                <a:ea typeface="ＭＳ Ｐゴシック" charset="0"/>
                <a:cs typeface="ＭＳ Ｐゴシック" charset="0"/>
              </a:rPr>
              <a:t>Tool</a:t>
            </a:r>
          </a:p>
        </p:txBody>
      </p:sp>
    </p:spTree>
    <p:extLst>
      <p:ext uri="{BB962C8B-B14F-4D97-AF65-F5344CB8AC3E}">
        <p14:creationId xmlns:p14="http://schemas.microsoft.com/office/powerpoint/2010/main" val="41799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GENI: Terms and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03830"/>
            <a:ext cx="8458200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sliver: One </a:t>
            </a:r>
            <a:r>
              <a:rPr lang="en-US" dirty="0"/>
              <a:t>or more resources provided by an </a:t>
            </a:r>
            <a:r>
              <a:rPr lang="en-US" dirty="0" smtClean="0"/>
              <a:t>aggregate</a:t>
            </a:r>
          </a:p>
          <a:p>
            <a:pPr lvl="1"/>
            <a:r>
              <a:rPr lang="en-US" dirty="0" smtClean="0"/>
              <a:t>E.g. Bare machines, </a:t>
            </a:r>
            <a:r>
              <a:rPr lang="en-US" dirty="0"/>
              <a:t>v</a:t>
            </a:r>
            <a:r>
              <a:rPr lang="en-US" dirty="0" smtClean="0"/>
              <a:t>irtual machines, VLANs</a:t>
            </a: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3611563" y="2841625"/>
            <a:ext cx="2136775" cy="1581150"/>
            <a:chOff x="2971" y="430"/>
            <a:chExt cx="1728" cy="1158"/>
          </a:xfrm>
        </p:grpSpPr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054" y="1108"/>
              <a:ext cx="103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111" y="1360"/>
              <a:ext cx="12" cy="52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4340" y="1049"/>
              <a:ext cx="127" cy="186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4501" y="574"/>
              <a:ext cx="5" cy="36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4135" y="490"/>
              <a:ext cx="30" cy="48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3128" y="814"/>
              <a:ext cx="5" cy="42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3967163" y="3457575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ea typeface="ＭＳ Ｐゴシック" charset="-128"/>
                <a:cs typeface="ＭＳ Ｐゴシック" charset="-128"/>
              </a:rPr>
              <a:t>Backbone #1</a:t>
            </a:r>
          </a:p>
        </p:txBody>
      </p:sp>
      <p:grpSp>
        <p:nvGrpSpPr>
          <p:cNvPr id="20" name="Group 23"/>
          <p:cNvGrpSpPr>
            <a:grpSpLocks/>
          </p:cNvGrpSpPr>
          <p:nvPr/>
        </p:nvGrpSpPr>
        <p:grpSpPr bwMode="auto">
          <a:xfrm>
            <a:off x="3195638" y="4217988"/>
            <a:ext cx="2136775" cy="1579562"/>
            <a:chOff x="2971" y="430"/>
            <a:chExt cx="1728" cy="1158"/>
          </a:xfrm>
        </p:grpSpPr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3054" y="1109"/>
              <a:ext cx="103" cy="23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3205" y="1366"/>
              <a:ext cx="42" cy="13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3601" y="1432"/>
              <a:ext cx="30" cy="48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4111" y="1360"/>
              <a:ext cx="12" cy="54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4340" y="1048"/>
              <a:ext cx="127" cy="186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4585" y="839"/>
              <a:ext cx="60" cy="71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4501" y="574"/>
              <a:ext cx="5" cy="36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4135" y="491"/>
              <a:ext cx="30" cy="50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31" name="Line 34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32" name="Line 35"/>
            <p:cNvSpPr>
              <a:spLocks noChangeShapeType="1"/>
            </p:cNvSpPr>
            <p:nvPr/>
          </p:nvSpPr>
          <p:spPr bwMode="auto">
            <a:xfrm flipH="1" flipV="1">
              <a:off x="3529" y="568"/>
              <a:ext cx="54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33" name="Freeform 36"/>
            <p:cNvSpPr>
              <a:spLocks/>
            </p:cNvSpPr>
            <p:nvPr/>
          </p:nvSpPr>
          <p:spPr bwMode="auto">
            <a:xfrm>
              <a:off x="3128" y="814"/>
              <a:ext cx="5" cy="42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sp>
        <p:nvSpPr>
          <p:cNvPr id="34" name="Text Box 37"/>
          <p:cNvSpPr txBox="1">
            <a:spLocks noChangeArrowheads="1"/>
          </p:cNvSpPr>
          <p:nvPr/>
        </p:nvSpPr>
        <p:spPr bwMode="auto">
          <a:xfrm>
            <a:off x="3552825" y="4832350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ea typeface="ＭＳ Ｐゴシック" charset="-128"/>
                <a:cs typeface="ＭＳ Ｐゴシック" charset="-128"/>
              </a:rPr>
              <a:t>Backbone #2</a:t>
            </a:r>
          </a:p>
        </p:txBody>
      </p:sp>
      <p:grpSp>
        <p:nvGrpSpPr>
          <p:cNvPr id="35" name="Group 38"/>
          <p:cNvGrpSpPr>
            <a:grpSpLocks/>
          </p:cNvGrpSpPr>
          <p:nvPr/>
        </p:nvGrpSpPr>
        <p:grpSpPr bwMode="auto">
          <a:xfrm>
            <a:off x="5391150" y="2392363"/>
            <a:ext cx="1543050" cy="1244600"/>
            <a:chOff x="2971" y="430"/>
            <a:chExt cx="1728" cy="1158"/>
          </a:xfrm>
        </p:grpSpPr>
        <p:sp>
          <p:nvSpPr>
            <p:cNvPr id="36" name="Freeform 3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37" name="Freeform 40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38" name="Freeform 41"/>
            <p:cNvSpPr>
              <a:spLocks/>
            </p:cNvSpPr>
            <p:nvPr/>
          </p:nvSpPr>
          <p:spPr bwMode="auto">
            <a:xfrm>
              <a:off x="3055" y="1108"/>
              <a:ext cx="103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39" name="Freeform 42"/>
            <p:cNvSpPr>
              <a:spLocks/>
            </p:cNvSpPr>
            <p:nvPr/>
          </p:nvSpPr>
          <p:spPr bwMode="auto">
            <a:xfrm>
              <a:off x="3206" y="1366"/>
              <a:ext cx="41" cy="12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0" name="Freeform 43"/>
            <p:cNvSpPr>
              <a:spLocks/>
            </p:cNvSpPr>
            <p:nvPr/>
          </p:nvSpPr>
          <p:spPr bwMode="auto">
            <a:xfrm>
              <a:off x="3600" y="1431"/>
              <a:ext cx="30" cy="49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1" name="Freeform 44"/>
            <p:cNvSpPr>
              <a:spLocks/>
            </p:cNvSpPr>
            <p:nvPr/>
          </p:nvSpPr>
          <p:spPr bwMode="auto">
            <a:xfrm>
              <a:off x="4111" y="1361"/>
              <a:ext cx="12" cy="53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2" name="Freeform 45"/>
            <p:cNvSpPr>
              <a:spLocks/>
            </p:cNvSpPr>
            <p:nvPr/>
          </p:nvSpPr>
          <p:spPr bwMode="auto">
            <a:xfrm>
              <a:off x="4340" y="1047"/>
              <a:ext cx="124" cy="186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3" name="Freeform 46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4" name="Freeform 47"/>
            <p:cNvSpPr>
              <a:spLocks/>
            </p:cNvSpPr>
            <p:nvPr/>
          </p:nvSpPr>
          <p:spPr bwMode="auto">
            <a:xfrm>
              <a:off x="4502" y="573"/>
              <a:ext cx="5" cy="37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5" name="Freeform 48"/>
            <p:cNvSpPr>
              <a:spLocks/>
            </p:cNvSpPr>
            <p:nvPr/>
          </p:nvSpPr>
          <p:spPr bwMode="auto">
            <a:xfrm>
              <a:off x="4135" y="491"/>
              <a:ext cx="30" cy="47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6" name="Line 49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 flipH="1" flipV="1">
              <a:off x="3529" y="567"/>
              <a:ext cx="53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3127" y="814"/>
              <a:ext cx="5" cy="41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sp>
        <p:nvSpPr>
          <p:cNvPr id="49" name="Text Box 52"/>
          <p:cNvSpPr txBox="1">
            <a:spLocks noChangeArrowheads="1"/>
          </p:cNvSpPr>
          <p:nvPr/>
        </p:nvSpPr>
        <p:spPr bwMode="auto">
          <a:xfrm>
            <a:off x="5612882" y="2641600"/>
            <a:ext cx="122341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 smtClean="0">
                <a:ea typeface="ＭＳ Ｐゴシック" charset="-128"/>
                <a:cs typeface="ＭＳ Ｐゴシック" charset="-128"/>
              </a:rPr>
              <a:t>GENI Rack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/>
            </a:r>
            <a:br>
              <a:rPr lang="en-US" sz="1600" dirty="0">
                <a:ea typeface="ＭＳ Ｐゴシック" charset="-128"/>
                <a:cs typeface="ＭＳ Ｐゴシック" charset="-128"/>
              </a:rPr>
            </a:br>
            <a:r>
              <a:rPr lang="en-US" sz="1600" dirty="0">
                <a:ea typeface="ＭＳ Ｐゴシック" charset="-128"/>
                <a:cs typeface="ＭＳ Ｐゴシック" charset="-128"/>
              </a:rPr>
              <a:t>#3</a:t>
            </a:r>
          </a:p>
        </p:txBody>
      </p:sp>
      <p:grpSp>
        <p:nvGrpSpPr>
          <p:cNvPr id="50" name="Group 53"/>
          <p:cNvGrpSpPr>
            <a:grpSpLocks/>
          </p:cNvGrpSpPr>
          <p:nvPr/>
        </p:nvGrpSpPr>
        <p:grpSpPr bwMode="auto">
          <a:xfrm>
            <a:off x="2419350" y="4614863"/>
            <a:ext cx="1185863" cy="1244600"/>
            <a:chOff x="2971" y="430"/>
            <a:chExt cx="1728" cy="1158"/>
          </a:xfrm>
        </p:grpSpPr>
        <p:sp>
          <p:nvSpPr>
            <p:cNvPr id="51" name="Freeform 5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2" name="Freeform 5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3" name="Freeform 56"/>
            <p:cNvSpPr>
              <a:spLocks/>
            </p:cNvSpPr>
            <p:nvPr/>
          </p:nvSpPr>
          <p:spPr bwMode="auto">
            <a:xfrm>
              <a:off x="3054" y="1108"/>
              <a:ext cx="102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4" name="Freeform 57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5" name="Freeform 58"/>
            <p:cNvSpPr>
              <a:spLocks/>
            </p:cNvSpPr>
            <p:nvPr/>
          </p:nvSpPr>
          <p:spPr bwMode="auto">
            <a:xfrm>
              <a:off x="3600" y="1431"/>
              <a:ext cx="30" cy="49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6" name="Freeform 59"/>
            <p:cNvSpPr>
              <a:spLocks/>
            </p:cNvSpPr>
            <p:nvPr/>
          </p:nvSpPr>
          <p:spPr bwMode="auto">
            <a:xfrm>
              <a:off x="4111" y="1361"/>
              <a:ext cx="12" cy="53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7" name="Freeform 60"/>
            <p:cNvSpPr>
              <a:spLocks/>
            </p:cNvSpPr>
            <p:nvPr/>
          </p:nvSpPr>
          <p:spPr bwMode="auto">
            <a:xfrm>
              <a:off x="4338" y="1047"/>
              <a:ext cx="127" cy="186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8" name="Freeform 61"/>
            <p:cNvSpPr>
              <a:spLocks/>
            </p:cNvSpPr>
            <p:nvPr/>
          </p:nvSpPr>
          <p:spPr bwMode="auto">
            <a:xfrm>
              <a:off x="4586" y="838"/>
              <a:ext cx="60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59" name="Freeform 62"/>
            <p:cNvSpPr>
              <a:spLocks/>
            </p:cNvSpPr>
            <p:nvPr/>
          </p:nvSpPr>
          <p:spPr bwMode="auto">
            <a:xfrm>
              <a:off x="4500" y="573"/>
              <a:ext cx="7" cy="37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0" name="Freeform 63"/>
            <p:cNvSpPr>
              <a:spLocks/>
            </p:cNvSpPr>
            <p:nvPr/>
          </p:nvSpPr>
          <p:spPr bwMode="auto">
            <a:xfrm>
              <a:off x="4135" y="491"/>
              <a:ext cx="30" cy="47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1" name="Line 64"/>
            <p:cNvSpPr>
              <a:spLocks noChangeShapeType="1"/>
            </p:cNvSpPr>
            <p:nvPr/>
          </p:nvSpPr>
          <p:spPr bwMode="auto">
            <a:xfrm flipH="1">
              <a:off x="3852" y="520"/>
              <a:ext cx="19" cy="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2" name="Line 65"/>
            <p:cNvSpPr>
              <a:spLocks noChangeShapeType="1"/>
            </p:cNvSpPr>
            <p:nvPr/>
          </p:nvSpPr>
          <p:spPr bwMode="auto">
            <a:xfrm flipH="1" flipV="1">
              <a:off x="3528" y="567"/>
              <a:ext cx="56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3126" y="814"/>
              <a:ext cx="7" cy="41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grpSp>
        <p:nvGrpSpPr>
          <p:cNvPr id="64" name="Group 67"/>
          <p:cNvGrpSpPr>
            <a:grpSpLocks/>
          </p:cNvGrpSpPr>
          <p:nvPr/>
        </p:nvGrpSpPr>
        <p:grpSpPr bwMode="auto">
          <a:xfrm>
            <a:off x="4213225" y="5308600"/>
            <a:ext cx="1185863" cy="1244600"/>
            <a:chOff x="2971" y="430"/>
            <a:chExt cx="1728" cy="1158"/>
          </a:xfrm>
        </p:grpSpPr>
        <p:sp>
          <p:nvSpPr>
            <p:cNvPr id="65" name="Freeform 6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3054" y="1108"/>
              <a:ext cx="102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>
              <a:off x="3205" y="1366"/>
              <a:ext cx="42" cy="12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3600" y="1431"/>
              <a:ext cx="30" cy="49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0" name="Freeform 73"/>
            <p:cNvSpPr>
              <a:spLocks/>
            </p:cNvSpPr>
            <p:nvPr/>
          </p:nvSpPr>
          <p:spPr bwMode="auto">
            <a:xfrm>
              <a:off x="4111" y="1361"/>
              <a:ext cx="12" cy="53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1" name="Freeform 74"/>
            <p:cNvSpPr>
              <a:spLocks/>
            </p:cNvSpPr>
            <p:nvPr/>
          </p:nvSpPr>
          <p:spPr bwMode="auto">
            <a:xfrm>
              <a:off x="4338" y="1047"/>
              <a:ext cx="127" cy="186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2" name="Freeform 75"/>
            <p:cNvSpPr>
              <a:spLocks/>
            </p:cNvSpPr>
            <p:nvPr/>
          </p:nvSpPr>
          <p:spPr bwMode="auto">
            <a:xfrm>
              <a:off x="4586" y="838"/>
              <a:ext cx="60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3" name="Freeform 76"/>
            <p:cNvSpPr>
              <a:spLocks/>
            </p:cNvSpPr>
            <p:nvPr/>
          </p:nvSpPr>
          <p:spPr bwMode="auto">
            <a:xfrm>
              <a:off x="4500" y="573"/>
              <a:ext cx="7" cy="37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4" name="Freeform 77"/>
            <p:cNvSpPr>
              <a:spLocks/>
            </p:cNvSpPr>
            <p:nvPr/>
          </p:nvSpPr>
          <p:spPr bwMode="auto">
            <a:xfrm>
              <a:off x="4135" y="491"/>
              <a:ext cx="30" cy="47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5" name="Line 78"/>
            <p:cNvSpPr>
              <a:spLocks noChangeShapeType="1"/>
            </p:cNvSpPr>
            <p:nvPr/>
          </p:nvSpPr>
          <p:spPr bwMode="auto">
            <a:xfrm flipH="1">
              <a:off x="3852" y="520"/>
              <a:ext cx="19" cy="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6" name="Line 79"/>
            <p:cNvSpPr>
              <a:spLocks noChangeShapeType="1"/>
            </p:cNvSpPr>
            <p:nvPr/>
          </p:nvSpPr>
          <p:spPr bwMode="auto">
            <a:xfrm flipH="1" flipV="1">
              <a:off x="3528" y="567"/>
              <a:ext cx="56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77" name="Freeform 80"/>
            <p:cNvSpPr>
              <a:spLocks/>
            </p:cNvSpPr>
            <p:nvPr/>
          </p:nvSpPr>
          <p:spPr bwMode="auto">
            <a:xfrm>
              <a:off x="3126" y="814"/>
              <a:ext cx="7" cy="41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sp>
        <p:nvSpPr>
          <p:cNvPr id="78" name="Text Box 81"/>
          <p:cNvSpPr txBox="1">
            <a:spLocks noChangeArrowheads="1"/>
          </p:cNvSpPr>
          <p:nvPr/>
        </p:nvSpPr>
        <p:spPr bwMode="auto">
          <a:xfrm>
            <a:off x="4134919" y="5637213"/>
            <a:ext cx="122341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 smtClean="0">
                <a:ea typeface="ＭＳ Ｐゴシック" charset="-128"/>
                <a:cs typeface="ＭＳ Ｐゴシック" charset="-128"/>
              </a:rPr>
              <a:t>GENI Rack</a:t>
            </a:r>
            <a:r>
              <a:rPr lang="en-US" sz="1600" dirty="0">
                <a:ea typeface="ＭＳ Ｐゴシック" charset="-128"/>
                <a:cs typeface="ＭＳ Ｐゴシック" charset="-128"/>
              </a:rPr>
              <a:t/>
            </a:r>
            <a:br>
              <a:rPr lang="en-US" sz="1600" dirty="0">
                <a:ea typeface="ＭＳ Ｐゴシック" charset="-128"/>
                <a:cs typeface="ＭＳ Ｐゴシック" charset="-128"/>
              </a:rPr>
            </a:br>
            <a:r>
              <a:rPr lang="en-US" sz="1600" dirty="0">
                <a:ea typeface="ＭＳ Ｐゴシック" charset="-128"/>
                <a:cs typeface="ＭＳ Ｐゴシック" charset="-128"/>
              </a:rPr>
              <a:t>#2</a:t>
            </a:r>
          </a:p>
        </p:txBody>
      </p:sp>
      <p:grpSp>
        <p:nvGrpSpPr>
          <p:cNvPr id="79" name="Group 82"/>
          <p:cNvGrpSpPr>
            <a:grpSpLocks/>
          </p:cNvGrpSpPr>
          <p:nvPr/>
        </p:nvGrpSpPr>
        <p:grpSpPr bwMode="auto">
          <a:xfrm>
            <a:off x="4857750" y="3767138"/>
            <a:ext cx="1543050" cy="1244600"/>
            <a:chOff x="2971" y="430"/>
            <a:chExt cx="1728" cy="1158"/>
          </a:xfrm>
        </p:grpSpPr>
        <p:sp>
          <p:nvSpPr>
            <p:cNvPr id="80" name="Freeform 83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1" name="Freeform 8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2" name="Freeform 85"/>
            <p:cNvSpPr>
              <a:spLocks/>
            </p:cNvSpPr>
            <p:nvPr/>
          </p:nvSpPr>
          <p:spPr bwMode="auto">
            <a:xfrm>
              <a:off x="3055" y="1108"/>
              <a:ext cx="103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3" name="Freeform 86"/>
            <p:cNvSpPr>
              <a:spLocks/>
            </p:cNvSpPr>
            <p:nvPr/>
          </p:nvSpPr>
          <p:spPr bwMode="auto">
            <a:xfrm>
              <a:off x="3206" y="1366"/>
              <a:ext cx="41" cy="12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4" name="Freeform 87"/>
            <p:cNvSpPr>
              <a:spLocks/>
            </p:cNvSpPr>
            <p:nvPr/>
          </p:nvSpPr>
          <p:spPr bwMode="auto">
            <a:xfrm>
              <a:off x="3600" y="1431"/>
              <a:ext cx="30" cy="49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5" name="Freeform 88"/>
            <p:cNvSpPr>
              <a:spLocks/>
            </p:cNvSpPr>
            <p:nvPr/>
          </p:nvSpPr>
          <p:spPr bwMode="auto">
            <a:xfrm>
              <a:off x="4111" y="1361"/>
              <a:ext cx="12" cy="53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6" name="Freeform 89"/>
            <p:cNvSpPr>
              <a:spLocks/>
            </p:cNvSpPr>
            <p:nvPr/>
          </p:nvSpPr>
          <p:spPr bwMode="auto">
            <a:xfrm>
              <a:off x="4340" y="1047"/>
              <a:ext cx="124" cy="186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7" name="Freeform 90"/>
            <p:cNvSpPr>
              <a:spLocks/>
            </p:cNvSpPr>
            <p:nvPr/>
          </p:nvSpPr>
          <p:spPr bwMode="auto">
            <a:xfrm>
              <a:off x="4585" y="838"/>
              <a:ext cx="60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8" name="Freeform 91"/>
            <p:cNvSpPr>
              <a:spLocks/>
            </p:cNvSpPr>
            <p:nvPr/>
          </p:nvSpPr>
          <p:spPr bwMode="auto">
            <a:xfrm>
              <a:off x="4502" y="573"/>
              <a:ext cx="5" cy="37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89" name="Freeform 92"/>
            <p:cNvSpPr>
              <a:spLocks/>
            </p:cNvSpPr>
            <p:nvPr/>
          </p:nvSpPr>
          <p:spPr bwMode="auto">
            <a:xfrm>
              <a:off x="4135" y="491"/>
              <a:ext cx="30" cy="47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90" name="Line 93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91" name="Line 94"/>
            <p:cNvSpPr>
              <a:spLocks noChangeShapeType="1"/>
            </p:cNvSpPr>
            <p:nvPr/>
          </p:nvSpPr>
          <p:spPr bwMode="auto">
            <a:xfrm flipH="1" flipV="1">
              <a:off x="3529" y="567"/>
              <a:ext cx="53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92" name="Freeform 95"/>
            <p:cNvSpPr>
              <a:spLocks/>
            </p:cNvSpPr>
            <p:nvPr/>
          </p:nvSpPr>
          <p:spPr bwMode="auto">
            <a:xfrm>
              <a:off x="3127" y="814"/>
              <a:ext cx="5" cy="41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sp>
        <p:nvSpPr>
          <p:cNvPr id="93" name="Text Box 96"/>
          <p:cNvSpPr txBox="1">
            <a:spLocks noChangeArrowheads="1"/>
          </p:cNvSpPr>
          <p:nvPr/>
        </p:nvSpPr>
        <p:spPr bwMode="auto">
          <a:xfrm>
            <a:off x="5268913" y="4184650"/>
            <a:ext cx="838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Access</a:t>
            </a:r>
            <a:br>
              <a:rPr lang="en-US" sz="1600">
                <a:ea typeface="ＭＳ Ｐゴシック" charset="-128"/>
                <a:cs typeface="ＭＳ Ｐゴシック" charset="-128"/>
              </a:rPr>
            </a:br>
            <a:r>
              <a:rPr lang="en-US" sz="1600">
                <a:ea typeface="ＭＳ Ｐゴシック" charset="-128"/>
                <a:cs typeface="ＭＳ Ｐゴシック" charset="-128"/>
              </a:rPr>
              <a:t>#1</a:t>
            </a:r>
          </a:p>
        </p:txBody>
      </p:sp>
      <p:grpSp>
        <p:nvGrpSpPr>
          <p:cNvPr id="94" name="Group 97"/>
          <p:cNvGrpSpPr>
            <a:grpSpLocks/>
          </p:cNvGrpSpPr>
          <p:nvPr/>
        </p:nvGrpSpPr>
        <p:grpSpPr bwMode="auto">
          <a:xfrm>
            <a:off x="6934200" y="2457450"/>
            <a:ext cx="1958975" cy="1309688"/>
            <a:chOff x="2971" y="430"/>
            <a:chExt cx="1728" cy="1158"/>
          </a:xfrm>
        </p:grpSpPr>
        <p:sp>
          <p:nvSpPr>
            <p:cNvPr id="95" name="Freeform 9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96" name="Freeform 99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97" name="Freeform 100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98" name="Freeform 101"/>
            <p:cNvSpPr>
              <a:spLocks/>
            </p:cNvSpPr>
            <p:nvPr/>
          </p:nvSpPr>
          <p:spPr bwMode="auto">
            <a:xfrm>
              <a:off x="3205" y="1366"/>
              <a:ext cx="42" cy="11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99" name="Freeform 102"/>
            <p:cNvSpPr>
              <a:spLocks/>
            </p:cNvSpPr>
            <p:nvPr/>
          </p:nvSpPr>
          <p:spPr bwMode="auto">
            <a:xfrm>
              <a:off x="3601" y="1432"/>
              <a:ext cx="29" cy="48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0" name="Freeform 103"/>
            <p:cNvSpPr>
              <a:spLocks/>
            </p:cNvSpPr>
            <p:nvPr/>
          </p:nvSpPr>
          <p:spPr bwMode="auto">
            <a:xfrm>
              <a:off x="4111" y="1361"/>
              <a:ext cx="13" cy="53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1" name="Freeform 104"/>
            <p:cNvSpPr>
              <a:spLocks/>
            </p:cNvSpPr>
            <p:nvPr/>
          </p:nvSpPr>
          <p:spPr bwMode="auto">
            <a:xfrm>
              <a:off x="4339" y="1048"/>
              <a:ext cx="126" cy="188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2" name="Freeform 105"/>
            <p:cNvSpPr>
              <a:spLocks/>
            </p:cNvSpPr>
            <p:nvPr/>
          </p:nvSpPr>
          <p:spPr bwMode="auto">
            <a:xfrm>
              <a:off x="4586" y="838"/>
              <a:ext cx="59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3" name="Freeform 106"/>
            <p:cNvSpPr>
              <a:spLocks/>
            </p:cNvSpPr>
            <p:nvPr/>
          </p:nvSpPr>
          <p:spPr bwMode="auto">
            <a:xfrm>
              <a:off x="4502" y="575"/>
              <a:ext cx="7" cy="35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4" name="Freeform 107"/>
            <p:cNvSpPr>
              <a:spLocks/>
            </p:cNvSpPr>
            <p:nvPr/>
          </p:nvSpPr>
          <p:spPr bwMode="auto">
            <a:xfrm>
              <a:off x="4135" y="490"/>
              <a:ext cx="31" cy="48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5" name="Line 108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6" name="Line 109"/>
            <p:cNvSpPr>
              <a:spLocks noChangeShapeType="1"/>
            </p:cNvSpPr>
            <p:nvPr/>
          </p:nvSpPr>
          <p:spPr bwMode="auto">
            <a:xfrm flipH="1" flipV="1">
              <a:off x="3528" y="568"/>
              <a:ext cx="55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07" name="Freeform 110"/>
            <p:cNvSpPr>
              <a:spLocks/>
            </p:cNvSpPr>
            <p:nvPr/>
          </p:nvSpPr>
          <p:spPr bwMode="auto">
            <a:xfrm>
              <a:off x="3126" y="815"/>
              <a:ext cx="7" cy="41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sp>
        <p:nvSpPr>
          <p:cNvPr id="108" name="Text Box 111"/>
          <p:cNvSpPr txBox="1">
            <a:spLocks noChangeArrowheads="1"/>
          </p:cNvSpPr>
          <p:nvPr/>
        </p:nvSpPr>
        <p:spPr bwMode="auto">
          <a:xfrm>
            <a:off x="7232650" y="2808288"/>
            <a:ext cx="12668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Commercial</a:t>
            </a:r>
          </a:p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Clouds</a:t>
            </a:r>
          </a:p>
        </p:txBody>
      </p:sp>
      <p:grpSp>
        <p:nvGrpSpPr>
          <p:cNvPr id="109" name="Group 112"/>
          <p:cNvGrpSpPr>
            <a:grpSpLocks/>
          </p:cNvGrpSpPr>
          <p:nvPr/>
        </p:nvGrpSpPr>
        <p:grpSpPr bwMode="auto">
          <a:xfrm>
            <a:off x="5688013" y="4684713"/>
            <a:ext cx="1958975" cy="1309687"/>
            <a:chOff x="2971" y="430"/>
            <a:chExt cx="1728" cy="1158"/>
          </a:xfrm>
        </p:grpSpPr>
        <p:sp>
          <p:nvSpPr>
            <p:cNvPr id="110" name="Freeform 113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1" name="Freeform 11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CCFFCC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2" name="Freeform 115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3" name="Freeform 116"/>
            <p:cNvSpPr>
              <a:spLocks/>
            </p:cNvSpPr>
            <p:nvPr/>
          </p:nvSpPr>
          <p:spPr bwMode="auto">
            <a:xfrm>
              <a:off x="3205" y="1366"/>
              <a:ext cx="42" cy="11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4" name="Freeform 117"/>
            <p:cNvSpPr>
              <a:spLocks/>
            </p:cNvSpPr>
            <p:nvPr/>
          </p:nvSpPr>
          <p:spPr bwMode="auto">
            <a:xfrm>
              <a:off x="3601" y="1432"/>
              <a:ext cx="29" cy="48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5" name="Freeform 118"/>
            <p:cNvSpPr>
              <a:spLocks/>
            </p:cNvSpPr>
            <p:nvPr/>
          </p:nvSpPr>
          <p:spPr bwMode="auto">
            <a:xfrm>
              <a:off x="4111" y="1361"/>
              <a:ext cx="13" cy="53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6" name="Freeform 119"/>
            <p:cNvSpPr>
              <a:spLocks/>
            </p:cNvSpPr>
            <p:nvPr/>
          </p:nvSpPr>
          <p:spPr bwMode="auto">
            <a:xfrm>
              <a:off x="4339" y="1048"/>
              <a:ext cx="126" cy="188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7" name="Freeform 120"/>
            <p:cNvSpPr>
              <a:spLocks/>
            </p:cNvSpPr>
            <p:nvPr/>
          </p:nvSpPr>
          <p:spPr bwMode="auto">
            <a:xfrm>
              <a:off x="4586" y="838"/>
              <a:ext cx="59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8" name="Freeform 121"/>
            <p:cNvSpPr>
              <a:spLocks/>
            </p:cNvSpPr>
            <p:nvPr/>
          </p:nvSpPr>
          <p:spPr bwMode="auto">
            <a:xfrm>
              <a:off x="4502" y="575"/>
              <a:ext cx="7" cy="35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19" name="Freeform 122"/>
            <p:cNvSpPr>
              <a:spLocks/>
            </p:cNvSpPr>
            <p:nvPr/>
          </p:nvSpPr>
          <p:spPr bwMode="auto">
            <a:xfrm>
              <a:off x="4135" y="490"/>
              <a:ext cx="31" cy="48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0" name="Line 123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1" name="Line 124"/>
            <p:cNvSpPr>
              <a:spLocks noChangeShapeType="1"/>
            </p:cNvSpPr>
            <p:nvPr/>
          </p:nvSpPr>
          <p:spPr bwMode="auto">
            <a:xfrm flipH="1" flipV="1">
              <a:off x="3528" y="568"/>
              <a:ext cx="55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2" name="Freeform 125"/>
            <p:cNvSpPr>
              <a:spLocks/>
            </p:cNvSpPr>
            <p:nvPr/>
          </p:nvSpPr>
          <p:spPr bwMode="auto">
            <a:xfrm>
              <a:off x="3126" y="815"/>
              <a:ext cx="7" cy="41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grpSp>
        <p:nvGrpSpPr>
          <p:cNvPr id="123" name="Group 126"/>
          <p:cNvGrpSpPr>
            <a:grpSpLocks/>
          </p:cNvGrpSpPr>
          <p:nvPr/>
        </p:nvGrpSpPr>
        <p:grpSpPr bwMode="auto">
          <a:xfrm>
            <a:off x="6956425" y="3708400"/>
            <a:ext cx="1958975" cy="1309688"/>
            <a:chOff x="2971" y="430"/>
            <a:chExt cx="1728" cy="1158"/>
          </a:xfrm>
        </p:grpSpPr>
        <p:sp>
          <p:nvSpPr>
            <p:cNvPr id="124" name="Freeform 127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5" name="Freeform 128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6" name="Freeform 129"/>
            <p:cNvSpPr>
              <a:spLocks/>
            </p:cNvSpPr>
            <p:nvPr/>
          </p:nvSpPr>
          <p:spPr bwMode="auto">
            <a:xfrm>
              <a:off x="3055" y="1108"/>
              <a:ext cx="102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7" name="Freeform 130"/>
            <p:cNvSpPr>
              <a:spLocks/>
            </p:cNvSpPr>
            <p:nvPr/>
          </p:nvSpPr>
          <p:spPr bwMode="auto">
            <a:xfrm>
              <a:off x="3205" y="1366"/>
              <a:ext cx="42" cy="11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8" name="Freeform 131"/>
            <p:cNvSpPr>
              <a:spLocks/>
            </p:cNvSpPr>
            <p:nvPr/>
          </p:nvSpPr>
          <p:spPr bwMode="auto">
            <a:xfrm>
              <a:off x="3601" y="1432"/>
              <a:ext cx="29" cy="48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29" name="Freeform 132"/>
            <p:cNvSpPr>
              <a:spLocks/>
            </p:cNvSpPr>
            <p:nvPr/>
          </p:nvSpPr>
          <p:spPr bwMode="auto">
            <a:xfrm>
              <a:off x="4111" y="1361"/>
              <a:ext cx="13" cy="53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30" name="Freeform 133"/>
            <p:cNvSpPr>
              <a:spLocks/>
            </p:cNvSpPr>
            <p:nvPr/>
          </p:nvSpPr>
          <p:spPr bwMode="auto">
            <a:xfrm>
              <a:off x="4339" y="1048"/>
              <a:ext cx="126" cy="188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31" name="Freeform 134"/>
            <p:cNvSpPr>
              <a:spLocks/>
            </p:cNvSpPr>
            <p:nvPr/>
          </p:nvSpPr>
          <p:spPr bwMode="auto">
            <a:xfrm>
              <a:off x="4586" y="838"/>
              <a:ext cx="59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32" name="Freeform 135"/>
            <p:cNvSpPr>
              <a:spLocks/>
            </p:cNvSpPr>
            <p:nvPr/>
          </p:nvSpPr>
          <p:spPr bwMode="auto">
            <a:xfrm>
              <a:off x="4502" y="575"/>
              <a:ext cx="7" cy="35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33" name="Freeform 136"/>
            <p:cNvSpPr>
              <a:spLocks/>
            </p:cNvSpPr>
            <p:nvPr/>
          </p:nvSpPr>
          <p:spPr bwMode="auto">
            <a:xfrm>
              <a:off x="4135" y="490"/>
              <a:ext cx="31" cy="48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34" name="Line 137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35" name="Line 138"/>
            <p:cNvSpPr>
              <a:spLocks noChangeShapeType="1"/>
            </p:cNvSpPr>
            <p:nvPr/>
          </p:nvSpPr>
          <p:spPr bwMode="auto">
            <a:xfrm flipH="1" flipV="1">
              <a:off x="3528" y="568"/>
              <a:ext cx="55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36" name="Freeform 139"/>
            <p:cNvSpPr>
              <a:spLocks/>
            </p:cNvSpPr>
            <p:nvPr/>
          </p:nvSpPr>
          <p:spPr bwMode="auto">
            <a:xfrm>
              <a:off x="3126" y="815"/>
              <a:ext cx="7" cy="41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FFFF99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sp>
        <p:nvSpPr>
          <p:cNvPr id="137" name="Text Box 140"/>
          <p:cNvSpPr txBox="1">
            <a:spLocks noChangeArrowheads="1"/>
          </p:cNvSpPr>
          <p:nvPr/>
        </p:nvSpPr>
        <p:spPr bwMode="auto">
          <a:xfrm>
            <a:off x="7337425" y="4059238"/>
            <a:ext cx="12684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Corporate</a:t>
            </a:r>
          </a:p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GENI suites</a:t>
            </a:r>
          </a:p>
        </p:txBody>
      </p:sp>
      <p:sp>
        <p:nvSpPr>
          <p:cNvPr id="138" name="Text Box 141"/>
          <p:cNvSpPr txBox="1">
            <a:spLocks noChangeArrowheads="1"/>
          </p:cNvSpPr>
          <p:nvPr/>
        </p:nvSpPr>
        <p:spPr bwMode="auto">
          <a:xfrm>
            <a:off x="5942013" y="5100638"/>
            <a:ext cx="13477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Other-Nation</a:t>
            </a:r>
          </a:p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Projects</a:t>
            </a:r>
          </a:p>
        </p:txBody>
      </p:sp>
      <p:sp>
        <p:nvSpPr>
          <p:cNvPr id="139" name="Text Box 142"/>
          <p:cNvSpPr txBox="1">
            <a:spLocks noChangeArrowheads="1"/>
          </p:cNvSpPr>
          <p:nvPr/>
        </p:nvSpPr>
        <p:spPr bwMode="auto">
          <a:xfrm>
            <a:off x="2438400" y="4956175"/>
            <a:ext cx="10525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Research</a:t>
            </a:r>
          </a:p>
          <a:p>
            <a:pPr algn="ctr"/>
            <a:r>
              <a:rPr lang="en-US" sz="1600">
                <a:ea typeface="ＭＳ Ｐゴシック" charset="-128"/>
                <a:cs typeface="ＭＳ Ｐゴシック" charset="-128"/>
              </a:rPr>
              <a:t>Testbed</a:t>
            </a:r>
          </a:p>
        </p:txBody>
      </p:sp>
      <p:grpSp>
        <p:nvGrpSpPr>
          <p:cNvPr id="140" name="Group 143"/>
          <p:cNvGrpSpPr>
            <a:grpSpLocks/>
          </p:cNvGrpSpPr>
          <p:nvPr/>
        </p:nvGrpSpPr>
        <p:grpSpPr bwMode="auto">
          <a:xfrm>
            <a:off x="2536825" y="3632200"/>
            <a:ext cx="1187450" cy="1244600"/>
            <a:chOff x="2971" y="430"/>
            <a:chExt cx="1728" cy="1158"/>
          </a:xfrm>
        </p:grpSpPr>
        <p:sp>
          <p:nvSpPr>
            <p:cNvPr id="141" name="Freeform 144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2" name="Freeform 145"/>
            <p:cNvSpPr>
              <a:spLocks/>
            </p:cNvSpPr>
            <p:nvPr/>
          </p:nvSpPr>
          <p:spPr bwMode="auto">
            <a:xfrm>
              <a:off x="2971" y="430"/>
              <a:ext cx="1728" cy="1158"/>
            </a:xfrm>
            <a:custGeom>
              <a:avLst/>
              <a:gdLst>
                <a:gd name="T0" fmla="*/ 96 w 1728"/>
                <a:gd name="T1" fmla="*/ 402 h 1158"/>
                <a:gd name="T2" fmla="*/ 12 w 1728"/>
                <a:gd name="T3" fmla="*/ 486 h 1158"/>
                <a:gd name="T4" fmla="*/ 0 w 1728"/>
                <a:gd name="T5" fmla="*/ 546 h 1158"/>
                <a:gd name="T6" fmla="*/ 24 w 1728"/>
                <a:gd name="T7" fmla="*/ 624 h 1158"/>
                <a:gd name="T8" fmla="*/ 84 w 1728"/>
                <a:gd name="T9" fmla="*/ 678 h 1158"/>
                <a:gd name="T10" fmla="*/ 48 w 1728"/>
                <a:gd name="T11" fmla="*/ 732 h 1158"/>
                <a:gd name="T12" fmla="*/ 36 w 1728"/>
                <a:gd name="T13" fmla="*/ 786 h 1158"/>
                <a:gd name="T14" fmla="*/ 48 w 1728"/>
                <a:gd name="T15" fmla="*/ 852 h 1158"/>
                <a:gd name="T16" fmla="*/ 144 w 1728"/>
                <a:gd name="T17" fmla="*/ 936 h 1158"/>
                <a:gd name="T18" fmla="*/ 210 w 1728"/>
                <a:gd name="T19" fmla="*/ 948 h 1158"/>
                <a:gd name="T20" fmla="*/ 234 w 1728"/>
                <a:gd name="T21" fmla="*/ 948 h 1158"/>
                <a:gd name="T22" fmla="*/ 282 w 1728"/>
                <a:gd name="T23" fmla="*/ 1008 h 1158"/>
                <a:gd name="T24" fmla="*/ 420 w 1728"/>
                <a:gd name="T25" fmla="*/ 1074 h 1158"/>
                <a:gd name="T26" fmla="*/ 582 w 1728"/>
                <a:gd name="T27" fmla="*/ 1080 h 1158"/>
                <a:gd name="T28" fmla="*/ 660 w 1728"/>
                <a:gd name="T29" fmla="*/ 1050 h 1158"/>
                <a:gd name="T30" fmla="*/ 756 w 1728"/>
                <a:gd name="T31" fmla="*/ 1128 h 1158"/>
                <a:gd name="T32" fmla="*/ 882 w 1728"/>
                <a:gd name="T33" fmla="*/ 1158 h 1158"/>
                <a:gd name="T34" fmla="*/ 966 w 1728"/>
                <a:gd name="T35" fmla="*/ 1146 h 1158"/>
                <a:gd name="T36" fmla="*/ 1104 w 1728"/>
                <a:gd name="T37" fmla="*/ 1056 h 1158"/>
                <a:gd name="T38" fmla="*/ 1140 w 1728"/>
                <a:gd name="T39" fmla="*/ 984 h 1158"/>
                <a:gd name="T40" fmla="*/ 1200 w 1728"/>
                <a:gd name="T41" fmla="*/ 1008 h 1158"/>
                <a:gd name="T42" fmla="*/ 1314 w 1728"/>
                <a:gd name="T43" fmla="*/ 1008 h 1158"/>
                <a:gd name="T44" fmla="*/ 1392 w 1728"/>
                <a:gd name="T45" fmla="*/ 978 h 1158"/>
                <a:gd name="T46" fmla="*/ 1458 w 1728"/>
                <a:gd name="T47" fmla="*/ 924 h 1158"/>
                <a:gd name="T48" fmla="*/ 1488 w 1728"/>
                <a:gd name="T49" fmla="*/ 846 h 1158"/>
                <a:gd name="T50" fmla="*/ 1494 w 1728"/>
                <a:gd name="T51" fmla="*/ 804 h 1158"/>
                <a:gd name="T52" fmla="*/ 1584 w 1728"/>
                <a:gd name="T53" fmla="*/ 774 h 1158"/>
                <a:gd name="T54" fmla="*/ 1662 w 1728"/>
                <a:gd name="T55" fmla="*/ 720 h 1158"/>
                <a:gd name="T56" fmla="*/ 1710 w 1728"/>
                <a:gd name="T57" fmla="*/ 648 h 1158"/>
                <a:gd name="T58" fmla="*/ 1728 w 1728"/>
                <a:gd name="T59" fmla="*/ 564 h 1158"/>
                <a:gd name="T60" fmla="*/ 1716 w 1728"/>
                <a:gd name="T61" fmla="*/ 480 h 1158"/>
                <a:gd name="T62" fmla="*/ 1674 w 1728"/>
                <a:gd name="T63" fmla="*/ 408 h 1158"/>
                <a:gd name="T64" fmla="*/ 1680 w 1728"/>
                <a:gd name="T65" fmla="*/ 372 h 1158"/>
                <a:gd name="T66" fmla="*/ 1674 w 1728"/>
                <a:gd name="T67" fmla="*/ 270 h 1158"/>
                <a:gd name="T68" fmla="*/ 1596 w 1728"/>
                <a:gd name="T69" fmla="*/ 174 h 1158"/>
                <a:gd name="T70" fmla="*/ 1530 w 1728"/>
                <a:gd name="T71" fmla="*/ 144 h 1158"/>
                <a:gd name="T72" fmla="*/ 1506 w 1728"/>
                <a:gd name="T73" fmla="*/ 84 h 1158"/>
                <a:gd name="T74" fmla="*/ 1410 w 1728"/>
                <a:gd name="T75" fmla="*/ 12 h 1158"/>
                <a:gd name="T76" fmla="*/ 1296 w 1728"/>
                <a:gd name="T77" fmla="*/ 6 h 1158"/>
                <a:gd name="T78" fmla="*/ 1224 w 1728"/>
                <a:gd name="T79" fmla="*/ 36 h 1158"/>
                <a:gd name="T80" fmla="*/ 1194 w 1728"/>
                <a:gd name="T81" fmla="*/ 60 h 1158"/>
                <a:gd name="T82" fmla="*/ 1134 w 1728"/>
                <a:gd name="T83" fmla="*/ 18 h 1158"/>
                <a:gd name="T84" fmla="*/ 1056 w 1728"/>
                <a:gd name="T85" fmla="*/ 0 h 1158"/>
                <a:gd name="T86" fmla="*/ 966 w 1728"/>
                <a:gd name="T87" fmla="*/ 24 h 1158"/>
                <a:gd name="T88" fmla="*/ 900 w 1728"/>
                <a:gd name="T89" fmla="*/ 90 h 1158"/>
                <a:gd name="T90" fmla="*/ 864 w 1728"/>
                <a:gd name="T91" fmla="*/ 66 h 1158"/>
                <a:gd name="T92" fmla="*/ 792 w 1728"/>
                <a:gd name="T93" fmla="*/ 42 h 1158"/>
                <a:gd name="T94" fmla="*/ 696 w 1728"/>
                <a:gd name="T95" fmla="*/ 42 h 1158"/>
                <a:gd name="T96" fmla="*/ 594 w 1728"/>
                <a:gd name="T97" fmla="*/ 96 h 1158"/>
                <a:gd name="T98" fmla="*/ 558 w 1728"/>
                <a:gd name="T99" fmla="*/ 138 h 1158"/>
                <a:gd name="T100" fmla="*/ 426 w 1728"/>
                <a:gd name="T101" fmla="*/ 108 h 1158"/>
                <a:gd name="T102" fmla="*/ 318 w 1728"/>
                <a:gd name="T103" fmla="*/ 126 h 1158"/>
                <a:gd name="T104" fmla="*/ 234 w 1728"/>
                <a:gd name="T105" fmla="*/ 180 h 1158"/>
                <a:gd name="T106" fmla="*/ 174 w 1728"/>
                <a:gd name="T107" fmla="*/ 258 h 1158"/>
                <a:gd name="T108" fmla="*/ 150 w 1728"/>
                <a:gd name="T109" fmla="*/ 354 h 1158"/>
                <a:gd name="T110" fmla="*/ 156 w 1728"/>
                <a:gd name="T111" fmla="*/ 384 h 11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8"/>
                <a:gd name="T169" fmla="*/ 0 h 1158"/>
                <a:gd name="T170" fmla="*/ 1728 w 1728"/>
                <a:gd name="T171" fmla="*/ 1158 h 11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8" h="1158">
                  <a:moveTo>
                    <a:pt x="156" y="384"/>
                  </a:moveTo>
                  <a:lnTo>
                    <a:pt x="96" y="402"/>
                  </a:lnTo>
                  <a:lnTo>
                    <a:pt x="42" y="438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0" y="546"/>
                  </a:lnTo>
                  <a:lnTo>
                    <a:pt x="6" y="588"/>
                  </a:lnTo>
                  <a:lnTo>
                    <a:pt x="24" y="624"/>
                  </a:lnTo>
                  <a:lnTo>
                    <a:pt x="48" y="654"/>
                  </a:lnTo>
                  <a:lnTo>
                    <a:pt x="84" y="678"/>
                  </a:lnTo>
                  <a:lnTo>
                    <a:pt x="48" y="732"/>
                  </a:lnTo>
                  <a:lnTo>
                    <a:pt x="42" y="756"/>
                  </a:lnTo>
                  <a:lnTo>
                    <a:pt x="36" y="786"/>
                  </a:lnTo>
                  <a:lnTo>
                    <a:pt x="42" y="816"/>
                  </a:lnTo>
                  <a:lnTo>
                    <a:pt x="48" y="852"/>
                  </a:lnTo>
                  <a:lnTo>
                    <a:pt x="90" y="900"/>
                  </a:lnTo>
                  <a:lnTo>
                    <a:pt x="144" y="936"/>
                  </a:lnTo>
                  <a:lnTo>
                    <a:pt x="174" y="942"/>
                  </a:lnTo>
                  <a:lnTo>
                    <a:pt x="210" y="948"/>
                  </a:lnTo>
                  <a:lnTo>
                    <a:pt x="222" y="948"/>
                  </a:lnTo>
                  <a:lnTo>
                    <a:pt x="234" y="948"/>
                  </a:lnTo>
                  <a:lnTo>
                    <a:pt x="282" y="1008"/>
                  </a:lnTo>
                  <a:lnTo>
                    <a:pt x="348" y="1050"/>
                  </a:lnTo>
                  <a:lnTo>
                    <a:pt x="420" y="1074"/>
                  </a:lnTo>
                  <a:lnTo>
                    <a:pt x="498" y="1086"/>
                  </a:lnTo>
                  <a:lnTo>
                    <a:pt x="582" y="1080"/>
                  </a:lnTo>
                  <a:lnTo>
                    <a:pt x="660" y="1050"/>
                  </a:lnTo>
                  <a:lnTo>
                    <a:pt x="702" y="1092"/>
                  </a:lnTo>
                  <a:lnTo>
                    <a:pt x="756" y="1128"/>
                  </a:lnTo>
                  <a:lnTo>
                    <a:pt x="816" y="1152"/>
                  </a:lnTo>
                  <a:lnTo>
                    <a:pt x="882" y="1158"/>
                  </a:lnTo>
                  <a:lnTo>
                    <a:pt x="924" y="1152"/>
                  </a:lnTo>
                  <a:lnTo>
                    <a:pt x="966" y="1146"/>
                  </a:lnTo>
                  <a:lnTo>
                    <a:pt x="1044" y="1110"/>
                  </a:lnTo>
                  <a:lnTo>
                    <a:pt x="1104" y="1056"/>
                  </a:lnTo>
                  <a:lnTo>
                    <a:pt x="1122" y="1020"/>
                  </a:lnTo>
                  <a:lnTo>
                    <a:pt x="1140" y="984"/>
                  </a:lnTo>
                  <a:lnTo>
                    <a:pt x="1200" y="1008"/>
                  </a:lnTo>
                  <a:lnTo>
                    <a:pt x="1266" y="1014"/>
                  </a:lnTo>
                  <a:lnTo>
                    <a:pt x="1314" y="1008"/>
                  </a:lnTo>
                  <a:lnTo>
                    <a:pt x="1356" y="996"/>
                  </a:lnTo>
                  <a:lnTo>
                    <a:pt x="1392" y="978"/>
                  </a:lnTo>
                  <a:lnTo>
                    <a:pt x="1428" y="954"/>
                  </a:lnTo>
                  <a:lnTo>
                    <a:pt x="1458" y="924"/>
                  </a:lnTo>
                  <a:lnTo>
                    <a:pt x="1476" y="888"/>
                  </a:lnTo>
                  <a:lnTo>
                    <a:pt x="1488" y="846"/>
                  </a:lnTo>
                  <a:lnTo>
                    <a:pt x="1494" y="804"/>
                  </a:lnTo>
                  <a:lnTo>
                    <a:pt x="1542" y="792"/>
                  </a:lnTo>
                  <a:lnTo>
                    <a:pt x="1584" y="774"/>
                  </a:lnTo>
                  <a:lnTo>
                    <a:pt x="1626" y="750"/>
                  </a:lnTo>
                  <a:lnTo>
                    <a:pt x="1662" y="720"/>
                  </a:lnTo>
                  <a:lnTo>
                    <a:pt x="1686" y="690"/>
                  </a:lnTo>
                  <a:lnTo>
                    <a:pt x="1710" y="648"/>
                  </a:lnTo>
                  <a:lnTo>
                    <a:pt x="1722" y="606"/>
                  </a:lnTo>
                  <a:lnTo>
                    <a:pt x="1728" y="564"/>
                  </a:lnTo>
                  <a:lnTo>
                    <a:pt x="1722" y="522"/>
                  </a:lnTo>
                  <a:lnTo>
                    <a:pt x="1716" y="480"/>
                  </a:lnTo>
                  <a:lnTo>
                    <a:pt x="1698" y="444"/>
                  </a:lnTo>
                  <a:lnTo>
                    <a:pt x="1674" y="408"/>
                  </a:lnTo>
                  <a:lnTo>
                    <a:pt x="1680" y="372"/>
                  </a:lnTo>
                  <a:lnTo>
                    <a:pt x="1686" y="336"/>
                  </a:lnTo>
                  <a:lnTo>
                    <a:pt x="1674" y="270"/>
                  </a:lnTo>
                  <a:lnTo>
                    <a:pt x="1644" y="216"/>
                  </a:lnTo>
                  <a:lnTo>
                    <a:pt x="1596" y="174"/>
                  </a:lnTo>
                  <a:lnTo>
                    <a:pt x="1530" y="144"/>
                  </a:lnTo>
                  <a:lnTo>
                    <a:pt x="1524" y="114"/>
                  </a:lnTo>
                  <a:lnTo>
                    <a:pt x="1506" y="84"/>
                  </a:lnTo>
                  <a:lnTo>
                    <a:pt x="1464" y="42"/>
                  </a:lnTo>
                  <a:lnTo>
                    <a:pt x="1410" y="12"/>
                  </a:lnTo>
                  <a:lnTo>
                    <a:pt x="1338" y="0"/>
                  </a:lnTo>
                  <a:lnTo>
                    <a:pt x="1296" y="6"/>
                  </a:lnTo>
                  <a:lnTo>
                    <a:pt x="1260" y="18"/>
                  </a:lnTo>
                  <a:lnTo>
                    <a:pt x="1224" y="36"/>
                  </a:lnTo>
                  <a:lnTo>
                    <a:pt x="1194" y="60"/>
                  </a:lnTo>
                  <a:lnTo>
                    <a:pt x="1164" y="36"/>
                  </a:lnTo>
                  <a:lnTo>
                    <a:pt x="1134" y="18"/>
                  </a:lnTo>
                  <a:lnTo>
                    <a:pt x="1098" y="6"/>
                  </a:lnTo>
                  <a:lnTo>
                    <a:pt x="1056" y="0"/>
                  </a:lnTo>
                  <a:lnTo>
                    <a:pt x="1008" y="6"/>
                  </a:lnTo>
                  <a:lnTo>
                    <a:pt x="966" y="24"/>
                  </a:lnTo>
                  <a:lnTo>
                    <a:pt x="930" y="54"/>
                  </a:lnTo>
                  <a:lnTo>
                    <a:pt x="900" y="90"/>
                  </a:lnTo>
                  <a:lnTo>
                    <a:pt x="864" y="66"/>
                  </a:lnTo>
                  <a:lnTo>
                    <a:pt x="828" y="48"/>
                  </a:lnTo>
                  <a:lnTo>
                    <a:pt x="792" y="42"/>
                  </a:lnTo>
                  <a:lnTo>
                    <a:pt x="750" y="36"/>
                  </a:lnTo>
                  <a:lnTo>
                    <a:pt x="696" y="42"/>
                  </a:lnTo>
                  <a:lnTo>
                    <a:pt x="642" y="60"/>
                  </a:lnTo>
                  <a:lnTo>
                    <a:pt x="594" y="96"/>
                  </a:lnTo>
                  <a:lnTo>
                    <a:pt x="558" y="138"/>
                  </a:lnTo>
                  <a:lnTo>
                    <a:pt x="492" y="114"/>
                  </a:lnTo>
                  <a:lnTo>
                    <a:pt x="426" y="108"/>
                  </a:lnTo>
                  <a:lnTo>
                    <a:pt x="372" y="114"/>
                  </a:lnTo>
                  <a:lnTo>
                    <a:pt x="318" y="126"/>
                  </a:lnTo>
                  <a:lnTo>
                    <a:pt x="270" y="150"/>
                  </a:lnTo>
                  <a:lnTo>
                    <a:pt x="234" y="180"/>
                  </a:lnTo>
                  <a:lnTo>
                    <a:pt x="198" y="216"/>
                  </a:lnTo>
                  <a:lnTo>
                    <a:pt x="174" y="258"/>
                  </a:lnTo>
                  <a:lnTo>
                    <a:pt x="156" y="306"/>
                  </a:lnTo>
                  <a:lnTo>
                    <a:pt x="150" y="354"/>
                  </a:lnTo>
                  <a:lnTo>
                    <a:pt x="156" y="372"/>
                  </a:lnTo>
                  <a:lnTo>
                    <a:pt x="156" y="384"/>
                  </a:lnTo>
                  <a:close/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3" name="Freeform 146"/>
            <p:cNvSpPr>
              <a:spLocks/>
            </p:cNvSpPr>
            <p:nvPr/>
          </p:nvSpPr>
          <p:spPr bwMode="auto">
            <a:xfrm>
              <a:off x="3054" y="1108"/>
              <a:ext cx="104" cy="24"/>
            </a:xfrm>
            <a:custGeom>
              <a:avLst/>
              <a:gdLst>
                <a:gd name="T0" fmla="*/ 0 w 102"/>
                <a:gd name="T1" fmla="*/ 0 h 24"/>
                <a:gd name="T2" fmla="*/ 48 w 102"/>
                <a:gd name="T3" fmla="*/ 18 h 24"/>
                <a:gd name="T4" fmla="*/ 90 w 102"/>
                <a:gd name="T5" fmla="*/ 24 h 24"/>
                <a:gd name="T6" fmla="*/ 96 w 102"/>
                <a:gd name="T7" fmla="*/ 24 h 24"/>
                <a:gd name="T8" fmla="*/ 102 w 10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24"/>
                <a:gd name="T17" fmla="*/ 102 w 10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24">
                  <a:moveTo>
                    <a:pt x="0" y="0"/>
                  </a:moveTo>
                  <a:lnTo>
                    <a:pt x="48" y="18"/>
                  </a:lnTo>
                  <a:lnTo>
                    <a:pt x="90" y="24"/>
                  </a:lnTo>
                  <a:lnTo>
                    <a:pt x="96" y="24"/>
                  </a:lnTo>
                  <a:lnTo>
                    <a:pt x="102" y="24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4" name="Freeform 147"/>
            <p:cNvSpPr>
              <a:spLocks/>
            </p:cNvSpPr>
            <p:nvPr/>
          </p:nvSpPr>
          <p:spPr bwMode="auto">
            <a:xfrm>
              <a:off x="3204" y="1366"/>
              <a:ext cx="42" cy="12"/>
            </a:xfrm>
            <a:custGeom>
              <a:avLst/>
              <a:gdLst>
                <a:gd name="T0" fmla="*/ 0 w 42"/>
                <a:gd name="T1" fmla="*/ 12 h 12"/>
                <a:gd name="T2" fmla="*/ 24 w 42"/>
                <a:gd name="T3" fmla="*/ 6 h 12"/>
                <a:gd name="T4" fmla="*/ 42 w 42"/>
                <a:gd name="T5" fmla="*/ 0 h 12"/>
                <a:gd name="T6" fmla="*/ 0 60000 65536"/>
                <a:gd name="T7" fmla="*/ 0 60000 65536"/>
                <a:gd name="T8" fmla="*/ 0 60000 65536"/>
                <a:gd name="T9" fmla="*/ 0 w 42"/>
                <a:gd name="T10" fmla="*/ 0 h 12"/>
                <a:gd name="T11" fmla="*/ 42 w 4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">
                  <a:moveTo>
                    <a:pt x="0" y="12"/>
                  </a:moveTo>
                  <a:lnTo>
                    <a:pt x="24" y="6"/>
                  </a:lnTo>
                  <a:lnTo>
                    <a:pt x="4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5" name="Freeform 148"/>
            <p:cNvSpPr>
              <a:spLocks/>
            </p:cNvSpPr>
            <p:nvPr/>
          </p:nvSpPr>
          <p:spPr bwMode="auto">
            <a:xfrm>
              <a:off x="3602" y="1431"/>
              <a:ext cx="30" cy="49"/>
            </a:xfrm>
            <a:custGeom>
              <a:avLst/>
              <a:gdLst>
                <a:gd name="T0" fmla="*/ 0 w 30"/>
                <a:gd name="T1" fmla="*/ 0 h 48"/>
                <a:gd name="T2" fmla="*/ 12 w 30"/>
                <a:gd name="T3" fmla="*/ 24 h 48"/>
                <a:gd name="T4" fmla="*/ 3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0"/>
                  </a:moveTo>
                  <a:lnTo>
                    <a:pt x="12" y="24"/>
                  </a:lnTo>
                  <a:lnTo>
                    <a:pt x="3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6" name="Freeform 149"/>
            <p:cNvSpPr>
              <a:spLocks/>
            </p:cNvSpPr>
            <p:nvPr/>
          </p:nvSpPr>
          <p:spPr bwMode="auto">
            <a:xfrm>
              <a:off x="4110" y="1361"/>
              <a:ext cx="14" cy="53"/>
            </a:xfrm>
            <a:custGeom>
              <a:avLst/>
              <a:gdLst>
                <a:gd name="T0" fmla="*/ 0 w 12"/>
                <a:gd name="T1" fmla="*/ 54 h 54"/>
                <a:gd name="T2" fmla="*/ 6 w 12"/>
                <a:gd name="T3" fmla="*/ 30 h 54"/>
                <a:gd name="T4" fmla="*/ 12 w 12"/>
                <a:gd name="T5" fmla="*/ 0 h 54"/>
                <a:gd name="T6" fmla="*/ 0 60000 65536"/>
                <a:gd name="T7" fmla="*/ 0 60000 65536"/>
                <a:gd name="T8" fmla="*/ 0 60000 65536"/>
                <a:gd name="T9" fmla="*/ 0 w 12"/>
                <a:gd name="T10" fmla="*/ 0 h 54"/>
                <a:gd name="T11" fmla="*/ 12 w 12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54">
                  <a:moveTo>
                    <a:pt x="0" y="54"/>
                  </a:moveTo>
                  <a:lnTo>
                    <a:pt x="6" y="30"/>
                  </a:lnTo>
                  <a:lnTo>
                    <a:pt x="12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7" name="Freeform 150"/>
            <p:cNvSpPr>
              <a:spLocks/>
            </p:cNvSpPr>
            <p:nvPr/>
          </p:nvSpPr>
          <p:spPr bwMode="auto">
            <a:xfrm>
              <a:off x="4339" y="1047"/>
              <a:ext cx="127" cy="186"/>
            </a:xfrm>
            <a:custGeom>
              <a:avLst/>
              <a:gdLst>
                <a:gd name="T0" fmla="*/ 126 w 126"/>
                <a:gd name="T1" fmla="*/ 186 h 186"/>
                <a:gd name="T2" fmla="*/ 126 w 126"/>
                <a:gd name="T3" fmla="*/ 186 h 186"/>
                <a:gd name="T4" fmla="*/ 120 w 126"/>
                <a:gd name="T5" fmla="*/ 126 h 186"/>
                <a:gd name="T6" fmla="*/ 90 w 126"/>
                <a:gd name="T7" fmla="*/ 78 h 186"/>
                <a:gd name="T8" fmla="*/ 54 w 126"/>
                <a:gd name="T9" fmla="*/ 30 h 186"/>
                <a:gd name="T10" fmla="*/ 0 w 126"/>
                <a:gd name="T11" fmla="*/ 0 h 1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"/>
                <a:gd name="T19" fmla="*/ 0 h 186"/>
                <a:gd name="T20" fmla="*/ 126 w 126"/>
                <a:gd name="T21" fmla="*/ 186 h 1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" h="186">
                  <a:moveTo>
                    <a:pt x="126" y="186"/>
                  </a:moveTo>
                  <a:lnTo>
                    <a:pt x="126" y="186"/>
                  </a:lnTo>
                  <a:lnTo>
                    <a:pt x="120" y="126"/>
                  </a:lnTo>
                  <a:lnTo>
                    <a:pt x="90" y="78"/>
                  </a:lnTo>
                  <a:lnTo>
                    <a:pt x="54" y="30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8" name="Freeform 151"/>
            <p:cNvSpPr>
              <a:spLocks/>
            </p:cNvSpPr>
            <p:nvPr/>
          </p:nvSpPr>
          <p:spPr bwMode="auto">
            <a:xfrm>
              <a:off x="4586" y="838"/>
              <a:ext cx="60" cy="72"/>
            </a:xfrm>
            <a:custGeom>
              <a:avLst/>
              <a:gdLst>
                <a:gd name="T0" fmla="*/ 0 w 60"/>
                <a:gd name="T1" fmla="*/ 72 h 72"/>
                <a:gd name="T2" fmla="*/ 30 w 60"/>
                <a:gd name="T3" fmla="*/ 42 h 72"/>
                <a:gd name="T4" fmla="*/ 60 w 60"/>
                <a:gd name="T5" fmla="*/ 0 h 72"/>
                <a:gd name="T6" fmla="*/ 0 60000 65536"/>
                <a:gd name="T7" fmla="*/ 0 60000 65536"/>
                <a:gd name="T8" fmla="*/ 0 60000 65536"/>
                <a:gd name="T9" fmla="*/ 0 w 60"/>
                <a:gd name="T10" fmla="*/ 0 h 72"/>
                <a:gd name="T11" fmla="*/ 60 w 6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72">
                  <a:moveTo>
                    <a:pt x="0" y="72"/>
                  </a:moveTo>
                  <a:lnTo>
                    <a:pt x="30" y="42"/>
                  </a:lnTo>
                  <a:lnTo>
                    <a:pt x="6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49" name="Freeform 152"/>
            <p:cNvSpPr>
              <a:spLocks/>
            </p:cNvSpPr>
            <p:nvPr/>
          </p:nvSpPr>
          <p:spPr bwMode="auto">
            <a:xfrm>
              <a:off x="4500" y="573"/>
              <a:ext cx="7" cy="37"/>
            </a:xfrm>
            <a:custGeom>
              <a:avLst/>
              <a:gdLst>
                <a:gd name="T0" fmla="*/ 6 w 6"/>
                <a:gd name="T1" fmla="*/ 36 h 36"/>
                <a:gd name="T2" fmla="*/ 6 w 6"/>
                <a:gd name="T3" fmla="*/ 36 h 36"/>
                <a:gd name="T4" fmla="*/ 6 w 6"/>
                <a:gd name="T5" fmla="*/ 30 h 36"/>
                <a:gd name="T6" fmla="*/ 6 w 6"/>
                <a:gd name="T7" fmla="*/ 18 h 36"/>
                <a:gd name="T8" fmla="*/ 0 w 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6"/>
                <a:gd name="T17" fmla="*/ 6 w 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6">
                  <a:moveTo>
                    <a:pt x="6" y="36"/>
                  </a:moveTo>
                  <a:lnTo>
                    <a:pt x="6" y="36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50" name="Freeform 153"/>
            <p:cNvSpPr>
              <a:spLocks/>
            </p:cNvSpPr>
            <p:nvPr/>
          </p:nvSpPr>
          <p:spPr bwMode="auto">
            <a:xfrm>
              <a:off x="4135" y="491"/>
              <a:ext cx="30" cy="47"/>
            </a:xfrm>
            <a:custGeom>
              <a:avLst/>
              <a:gdLst>
                <a:gd name="T0" fmla="*/ 30 w 30"/>
                <a:gd name="T1" fmla="*/ 0 h 48"/>
                <a:gd name="T2" fmla="*/ 12 w 30"/>
                <a:gd name="T3" fmla="*/ 24 h 48"/>
                <a:gd name="T4" fmla="*/ 0 w 30"/>
                <a:gd name="T5" fmla="*/ 48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30" y="0"/>
                  </a:moveTo>
                  <a:lnTo>
                    <a:pt x="12" y="24"/>
                  </a:lnTo>
                  <a:lnTo>
                    <a:pt x="0" y="48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51" name="Line 154"/>
            <p:cNvSpPr>
              <a:spLocks noChangeShapeType="1"/>
            </p:cNvSpPr>
            <p:nvPr/>
          </p:nvSpPr>
          <p:spPr bwMode="auto">
            <a:xfrm flipH="1">
              <a:off x="3853" y="520"/>
              <a:ext cx="18" cy="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52" name="Line 155"/>
            <p:cNvSpPr>
              <a:spLocks noChangeShapeType="1"/>
            </p:cNvSpPr>
            <p:nvPr/>
          </p:nvSpPr>
          <p:spPr bwMode="auto">
            <a:xfrm flipH="1" flipV="1">
              <a:off x="3530" y="567"/>
              <a:ext cx="53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  <p:sp>
          <p:nvSpPr>
            <p:cNvPr id="153" name="Freeform 156"/>
            <p:cNvSpPr>
              <a:spLocks/>
            </p:cNvSpPr>
            <p:nvPr/>
          </p:nvSpPr>
          <p:spPr bwMode="auto">
            <a:xfrm>
              <a:off x="3128" y="814"/>
              <a:ext cx="5" cy="41"/>
            </a:xfrm>
            <a:custGeom>
              <a:avLst/>
              <a:gdLst>
                <a:gd name="T0" fmla="*/ 0 w 6"/>
                <a:gd name="T1" fmla="*/ 0 h 42"/>
                <a:gd name="T2" fmla="*/ 6 w 6"/>
                <a:gd name="T3" fmla="*/ 18 h 42"/>
                <a:gd name="T4" fmla="*/ 6 w 6"/>
                <a:gd name="T5" fmla="*/ 42 h 42"/>
                <a:gd name="T6" fmla="*/ 0 60000 65536"/>
                <a:gd name="T7" fmla="*/ 0 60000 65536"/>
                <a:gd name="T8" fmla="*/ 0 60000 65536"/>
                <a:gd name="T9" fmla="*/ 0 w 6"/>
                <a:gd name="T10" fmla="*/ 0 h 42"/>
                <a:gd name="T11" fmla="*/ 6 w 6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42">
                  <a:moveTo>
                    <a:pt x="0" y="0"/>
                  </a:moveTo>
                  <a:lnTo>
                    <a:pt x="6" y="18"/>
                  </a:lnTo>
                  <a:lnTo>
                    <a:pt x="6" y="42"/>
                  </a:lnTo>
                </a:path>
              </a:pathLst>
            </a:custGeom>
            <a:solidFill>
              <a:srgbClr val="DEF3FA"/>
            </a:solidFill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63500"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ea typeface="Kozuka Gothic Pro L" charset="0"/>
                <a:cs typeface="Kozuka Gothic Pro L" charset="0"/>
              </a:endParaRPr>
            </a:p>
          </p:txBody>
        </p:sp>
      </p:grpSp>
      <p:sp>
        <p:nvSpPr>
          <p:cNvPr id="154" name="Text Box 157"/>
          <p:cNvSpPr txBox="1">
            <a:spLocks noChangeArrowheads="1"/>
          </p:cNvSpPr>
          <p:nvPr/>
        </p:nvSpPr>
        <p:spPr bwMode="auto">
          <a:xfrm>
            <a:off x="2537894" y="3852863"/>
            <a:ext cx="122341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 smtClean="0">
                <a:ea typeface="ＭＳ Ｐゴシック" charset="-128"/>
                <a:cs typeface="ＭＳ Ｐゴシック" charset="-128"/>
              </a:rPr>
              <a:t>GENI Rack</a:t>
            </a:r>
          </a:p>
          <a:p>
            <a:pPr algn="ctr"/>
            <a:r>
              <a:rPr lang="en-US" sz="1600" dirty="0" smtClean="0">
                <a:ea typeface="ＭＳ Ｐゴシック" charset="-128"/>
                <a:cs typeface="ＭＳ Ｐゴシック" charset="-128"/>
              </a:rPr>
              <a:t>#1</a:t>
            </a:r>
            <a:endParaRPr lang="en-US" sz="16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5" name="Freeform 158"/>
          <p:cNvSpPr>
            <a:spLocks/>
          </p:cNvSpPr>
          <p:nvPr/>
        </p:nvSpPr>
        <p:spPr bwMode="auto">
          <a:xfrm>
            <a:off x="2257425" y="3098800"/>
            <a:ext cx="5384800" cy="1917700"/>
          </a:xfrm>
          <a:custGeom>
            <a:avLst/>
            <a:gdLst/>
            <a:ahLst/>
            <a:cxnLst>
              <a:cxn ang="0">
                <a:pos x="176" y="816"/>
              </a:cxn>
              <a:cxn ang="0">
                <a:pos x="1280" y="720"/>
              </a:cxn>
              <a:cxn ang="0">
                <a:pos x="2432" y="144"/>
              </a:cxn>
              <a:cxn ang="0">
                <a:pos x="3344" y="48"/>
              </a:cxn>
              <a:cxn ang="0">
                <a:pos x="3776" y="432"/>
              </a:cxn>
              <a:cxn ang="0">
                <a:pos x="3440" y="1152"/>
              </a:cxn>
              <a:cxn ang="0">
                <a:pos x="2864" y="1440"/>
              </a:cxn>
              <a:cxn ang="0">
                <a:pos x="1904" y="1200"/>
              </a:cxn>
              <a:cxn ang="0">
                <a:pos x="1088" y="1248"/>
              </a:cxn>
              <a:cxn ang="0">
                <a:pos x="224" y="1056"/>
              </a:cxn>
              <a:cxn ang="0">
                <a:pos x="176" y="816"/>
              </a:cxn>
            </a:cxnLst>
            <a:rect l="0" t="0" r="r" b="b"/>
            <a:pathLst>
              <a:path w="3792" h="1448">
                <a:moveTo>
                  <a:pt x="176" y="816"/>
                </a:moveTo>
                <a:cubicBezTo>
                  <a:pt x="352" y="760"/>
                  <a:pt x="904" y="832"/>
                  <a:pt x="1280" y="720"/>
                </a:cubicBezTo>
                <a:cubicBezTo>
                  <a:pt x="1656" y="608"/>
                  <a:pt x="2088" y="256"/>
                  <a:pt x="2432" y="144"/>
                </a:cubicBezTo>
                <a:cubicBezTo>
                  <a:pt x="2776" y="32"/>
                  <a:pt x="3120" y="0"/>
                  <a:pt x="3344" y="48"/>
                </a:cubicBezTo>
                <a:cubicBezTo>
                  <a:pt x="3568" y="96"/>
                  <a:pt x="3760" y="248"/>
                  <a:pt x="3776" y="432"/>
                </a:cubicBezTo>
                <a:cubicBezTo>
                  <a:pt x="3792" y="616"/>
                  <a:pt x="3592" y="984"/>
                  <a:pt x="3440" y="1152"/>
                </a:cubicBezTo>
                <a:cubicBezTo>
                  <a:pt x="3288" y="1320"/>
                  <a:pt x="3120" y="1432"/>
                  <a:pt x="2864" y="1440"/>
                </a:cubicBezTo>
                <a:cubicBezTo>
                  <a:pt x="2608" y="1448"/>
                  <a:pt x="2200" y="1232"/>
                  <a:pt x="1904" y="1200"/>
                </a:cubicBezTo>
                <a:cubicBezTo>
                  <a:pt x="1608" y="1168"/>
                  <a:pt x="1368" y="1272"/>
                  <a:pt x="1088" y="1248"/>
                </a:cubicBezTo>
                <a:cubicBezTo>
                  <a:pt x="808" y="1224"/>
                  <a:pt x="376" y="1128"/>
                  <a:pt x="224" y="1056"/>
                </a:cubicBezTo>
                <a:cubicBezTo>
                  <a:pt x="72" y="984"/>
                  <a:pt x="0" y="872"/>
                  <a:pt x="176" y="816"/>
                </a:cubicBezTo>
                <a:close/>
              </a:path>
            </a:pathLst>
          </a:custGeom>
          <a:gradFill rotWithShape="1">
            <a:gsLst>
              <a:gs pos="0">
                <a:srgbClr val="FFFF00">
                  <a:gamma/>
                  <a:tint val="21176"/>
                  <a:invGamma/>
                </a:srgbClr>
              </a:gs>
              <a:gs pos="50000">
                <a:srgbClr val="FFFF00">
                  <a:alpha val="39000"/>
                </a:srgbClr>
              </a:gs>
              <a:gs pos="100000">
                <a:srgbClr val="FFFF00">
                  <a:gamma/>
                  <a:tint val="21176"/>
                  <a:invGamma/>
                </a:srgbClr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en-US" sz="2000">
              <a:ea typeface="ＭＳ Ｐゴシック" pitchFamily="-107" charset="-128"/>
              <a:cs typeface="+mn-cs"/>
            </a:endParaRPr>
          </a:p>
        </p:txBody>
      </p:sp>
      <p:sp>
        <p:nvSpPr>
          <p:cNvPr id="158" name="Text Box 161"/>
          <p:cNvSpPr txBox="1">
            <a:spLocks noChangeArrowheads="1"/>
          </p:cNvSpPr>
          <p:nvPr/>
        </p:nvSpPr>
        <p:spPr bwMode="auto">
          <a:xfrm>
            <a:off x="4899025" y="3860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a typeface="ＭＳ Ｐゴシック" charset="-128"/>
                <a:cs typeface="ＭＳ Ｐゴシック" charset="-128"/>
              </a:rPr>
              <a:t>My GENI Slice</a:t>
            </a:r>
          </a:p>
        </p:txBody>
      </p:sp>
      <p:pic>
        <p:nvPicPr>
          <p:cNvPr id="159" name="Picture 2" descr="MCj04158000000[1]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90600" y="3657600"/>
            <a:ext cx="1317495" cy="158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" name="Rounded Rectangular Callout 160"/>
          <p:cNvSpPr/>
          <p:nvPr/>
        </p:nvSpPr>
        <p:spPr>
          <a:xfrm>
            <a:off x="685800" y="2819400"/>
            <a:ext cx="2590800" cy="688848"/>
          </a:xfrm>
          <a:prstGeom prst="wedgeRoundRectCallout">
            <a:avLst>
              <a:gd name="adj1" fmla="val -19503"/>
              <a:gd name="adj2" fmla="val 6649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685800" y="28956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 dirty="0">
                <a:ea typeface="ＭＳ Ｐゴシック" charset="-128"/>
                <a:cs typeface="ＭＳ Ｐゴシック" charset="-128"/>
              </a:rPr>
              <a:t>My slice contains </a:t>
            </a:r>
            <a:r>
              <a:rPr lang="en-US" sz="1400" i="1" dirty="0" smtClean="0">
                <a:ea typeface="ＭＳ Ｐゴシック" charset="-128"/>
                <a:cs typeface="ＭＳ Ｐゴシック" charset="-128"/>
              </a:rPr>
              <a:t>slivers from many </a:t>
            </a:r>
            <a:r>
              <a:rPr lang="en-US" sz="1400" i="1" dirty="0">
                <a:ea typeface="ＭＳ Ｐゴシック" charset="-128"/>
                <a:cs typeface="ＭＳ Ｐゴシック" charset="-128"/>
              </a:rPr>
              <a:t>aggregates</a:t>
            </a:r>
            <a:r>
              <a:rPr lang="en-US" sz="1400" i="1" dirty="0" smtClean="0">
                <a:ea typeface="ＭＳ Ｐゴシック" charset="-128"/>
                <a:cs typeface="ＭＳ Ｐゴシック" charset="-128"/>
              </a:rPr>
              <a:t>.</a:t>
            </a:r>
            <a:endParaRPr lang="en-US" sz="1400" i="1" dirty="0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4013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Specifications (</a:t>
            </a:r>
            <a:r>
              <a:rPr lang="en-US" dirty="0" err="1" smtClean="0"/>
              <a:t>RSpecs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1981200"/>
          </a:xfrm>
        </p:spPr>
        <p:txBody>
          <a:bodyPr/>
          <a:lstStyle/>
          <a:p>
            <a:r>
              <a:rPr lang="en-US" sz="2400" dirty="0" err="1">
                <a:latin typeface="Arial" charset="0"/>
                <a:ea typeface="Kozuka Gothic Pro L" charset="0"/>
              </a:rPr>
              <a:t>RSpecs</a:t>
            </a:r>
            <a:r>
              <a:rPr lang="en-US" sz="2400" dirty="0">
                <a:latin typeface="Arial" charset="0"/>
                <a:ea typeface="Kozuka Gothic Pro L" charset="0"/>
              </a:rPr>
              <a:t>: Lingua franca for describing and requesting resources</a:t>
            </a:r>
          </a:p>
          <a:p>
            <a:pPr lvl="1"/>
            <a:r>
              <a:rPr lang="en-US" sz="2000" dirty="0">
                <a:latin typeface="Arial" charset="0"/>
                <a:ea typeface="Kozuka Gothic Pro L" charset="0"/>
              </a:rPr>
              <a:t>“Machine language” for negotiating </a:t>
            </a:r>
            <a:r>
              <a:rPr lang="en-US" sz="2000" dirty="0" smtClean="0">
                <a:latin typeface="Arial" charset="0"/>
                <a:ea typeface="Kozuka Gothic Pro L" charset="0"/>
              </a:rPr>
              <a:t>resources between experiment and aggregate</a:t>
            </a:r>
            <a:endParaRPr lang="en-US" sz="2000" dirty="0">
              <a:latin typeface="Arial" charset="0"/>
              <a:ea typeface="Kozuka Gothic Pro L" charset="0"/>
            </a:endParaRPr>
          </a:p>
          <a:p>
            <a:pPr lvl="1"/>
            <a:r>
              <a:rPr lang="en-US" sz="2000" dirty="0">
                <a:latin typeface="Arial" charset="0"/>
                <a:ea typeface="Kozuka Gothic Pro L" charset="0"/>
              </a:rPr>
              <a:t>Experimenter tools eliminate the need for most experimenters to write or read </a:t>
            </a:r>
            <a:r>
              <a:rPr lang="en-US" sz="2000" dirty="0" err="1" smtClean="0">
                <a:latin typeface="Arial" charset="0"/>
                <a:ea typeface="Kozuka Gothic Pro L" charset="0"/>
              </a:rPr>
              <a:t>RSpec</a:t>
            </a:r>
            <a:endParaRPr lang="en-US" sz="2000" dirty="0">
              <a:latin typeface="Arial" charset="0"/>
              <a:ea typeface="Kozuka Gothic Pro L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850900" y="3867120"/>
            <a:ext cx="7696200" cy="22098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&lt;?xml version="1.0" encoding="UTF-8"?&gt;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&lt;</a:t>
            </a:r>
            <a:r>
              <a:rPr lang="en-US" sz="1200" dirty="0" err="1">
                <a:latin typeface="Courier" charset="0"/>
                <a:cs typeface="Courier" charset="0"/>
              </a:rPr>
              <a:t>rspec</a:t>
            </a:r>
            <a:r>
              <a:rPr lang="en-US" sz="1200" dirty="0">
                <a:latin typeface="Courier" charset="0"/>
                <a:cs typeface="Courier" charset="0"/>
              </a:rPr>
              <a:t> </a:t>
            </a:r>
            <a:r>
              <a:rPr lang="en-US" sz="1200" dirty="0" err="1">
                <a:latin typeface="Courier" charset="0"/>
                <a:cs typeface="Courier" charset="0"/>
              </a:rPr>
              <a:t>xmlns</a:t>
            </a:r>
            <a:r>
              <a:rPr lang="en-US" sz="1200" dirty="0">
                <a:latin typeface="Courier" charset="0"/>
                <a:cs typeface="Courier" charset="0"/>
              </a:rPr>
              <a:t>="http://</a:t>
            </a:r>
            <a:r>
              <a:rPr lang="en-US" sz="1200" dirty="0" err="1">
                <a:latin typeface="Courier" charset="0"/>
                <a:cs typeface="Courier" charset="0"/>
              </a:rPr>
              <a:t>www.protogeni.net</a:t>
            </a:r>
            <a:r>
              <a:rPr lang="en-US" sz="1200" dirty="0">
                <a:latin typeface="Courier" charset="0"/>
                <a:cs typeface="Courier" charset="0"/>
              </a:rPr>
              <a:t>/resources/</a:t>
            </a:r>
            <a:r>
              <a:rPr lang="en-US" sz="1200" dirty="0" err="1">
                <a:latin typeface="Courier" charset="0"/>
                <a:cs typeface="Courier" charset="0"/>
              </a:rPr>
              <a:t>rspec</a:t>
            </a:r>
            <a:r>
              <a:rPr lang="en-US" sz="1200" dirty="0">
                <a:latin typeface="Courier" charset="0"/>
                <a:cs typeface="Courier" charset="0"/>
              </a:rPr>
              <a:t>/2"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       </a:t>
            </a:r>
            <a:r>
              <a:rPr lang="en-US" sz="1200" dirty="0" err="1">
                <a:latin typeface="Courier" charset="0"/>
                <a:cs typeface="Courier" charset="0"/>
              </a:rPr>
              <a:t>xmlns:xsi</a:t>
            </a:r>
            <a:r>
              <a:rPr lang="en-US" sz="1200" dirty="0">
                <a:latin typeface="Courier" charset="0"/>
                <a:cs typeface="Courier" charset="0"/>
              </a:rPr>
              <a:t>="http://www.w3.org/2001/</a:t>
            </a:r>
            <a:r>
              <a:rPr lang="en-US" sz="1200" dirty="0" err="1">
                <a:latin typeface="Courier" charset="0"/>
                <a:cs typeface="Courier" charset="0"/>
              </a:rPr>
              <a:t>XMLSchema</a:t>
            </a:r>
            <a:r>
              <a:rPr lang="en-US" sz="1200" dirty="0">
                <a:latin typeface="Courier" charset="0"/>
                <a:cs typeface="Courier" charset="0"/>
              </a:rPr>
              <a:t>-instance"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       </a:t>
            </a:r>
            <a:r>
              <a:rPr lang="en-US" sz="1200" dirty="0" err="1">
                <a:latin typeface="Courier" charset="0"/>
                <a:cs typeface="Courier" charset="0"/>
              </a:rPr>
              <a:t>xsi:schemaLocation</a:t>
            </a:r>
            <a:r>
              <a:rPr lang="en-US" sz="1200" dirty="0">
                <a:latin typeface="Courier" charset="0"/>
                <a:cs typeface="Courier" charset="0"/>
              </a:rPr>
              <a:t>="http://</a:t>
            </a:r>
            <a:r>
              <a:rPr lang="en-US" sz="1200" dirty="0" err="1">
                <a:latin typeface="Courier" charset="0"/>
                <a:cs typeface="Courier" charset="0"/>
              </a:rPr>
              <a:t>www.protogeni.net</a:t>
            </a:r>
            <a:r>
              <a:rPr lang="en-US" sz="1200" dirty="0">
                <a:latin typeface="Courier" charset="0"/>
                <a:cs typeface="Courier" charset="0"/>
              </a:rPr>
              <a:t>/resources/</a:t>
            </a:r>
            <a:r>
              <a:rPr lang="en-US" sz="1200" dirty="0" err="1">
                <a:latin typeface="Courier" charset="0"/>
                <a:cs typeface="Courier" charset="0"/>
              </a:rPr>
              <a:t>rspec</a:t>
            </a:r>
            <a:r>
              <a:rPr lang="en-US" sz="1200" dirty="0">
                <a:latin typeface="Courier" charset="0"/>
                <a:cs typeface="Courier" charset="0"/>
              </a:rPr>
              <a:t>/2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                           http://</a:t>
            </a:r>
            <a:r>
              <a:rPr lang="en-US" sz="1200" dirty="0" err="1">
                <a:latin typeface="Courier" charset="0"/>
                <a:cs typeface="Courier" charset="0"/>
              </a:rPr>
              <a:t>www.protogeni.net</a:t>
            </a:r>
            <a:r>
              <a:rPr lang="en-US" sz="1200" dirty="0">
                <a:latin typeface="Courier" charset="0"/>
                <a:cs typeface="Courier" charset="0"/>
              </a:rPr>
              <a:t>/resources/</a:t>
            </a:r>
            <a:r>
              <a:rPr lang="en-US" sz="1200" dirty="0" err="1">
                <a:latin typeface="Courier" charset="0"/>
                <a:cs typeface="Courier" charset="0"/>
              </a:rPr>
              <a:t>rspec</a:t>
            </a:r>
            <a:r>
              <a:rPr lang="en-US" sz="1200" dirty="0">
                <a:latin typeface="Courier" charset="0"/>
                <a:cs typeface="Courier" charset="0"/>
              </a:rPr>
              <a:t>/2/</a:t>
            </a:r>
            <a:r>
              <a:rPr lang="en-US" sz="1200" dirty="0" err="1">
                <a:latin typeface="Courier" charset="0"/>
                <a:cs typeface="Courier" charset="0"/>
              </a:rPr>
              <a:t>request.xsd</a:t>
            </a:r>
            <a:r>
              <a:rPr lang="en-US" sz="1200" dirty="0">
                <a:latin typeface="Courier" charset="0"/>
                <a:cs typeface="Courier" charset="0"/>
              </a:rPr>
              <a:t>"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       type="request" &gt;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  &lt;node </a:t>
            </a:r>
            <a:r>
              <a:rPr lang="en-US" sz="1200" dirty="0" err="1">
                <a:latin typeface="Courier" charset="0"/>
                <a:cs typeface="Courier" charset="0"/>
              </a:rPr>
              <a:t>client_id</a:t>
            </a:r>
            <a:r>
              <a:rPr lang="en-US" sz="1200" dirty="0">
                <a:latin typeface="Courier" charset="0"/>
                <a:cs typeface="Courier" charset="0"/>
              </a:rPr>
              <a:t>="my-node"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        exclusive="true"&gt;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    &lt;</a:t>
            </a:r>
            <a:r>
              <a:rPr lang="en-US" sz="1200" dirty="0" err="1">
                <a:latin typeface="Courier" charset="0"/>
                <a:cs typeface="Courier" charset="0"/>
              </a:rPr>
              <a:t>sliver_type</a:t>
            </a:r>
            <a:r>
              <a:rPr lang="en-US" sz="1200" dirty="0">
                <a:latin typeface="Courier" charset="0"/>
                <a:cs typeface="Courier" charset="0"/>
              </a:rPr>
              <a:t> name="raw-pc" /&gt;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  &lt;/node&gt;</a:t>
            </a:r>
          </a:p>
          <a:p>
            <a:pPr eaLnBrk="1" hangingPunct="1"/>
            <a:r>
              <a:rPr lang="en-US" sz="1200" dirty="0">
                <a:latin typeface="Courier" charset="0"/>
                <a:cs typeface="Courier" charset="0"/>
              </a:rPr>
              <a:t>&lt;/</a:t>
            </a:r>
            <a:r>
              <a:rPr lang="en-US" sz="1200" dirty="0" err="1">
                <a:latin typeface="Courier" charset="0"/>
                <a:cs typeface="Courier" charset="0"/>
              </a:rPr>
              <a:t>rspec</a:t>
            </a:r>
            <a:r>
              <a:rPr lang="en-US" sz="1200" dirty="0">
                <a:latin typeface="Courier" charset="0"/>
                <a:cs typeface="Courier" charset="0"/>
              </a:rPr>
              <a:t>&gt;</a:t>
            </a:r>
            <a:endParaRPr lang="en-US" sz="1200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852952" y="5695920"/>
            <a:ext cx="3644900" cy="3381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eaLnBrk="1" hangingPunct="1"/>
            <a:r>
              <a:rPr lang="en-US" sz="1600" b="1"/>
              <a:t>RSpec for requesting a single node</a:t>
            </a:r>
          </a:p>
        </p:txBody>
      </p:sp>
    </p:spTree>
    <p:extLst>
      <p:ext uri="{BB962C8B-B14F-4D97-AF65-F5344CB8AC3E}">
        <p14:creationId xmlns:p14="http://schemas.microsoft.com/office/powerpoint/2010/main" val="209460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Resource Reservation using </a:t>
            </a:r>
            <a:r>
              <a:rPr lang="en-US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RSpecs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and the AM API 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229600" cy="21336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Advertisement </a:t>
            </a:r>
            <a:r>
              <a:rPr lang="en-US" dirty="0" err="1" smtClean="0"/>
              <a:t>RSpec</a:t>
            </a:r>
            <a:r>
              <a:rPr lang="en-US" dirty="0" smtClean="0"/>
              <a:t>: What does an aggregate have?</a:t>
            </a:r>
          </a:p>
          <a:p>
            <a:pPr>
              <a:defRPr/>
            </a:pPr>
            <a:r>
              <a:rPr lang="en-US" dirty="0" smtClean="0"/>
              <a:t>Request </a:t>
            </a:r>
            <a:r>
              <a:rPr lang="en-US" dirty="0" err="1" smtClean="0"/>
              <a:t>RSpec</a:t>
            </a:r>
            <a:r>
              <a:rPr lang="en-US" dirty="0" smtClean="0"/>
              <a:t>: What does the experimenter want?</a:t>
            </a:r>
          </a:p>
          <a:p>
            <a:pPr>
              <a:defRPr/>
            </a:pPr>
            <a:r>
              <a:rPr lang="en-US" dirty="0" smtClean="0"/>
              <a:t>Manifest </a:t>
            </a:r>
            <a:r>
              <a:rPr lang="en-US" dirty="0" err="1" smtClean="0"/>
              <a:t>RSpec</a:t>
            </a:r>
            <a:r>
              <a:rPr lang="en-US" dirty="0" smtClean="0"/>
              <a:t>: What does the experimenter have?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95600" y="3657600"/>
            <a:ext cx="701675" cy="289560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00" y="3657600"/>
            <a:ext cx="1371600" cy="28956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65" name="TextBox 7"/>
          <p:cNvSpPr txBox="1">
            <a:spLocks noChangeArrowheads="1"/>
          </p:cNvSpPr>
          <p:nvPr/>
        </p:nvSpPr>
        <p:spPr bwMode="auto">
          <a:xfrm>
            <a:off x="7673975" y="4591050"/>
            <a:ext cx="12636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1800">
                <a:ea typeface="ＭＳ Ｐゴシック" charset="0"/>
                <a:cs typeface="ＭＳ Ｐゴシック" charset="0"/>
              </a:rPr>
              <a:t>Aggregate</a:t>
            </a:r>
          </a:p>
          <a:p>
            <a:pPr algn="ctr" eaLnBrk="1" hangingPunct="1"/>
            <a:r>
              <a:rPr lang="en-US" sz="1800">
                <a:ea typeface="ＭＳ Ｐゴシック" charset="0"/>
                <a:cs typeface="ＭＳ Ｐゴシック" charset="0"/>
              </a:rPr>
              <a:t>Manager</a:t>
            </a:r>
          </a:p>
        </p:txBody>
      </p:sp>
      <p:sp>
        <p:nvSpPr>
          <p:cNvPr id="92166" name="TextBox 8"/>
          <p:cNvSpPr txBox="1">
            <a:spLocks noChangeArrowheads="1"/>
          </p:cNvSpPr>
          <p:nvPr/>
        </p:nvSpPr>
        <p:spPr bwMode="auto">
          <a:xfrm>
            <a:off x="2852738" y="4598988"/>
            <a:ext cx="774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Kozuka Gothic Pro L" charset="0"/>
                <a:cs typeface="Kozuka Gothic Pro L" charset="0"/>
              </a:defRPr>
            </a:lvl9pPr>
          </a:lstStyle>
          <a:p>
            <a:pPr algn="ctr" eaLnBrk="1" hangingPunct="1"/>
            <a:r>
              <a:rPr lang="en-US" sz="1800">
                <a:ea typeface="ＭＳ Ｐゴシック" charset="0"/>
                <a:cs typeface="ＭＳ Ｐゴシック" charset="0"/>
              </a:rPr>
              <a:t>Client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657600" y="4352925"/>
            <a:ext cx="38100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657600" y="4000500"/>
            <a:ext cx="38862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2169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429000"/>
            <a:ext cx="25273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70" name="Rectangle 16"/>
          <p:cNvSpPr>
            <a:spLocks noChangeArrowheads="1"/>
          </p:cNvSpPr>
          <p:nvPr/>
        </p:nvSpPr>
        <p:spPr bwMode="auto">
          <a:xfrm>
            <a:off x="4419600" y="3657600"/>
            <a:ext cx="2286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latin typeface="Courier" charset="0"/>
                <a:cs typeface="Courier" charset="0"/>
              </a:rPr>
              <a:t>ListResources(…)</a:t>
            </a:r>
            <a:endParaRPr lang="en-US" sz="1400"/>
          </a:p>
        </p:txBody>
      </p:sp>
      <p:sp>
        <p:nvSpPr>
          <p:cNvPr id="22" name="Rectangle 21"/>
          <p:cNvSpPr/>
          <p:nvPr/>
        </p:nvSpPr>
        <p:spPr>
          <a:xfrm>
            <a:off x="4343400" y="4048125"/>
            <a:ext cx="228600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+mn-lt"/>
                <a:cs typeface="Courier"/>
              </a:rPr>
              <a:t>Advertisement </a:t>
            </a:r>
            <a:r>
              <a:rPr lang="en-US" sz="1400" b="1" dirty="0" err="1">
                <a:latin typeface="+mn-lt"/>
                <a:cs typeface="Courier"/>
              </a:rPr>
              <a:t>RSpec</a:t>
            </a:r>
            <a:endParaRPr lang="en-US" sz="1400" b="1" dirty="0">
              <a:latin typeface="+mn-lt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657600" y="4991100"/>
            <a:ext cx="38862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924300" y="4648200"/>
            <a:ext cx="350520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err="1">
                <a:latin typeface="Courier"/>
                <a:cs typeface="Courier"/>
              </a:rPr>
              <a:t>CreateSliver</a:t>
            </a:r>
            <a:r>
              <a:rPr lang="en-US" sz="1400" dirty="0">
                <a:latin typeface="Courier"/>
                <a:cs typeface="Courier"/>
              </a:rPr>
              <a:t>(</a:t>
            </a:r>
            <a:r>
              <a:rPr lang="en-US" sz="1400" b="1" dirty="0">
                <a:latin typeface="+mn-lt"/>
                <a:cs typeface="Courier"/>
              </a:rPr>
              <a:t>Request </a:t>
            </a:r>
            <a:r>
              <a:rPr lang="en-US" sz="1400" b="1" dirty="0" err="1">
                <a:latin typeface="+mn-lt"/>
                <a:cs typeface="Courier"/>
              </a:rPr>
              <a:t>RSpec</a:t>
            </a:r>
            <a:r>
              <a:rPr lang="en-US" sz="1400" dirty="0">
                <a:latin typeface="Courier"/>
                <a:cs typeface="Courier"/>
              </a:rPr>
              <a:t>, …)</a:t>
            </a:r>
            <a:endParaRPr lang="en-US" sz="1400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3657600" y="5372100"/>
            <a:ext cx="38100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356100" y="5041900"/>
            <a:ext cx="228600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+mn-lt"/>
                <a:cs typeface="Courier"/>
              </a:rPr>
              <a:t>Manifest </a:t>
            </a:r>
            <a:r>
              <a:rPr lang="en-US" sz="1400" b="1" dirty="0" err="1">
                <a:latin typeface="+mn-lt"/>
                <a:cs typeface="Courier"/>
              </a:rPr>
              <a:t>RSpec</a:t>
            </a:r>
            <a:endParaRPr lang="en-US" sz="1400" b="1" dirty="0">
              <a:latin typeface="+mn-lt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3657600" y="6372225"/>
            <a:ext cx="38100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657600" y="5981700"/>
            <a:ext cx="388620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178" name="Rectangle 36"/>
          <p:cNvSpPr>
            <a:spLocks noChangeArrowheads="1"/>
          </p:cNvSpPr>
          <p:nvPr/>
        </p:nvSpPr>
        <p:spPr bwMode="auto">
          <a:xfrm>
            <a:off x="3810000" y="5651500"/>
            <a:ext cx="3581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latin typeface="Courier" charset="0"/>
                <a:cs typeface="Courier" charset="0"/>
              </a:rPr>
              <a:t>ListResources(SliceName, …)</a:t>
            </a:r>
            <a:endParaRPr lang="en-US" sz="1400"/>
          </a:p>
        </p:txBody>
      </p:sp>
      <p:sp>
        <p:nvSpPr>
          <p:cNvPr id="38" name="Rectangle 37"/>
          <p:cNvSpPr/>
          <p:nvPr/>
        </p:nvSpPr>
        <p:spPr>
          <a:xfrm>
            <a:off x="4343400" y="6067425"/>
            <a:ext cx="228600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latin typeface="+mn-lt"/>
                <a:cs typeface="Courier"/>
              </a:rPr>
              <a:t>Manifest </a:t>
            </a:r>
            <a:r>
              <a:rPr lang="en-US" sz="1400" b="1" dirty="0" err="1">
                <a:latin typeface="+mn-lt"/>
                <a:cs typeface="Courier"/>
              </a:rPr>
              <a:t>RSpec</a:t>
            </a:r>
            <a:endParaRPr lang="en-US" sz="1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7473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048000"/>
            <a:ext cx="9153236" cy="457200"/>
          </a:xfrm>
          <a:prstGeom prst="rect">
            <a:avLst/>
          </a:prstGeom>
          <a:gradFill flip="none" rotWithShape="1">
            <a:gsLst>
              <a:gs pos="0">
                <a:srgbClr val="FD7D08">
                  <a:alpha val="87000"/>
                </a:srgbClr>
              </a:gs>
              <a:gs pos="87000">
                <a:srgbClr val="FFFFFF">
                  <a:alpha val="86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solidFill>
                <a:srgbClr val="FF66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is GENI?</a:t>
            </a:r>
          </a:p>
          <a:p>
            <a:pPr marL="0" indent="0">
              <a:buNone/>
            </a:pPr>
            <a:r>
              <a:rPr lang="en-US" dirty="0" smtClean="0"/>
              <a:t>How is GENI being used?</a:t>
            </a:r>
          </a:p>
          <a:p>
            <a:pPr marL="0" indent="0">
              <a:buNone/>
            </a:pPr>
            <a:r>
              <a:rPr lang="en-US" dirty="0" smtClean="0"/>
              <a:t>Key GENI Concepts</a:t>
            </a:r>
          </a:p>
          <a:p>
            <a:pPr marL="0" indent="0">
              <a:buNone/>
            </a:pPr>
            <a:r>
              <a:rPr lang="en-US" dirty="0" smtClean="0"/>
              <a:t>Demo: A simple experiment using GENI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166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Together: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4419600" cy="5334000"/>
          </a:xfrm>
        </p:spPr>
        <p:txBody>
          <a:bodyPr/>
          <a:lstStyle/>
          <a:p>
            <a:r>
              <a:rPr lang="en-US" dirty="0" smtClean="0"/>
              <a:t>Demo</a:t>
            </a:r>
          </a:p>
          <a:p>
            <a:pPr lvl="1"/>
            <a:r>
              <a:rPr lang="en-US" dirty="0" smtClean="0"/>
              <a:t>Create a slice</a:t>
            </a:r>
          </a:p>
          <a:p>
            <a:pPr lvl="1"/>
            <a:r>
              <a:rPr lang="en-US" dirty="0" smtClean="0"/>
              <a:t>Create a sliver at one aggregate</a:t>
            </a:r>
          </a:p>
          <a:p>
            <a:pPr lvl="2"/>
            <a:r>
              <a:rPr lang="en-US" dirty="0" smtClean="0"/>
              <a:t>Two computers (raw PCs), connected by a LAN</a:t>
            </a:r>
          </a:p>
          <a:p>
            <a:pPr lvl="1"/>
            <a:r>
              <a:rPr lang="en-US" dirty="0" smtClean="0"/>
              <a:t>Install and run software on the machines</a:t>
            </a:r>
          </a:p>
          <a:p>
            <a:pPr lvl="1"/>
            <a:r>
              <a:rPr lang="en-US" dirty="0" smtClean="0"/>
              <a:t>View output of software</a:t>
            </a:r>
          </a:p>
          <a:p>
            <a:pPr lvl="1"/>
            <a:r>
              <a:rPr lang="en-US" dirty="0" smtClean="0"/>
              <a:t>Delete sliver</a:t>
            </a:r>
          </a:p>
          <a:p>
            <a:r>
              <a:rPr lang="en-US" dirty="0" smtClean="0"/>
              <a:t>Experimenter tool: GENI Portal/Jacks</a:t>
            </a:r>
          </a:p>
        </p:txBody>
      </p:sp>
      <p:sp>
        <p:nvSpPr>
          <p:cNvPr id="4" name="Rectangle 3"/>
          <p:cNvSpPr/>
          <p:nvPr/>
        </p:nvSpPr>
        <p:spPr>
          <a:xfrm>
            <a:off x="5105400" y="2286000"/>
            <a:ext cx="91440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72400" y="2286000"/>
            <a:ext cx="91440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334000" y="4267200"/>
            <a:ext cx="31242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2"/>
          </p:cNvCxnSpPr>
          <p:nvPr/>
        </p:nvCxnSpPr>
        <p:spPr>
          <a:xfrm>
            <a:off x="5562600" y="3505200"/>
            <a:ext cx="0" cy="7620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229600" y="3505200"/>
            <a:ext cx="0" cy="7620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00407" y="2819400"/>
            <a:ext cx="684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server</a:t>
            </a:r>
          </a:p>
          <a:p>
            <a:pPr algn="ctr"/>
            <a:r>
              <a:rPr lang="en-US" sz="1400" dirty="0" smtClean="0"/>
              <a:t>(VM)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914879" y="2626144"/>
            <a:ext cx="607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client</a:t>
            </a:r>
          </a:p>
          <a:p>
            <a:pPr algn="ctr"/>
            <a:r>
              <a:rPr lang="en-US" sz="1400" dirty="0" smtClean="0"/>
              <a:t>(VM)</a:t>
            </a:r>
            <a:endParaRPr lang="en-US" sz="14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5181600" y="5181600"/>
            <a:ext cx="357003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80808"/>
                </a:solidFill>
                <a:latin typeface="+mn-lt"/>
                <a:ea typeface="+mn-ea"/>
                <a:cs typeface="Kozuka Gothic Pro L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80808"/>
                </a:solidFill>
                <a:latin typeface="+mn-lt"/>
                <a:ea typeface="+mn-ea"/>
                <a:cs typeface="Kozuka Gothic Pro 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80808"/>
                </a:solidFill>
                <a:latin typeface="+mn-lt"/>
                <a:ea typeface="+mn-ea"/>
                <a:cs typeface="Kozuka Gothic Pro 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080808"/>
                </a:solidFill>
                <a:latin typeface="+mn-lt"/>
                <a:ea typeface="+mn-ea"/>
                <a:cs typeface="Kozuka Gothic Pro 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80808"/>
                </a:solidFill>
                <a:latin typeface="+mn-lt"/>
                <a:ea typeface="+mn-ea"/>
                <a:cs typeface="Kozuka Gothic Pro 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80808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80808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80808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80808"/>
                </a:solidFill>
                <a:latin typeface="+mn-lt"/>
                <a:ea typeface="+mn-ea"/>
              </a:defRPr>
            </a:lvl9pPr>
          </a:lstStyle>
          <a:p>
            <a:r>
              <a:rPr lang="en-US" sz="1800" u="sng" dirty="0">
                <a:hlinkClick r:id="rId2"/>
              </a:rPr>
              <a:t>https://www.youtube.com/watch?v=vCOtltU3rX0&amp;list=UUg_vFA7gvYEcILfAZlfL9Bw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947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4"/>
          <p:cNvSpPr>
            <a:spLocks noChangeArrowheads="1"/>
          </p:cNvSpPr>
          <p:nvPr/>
        </p:nvSpPr>
        <p:spPr bwMode="auto">
          <a:xfrm>
            <a:off x="212725" y="1219200"/>
            <a:ext cx="8915400" cy="2286000"/>
          </a:xfrm>
          <a:prstGeom prst="rect">
            <a:avLst/>
          </a:prstGeom>
          <a:gradFill rotWithShape="1">
            <a:gsLst>
              <a:gs pos="0">
                <a:srgbClr val="FFFFAA"/>
              </a:gs>
              <a:gs pos="50000">
                <a:srgbClr val="FFFF00"/>
              </a:gs>
              <a:gs pos="100000">
                <a:srgbClr val="FFFFAA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1" charset="-128"/>
                <a:cs typeface="ＭＳ Ｐゴシック" pitchFamily="1" charset="-128"/>
              </a:rPr>
              <a:t>GENI Engineering Conferences</a:t>
            </a:r>
            <a:br>
              <a:rPr lang="en-US" dirty="0">
                <a:ea typeface="ＭＳ Ｐゴシック" pitchFamily="1" charset="-128"/>
                <a:cs typeface="ＭＳ Ｐゴシック" pitchFamily="1" charset="-128"/>
              </a:rPr>
            </a:br>
            <a:r>
              <a:rPr lang="en-US" sz="2400" dirty="0" smtClean="0">
                <a:ea typeface="ＭＳ Ｐゴシック" pitchFamily="1" charset="-128"/>
                <a:cs typeface="ＭＳ Ｐゴシック" pitchFamily="1" charset="-128"/>
              </a:rPr>
              <a:t>We </a:t>
            </a:r>
            <a:r>
              <a:rPr lang="en-US" sz="2400" dirty="0">
                <a:ea typeface="ＭＳ Ｐゴシック" pitchFamily="1" charset="-128"/>
                <a:cs typeface="ＭＳ Ｐゴシック" pitchFamily="1" charset="-128"/>
              </a:rPr>
              <a:t>welcome your participation in </a:t>
            </a:r>
            <a:r>
              <a:rPr lang="en-US" sz="2400" dirty="0" smtClean="0">
                <a:ea typeface="ＭＳ Ｐゴシック" pitchFamily="1" charset="-128"/>
                <a:cs typeface="ＭＳ Ｐゴシック" pitchFamily="1" charset="-128"/>
              </a:rPr>
              <a:t>GENI</a:t>
            </a:r>
            <a:endParaRPr lang="en-US" sz="2400" dirty="0"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19200"/>
            <a:ext cx="8458200" cy="22860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cs typeface="Kozuka Gothic Pro L" pitchFamily="34" charset="-128"/>
              </a:rPr>
              <a:t>22</a:t>
            </a:r>
            <a:r>
              <a:rPr lang="en-US" sz="2400" b="1" baseline="30000" dirty="0" smtClean="0">
                <a:cs typeface="Kozuka Gothic Pro L" pitchFamily="34" charset="-128"/>
              </a:rPr>
              <a:t>nd</a:t>
            </a:r>
            <a:r>
              <a:rPr lang="en-US" sz="2400" b="1" dirty="0" smtClean="0">
                <a:cs typeface="Kozuka Gothic Pro L" pitchFamily="34" charset="-128"/>
              </a:rPr>
              <a:t>  meeting, open to all:</a:t>
            </a:r>
            <a:br>
              <a:rPr lang="en-US" sz="2400" b="1" dirty="0" smtClean="0">
                <a:cs typeface="Kozuka Gothic Pro L" pitchFamily="34" charset="-128"/>
              </a:rPr>
            </a:br>
            <a:r>
              <a:rPr lang="fr-FR" sz="2400" dirty="0" smtClean="0"/>
              <a:t>March 23-26, 2015</a:t>
            </a:r>
            <a:r>
              <a:rPr lang="en-US" sz="2400" b="1" dirty="0" smtClean="0">
                <a:cs typeface="Kozuka Gothic Pro L" pitchFamily="34" charset="-128"/>
              </a:rPr>
              <a:t>, Washington, DC</a:t>
            </a:r>
          </a:p>
          <a:p>
            <a:pPr lvl="1" eaLnBrk="1" hangingPunct="1"/>
            <a:r>
              <a:rPr lang="en-US" sz="2000" dirty="0" smtClean="0">
                <a:cs typeface="Kozuka Gothic Pro L" pitchFamily="34" charset="-128"/>
              </a:rPr>
              <a:t>Planning &amp; discussion for experimenters, software, infrastructure</a:t>
            </a:r>
          </a:p>
          <a:p>
            <a:pPr lvl="1" eaLnBrk="1" hangingPunct="1"/>
            <a:r>
              <a:rPr lang="en-US" sz="2000" dirty="0" smtClean="0">
                <a:cs typeface="Kozuka Gothic Pro L" pitchFamily="34" charset="-128"/>
              </a:rPr>
              <a:t>Tutorials and workshops </a:t>
            </a:r>
          </a:p>
          <a:p>
            <a:pPr lvl="1" eaLnBrk="1" hangingPunct="1"/>
            <a:r>
              <a:rPr lang="en-US" sz="2000" b="1" dirty="0" smtClean="0">
                <a:cs typeface="Kozuka Gothic Pro L" pitchFamily="34" charset="-128"/>
              </a:rPr>
              <a:t>Travel grants</a:t>
            </a:r>
            <a:r>
              <a:rPr lang="en-US" sz="2000" dirty="0" smtClean="0">
                <a:cs typeface="Kozuka Gothic Pro L" pitchFamily="34" charset="-128"/>
              </a:rPr>
              <a:t> to US academics for participant diversity</a:t>
            </a:r>
          </a:p>
        </p:txBody>
      </p:sp>
      <p:pic>
        <p:nvPicPr>
          <p:cNvPr id="93189" name="Picture 7" descr="GEC-8 wid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505200"/>
            <a:ext cx="8915400" cy="297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6818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Get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371600"/>
            <a:ext cx="6096000" cy="4241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3200" dirty="0" smtClean="0"/>
              <a:t>Sign Up for 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800" dirty="0" smtClean="0">
                <a:hlinkClick r:id="rId2"/>
              </a:rPr>
              <a:t>geni-users@googlegroups.com</a:t>
            </a:r>
            <a:endParaRPr lang="en-US" sz="2800" i="1" dirty="0"/>
          </a:p>
          <a:p>
            <a:pPr>
              <a:lnSpc>
                <a:spcPct val="120000"/>
              </a:lnSpc>
            </a:pPr>
            <a:r>
              <a:rPr lang="en-US" sz="3200" dirty="0" smtClean="0"/>
              <a:t>Use #</a:t>
            </a:r>
            <a:r>
              <a:rPr lang="en-US" sz="3200" dirty="0" err="1" smtClean="0"/>
              <a:t>geni</a:t>
            </a:r>
            <a:r>
              <a:rPr lang="en-US" sz="3200" dirty="0" smtClean="0"/>
              <a:t> </a:t>
            </a:r>
            <a:r>
              <a:rPr lang="en-US" sz="3200" dirty="0"/>
              <a:t>IRC </a:t>
            </a:r>
            <a:r>
              <a:rPr lang="en-US" sz="3200" dirty="0" err="1" smtClean="0"/>
              <a:t>chatroom</a:t>
            </a:r>
            <a:r>
              <a:rPr lang="en-US" sz="2000" i="1" dirty="0" smtClean="0"/>
              <a:t> </a:t>
            </a:r>
            <a:endParaRPr lang="en-US" sz="2400" i="1" dirty="0" smtClean="0"/>
          </a:p>
          <a:p>
            <a:pPr>
              <a:lnSpc>
                <a:spcPct val="120000"/>
              </a:lnSpc>
            </a:pPr>
            <a:r>
              <a:rPr lang="en-US" sz="3200" dirty="0" err="1" smtClean="0"/>
              <a:t>HowTo</a:t>
            </a:r>
            <a:r>
              <a:rPr lang="en-US" sz="3200" dirty="0" smtClean="0"/>
              <a:t> pages</a:t>
            </a:r>
            <a:r>
              <a:rPr lang="en-US" sz="3200" i="1" dirty="0"/>
              <a:t> </a:t>
            </a:r>
            <a:r>
              <a:rPr lang="en-US" sz="3200" dirty="0" smtClean="0"/>
              <a:t>on the GENI Wiki</a:t>
            </a:r>
            <a:endParaRPr lang="en-US" sz="2000" strike="sngStrike" dirty="0" smtClean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6019800"/>
            <a:ext cx="6898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http://</a:t>
            </a:r>
            <a:r>
              <a:rPr lang="en-US" sz="2000" i="1" dirty="0" err="1"/>
              <a:t>groups.geni.net</a:t>
            </a:r>
            <a:r>
              <a:rPr lang="en-US" sz="2000" i="1" dirty="0"/>
              <a:t>/</a:t>
            </a:r>
            <a:r>
              <a:rPr lang="en-US" sz="2000" i="1" dirty="0" err="1"/>
              <a:t>geni</a:t>
            </a:r>
            <a:r>
              <a:rPr lang="en-US" sz="2000" i="1" dirty="0"/>
              <a:t>/wiki/</a:t>
            </a:r>
            <a:r>
              <a:rPr lang="en-US" sz="2000" i="1" dirty="0" err="1"/>
              <a:t>GENIExperimenter</a:t>
            </a:r>
            <a:r>
              <a:rPr lang="en-US" sz="2000" i="1" dirty="0"/>
              <a:t>/</a:t>
            </a:r>
            <a:r>
              <a:rPr lang="en-US" sz="2000" i="1" dirty="0" err="1"/>
              <a:t>GetHelp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413000"/>
            <a:ext cx="19558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93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Important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3810000"/>
          </a:xfrm>
        </p:spPr>
        <p:txBody>
          <a:bodyPr/>
          <a:lstStyle/>
          <a:p>
            <a:r>
              <a:rPr lang="en-US" dirty="0" err="1"/>
              <a:t>g</a:t>
            </a:r>
            <a:r>
              <a:rPr lang="en-US" dirty="0" err="1" smtClean="0"/>
              <a:t>eni</a:t>
            </a:r>
            <a:r>
              <a:rPr lang="en-US" dirty="0" smtClean="0"/>
              <a:t>-announce</a:t>
            </a:r>
          </a:p>
          <a:p>
            <a:pPr lvl="1"/>
            <a:r>
              <a:rPr lang="en-US" dirty="0"/>
              <a:t>GENI news and </a:t>
            </a:r>
            <a:r>
              <a:rPr lang="en-US" dirty="0" smtClean="0"/>
              <a:t>events</a:t>
            </a:r>
          </a:p>
          <a:p>
            <a:pPr lvl="1"/>
            <a:endParaRPr lang="en-US" dirty="0"/>
          </a:p>
          <a:p>
            <a:r>
              <a:rPr lang="en-US" dirty="0" smtClean="0"/>
              <a:t>Experimenters</a:t>
            </a:r>
          </a:p>
          <a:p>
            <a:pPr lvl="1"/>
            <a:r>
              <a:rPr lang="en-US" dirty="0" smtClean="0"/>
              <a:t>Announcements </a:t>
            </a:r>
            <a:r>
              <a:rPr lang="en-US" dirty="0"/>
              <a:t>of interest to GENI </a:t>
            </a:r>
            <a:r>
              <a:rPr lang="en-US" dirty="0" smtClean="0"/>
              <a:t>experimenters</a:t>
            </a:r>
          </a:p>
          <a:p>
            <a:endParaRPr lang="en-US" dirty="0"/>
          </a:p>
          <a:p>
            <a:r>
              <a:rPr lang="en-US" dirty="0" smtClean="0"/>
              <a:t>Experimenter-ops</a:t>
            </a:r>
            <a:endParaRPr lang="en-US" dirty="0"/>
          </a:p>
          <a:p>
            <a:pPr lvl="1"/>
            <a:r>
              <a:rPr lang="en-US" dirty="0" smtClean="0"/>
              <a:t>Announcements about infrastructure maintenance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5338227"/>
            <a:ext cx="8458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Full list at: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http</a:t>
            </a:r>
            <a:r>
              <a:rPr lang="en-US" sz="2000" dirty="0"/>
              <a:t>://</a:t>
            </a:r>
            <a:r>
              <a:rPr lang="en-US" sz="2000" dirty="0" err="1"/>
              <a:t>groups.geni.net</a:t>
            </a:r>
            <a:r>
              <a:rPr lang="en-US" sz="2000" dirty="0"/>
              <a:t>/</a:t>
            </a:r>
            <a:r>
              <a:rPr lang="en-US" sz="2000" dirty="0" err="1"/>
              <a:t>geni</a:t>
            </a:r>
            <a:r>
              <a:rPr lang="en-US" sz="2000" dirty="0"/>
              <a:t>/wiki/</a:t>
            </a:r>
            <a:r>
              <a:rPr lang="en-US" sz="2000" dirty="0" err="1"/>
              <a:t>GENICommunicationChannels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35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84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Kozuka Gothic Pro 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27661</TotalTime>
  <Words>1102</Words>
  <Application>Microsoft Macintosh PowerPoint</Application>
  <PresentationFormat>On-screen Show (4:3)</PresentationFormat>
  <Paragraphs>267</Paragraphs>
  <Slides>28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1_Default Design</vt:lpstr>
      <vt:lpstr>GENI Exploring Networks of the Future   GENI Project Office </vt:lpstr>
      <vt:lpstr>Outline</vt:lpstr>
      <vt:lpstr>GENI: Infrastructure for Experimentation</vt:lpstr>
      <vt:lpstr>GENI Compute Resources</vt:lpstr>
      <vt:lpstr>GENI Networking Resources</vt:lpstr>
      <vt:lpstr>GENI Architecture</vt:lpstr>
      <vt:lpstr>Current GENI buildout</vt:lpstr>
      <vt:lpstr>Creating and deploying GENI racks</vt:lpstr>
      <vt:lpstr>GENI WiMAX  2014</vt:lpstr>
      <vt:lpstr>GENI: Infrastructure for Experimentation</vt:lpstr>
      <vt:lpstr>Multiple GENI Experiments run Concurrently</vt:lpstr>
      <vt:lpstr>GENI is “Deeply Programmable”</vt:lpstr>
      <vt:lpstr>Outline</vt:lpstr>
      <vt:lpstr>How is GENI being Used?</vt:lpstr>
      <vt:lpstr>Four FIA Teams have Slices on GENI</vt:lpstr>
      <vt:lpstr>Growing use of GENI in the Classroom!</vt:lpstr>
      <vt:lpstr>Outline</vt:lpstr>
      <vt:lpstr>GENI: Terms and Definitions</vt:lpstr>
      <vt:lpstr>Clearinghouse and Aggregates</vt:lpstr>
      <vt:lpstr>GENI: Terms and Definitions</vt:lpstr>
      <vt:lpstr>Resource Specifications (RSpecs)</vt:lpstr>
      <vt:lpstr>Resource Reservation using RSpecs and the AM API </vt:lpstr>
      <vt:lpstr>Outline</vt:lpstr>
      <vt:lpstr>Putting it all Together: Demo</vt:lpstr>
      <vt:lpstr>GENI Engineering Conferences We welcome your participation in GENI</vt:lpstr>
      <vt:lpstr>Ways to Get Help</vt:lpstr>
      <vt:lpstr>Other Important Lists</vt:lpstr>
      <vt:lpstr>Questions?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Grace Liu</cp:lastModifiedBy>
  <cp:revision>1129</cp:revision>
  <cp:lastPrinted>2014-06-19T21:02:44Z</cp:lastPrinted>
  <dcterms:created xsi:type="dcterms:W3CDTF">2012-10-07T21:53:19Z</dcterms:created>
  <dcterms:modified xsi:type="dcterms:W3CDTF">2015-01-26T17:23:13Z</dcterms:modified>
</cp:coreProperties>
</file>