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84" r:id="rId2"/>
  </p:sldMasterIdLst>
  <p:notesMasterIdLst>
    <p:notesMasterId r:id="rId20"/>
  </p:notesMasterIdLst>
  <p:handoutMasterIdLst>
    <p:handoutMasterId r:id="rId21"/>
  </p:handoutMasterIdLst>
  <p:sldIdLst>
    <p:sldId id="410" r:id="rId3"/>
    <p:sldId id="518" r:id="rId4"/>
    <p:sldId id="455" r:id="rId5"/>
    <p:sldId id="516" r:id="rId6"/>
    <p:sldId id="456" r:id="rId7"/>
    <p:sldId id="472" r:id="rId8"/>
    <p:sldId id="497" r:id="rId9"/>
    <p:sldId id="476" r:id="rId10"/>
    <p:sldId id="478" r:id="rId11"/>
    <p:sldId id="479" r:id="rId12"/>
    <p:sldId id="480" r:id="rId13"/>
    <p:sldId id="492" r:id="rId14"/>
    <p:sldId id="517" r:id="rId15"/>
    <p:sldId id="489" r:id="rId16"/>
    <p:sldId id="495" r:id="rId17"/>
    <p:sldId id="493" r:id="rId18"/>
    <p:sldId id="494" r:id="rId1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9pPr>
  </p:defaultTextStyle>
  <p:extLst>
    <p:ext uri="{521415D9-36F7-43E2-AB2F-B90AF26B5E84}">
      <p14:sectionLst xmlns:p14="http://schemas.microsoft.com/office/powerpoint/2010/main">
        <p14:section name="Introduction" id="{79B66BD3-2991-CB45-AB4C-A8F171762015}">
          <p14:sldIdLst>
            <p14:sldId id="410"/>
            <p14:sldId id="518"/>
            <p14:sldId id="455"/>
            <p14:sldId id="516"/>
            <p14:sldId id="456"/>
            <p14:sldId id="472"/>
            <p14:sldId id="497"/>
            <p14:sldId id="476"/>
            <p14:sldId id="478"/>
            <p14:sldId id="479"/>
            <p14:sldId id="480"/>
            <p14:sldId id="492"/>
            <p14:sldId id="517"/>
            <p14:sldId id="489"/>
            <p14:sldId id="495"/>
            <p14:sldId id="493"/>
            <p14:sldId id="494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icraj Thomas" initials="VT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clrMru>
    <a:srgbClr val="EE9A00"/>
    <a:srgbClr val="FFA500"/>
    <a:srgbClr val="FF8000"/>
    <a:srgbClr val="EF8140"/>
    <a:srgbClr val="D5BA88"/>
    <a:srgbClr val="FF4D12"/>
    <a:srgbClr val="7E7E7E"/>
    <a:srgbClr val="FFFFFF"/>
    <a:srgbClr val="FFCC6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15" autoAdjust="0"/>
    <p:restoredTop sz="74939" autoAdjust="0"/>
  </p:normalViewPr>
  <p:slideViewPr>
    <p:cSldViewPr snapToGrid="0" snapToObjects="1">
      <p:cViewPr>
        <p:scale>
          <a:sx n="105" d="100"/>
          <a:sy n="105" d="100"/>
        </p:scale>
        <p:origin x="-1944" y="-1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2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commentAuthors" Target="commentAuthor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35B5BF-57EC-A34C-9F07-AD3941C123A0}" type="datetimeFigureOut">
              <a:rPr lang="en-US" smtClean="0"/>
              <a:t>1/22/15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D81C80-8AE6-7948-879D-1FD0AFFBF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9300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DDCE9A-99A8-D048-8D2E-6A24C84AF8DB}" type="datetimeFigureOut">
              <a:rPr lang="en-US" smtClean="0"/>
              <a:t>1/22/15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F70022-842A-9E49-B39A-A69796940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26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70022-842A-9E49-B39A-A6979694096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534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70022-842A-9E49-B39A-A6979694096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18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70022-842A-9E49-B39A-A6979694096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626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P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GENI-logo-fina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76200"/>
            <a:ext cx="1066800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82600" y="6577013"/>
            <a:ext cx="3308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2"/>
                </a:solidFill>
                <a:latin typeface="+mn-lt"/>
                <a:ea typeface="+mn-ea"/>
                <a:cs typeface="+mn-cs"/>
              </a:rPr>
              <a:t>Sponsored by the National Science Foundation</a:t>
            </a:r>
          </a:p>
        </p:txBody>
      </p:sp>
      <p:pic>
        <p:nvPicPr>
          <p:cNvPr id="7" name="Picture 15" descr="nsf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8288" y="6573838"/>
            <a:ext cx="2809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 sz="3200">
                <a:solidFill>
                  <a:srgbClr val="1C1C1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395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57400" y="4495800"/>
            <a:ext cx="6400800" cy="1752600"/>
          </a:xfrm>
        </p:spPr>
        <p:txBody>
          <a:bodyPr/>
          <a:lstStyle>
            <a:lvl1pPr marL="0" indent="0" algn="r">
              <a:buFontTx/>
              <a:buNone/>
              <a:defRPr>
                <a:solidFill>
                  <a:srgbClr val="4D4D4D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1529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1447800"/>
            <a:ext cx="41529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0"/>
            <a:ext cx="211455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19125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442B6-DD8B-514B-A7A3-E9B4EF62FBCF}" type="datetimeFigureOut">
              <a:rPr lang="en-US" smtClean="0"/>
              <a:t>1/22/15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D3641-6F4D-C540-866D-172CAB7A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7282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442B6-DD8B-514B-A7A3-E9B4EF62FBCF}" type="datetimeFigureOut">
              <a:rPr lang="en-US" smtClean="0"/>
              <a:t>1/22/15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D3641-6F4D-C540-866D-172CAB7A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9184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442B6-DD8B-514B-A7A3-E9B4EF62FBCF}" type="datetimeFigureOut">
              <a:rPr lang="en-US" smtClean="0"/>
              <a:t>1/22/15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D3641-6F4D-C540-866D-172CAB7A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2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442B6-DD8B-514B-A7A3-E9B4EF62FBCF}" type="datetimeFigureOut">
              <a:rPr lang="en-US" smtClean="0"/>
              <a:t>1/22/15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D3641-6F4D-C540-866D-172CAB7A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8687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442B6-DD8B-514B-A7A3-E9B4EF62FBCF}" type="datetimeFigureOut">
              <a:rPr lang="en-US" smtClean="0"/>
              <a:t>1/22/15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D3641-6F4D-C540-866D-172CAB7A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6726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442B6-DD8B-514B-A7A3-E9B4EF62FBCF}" type="datetimeFigureOut">
              <a:rPr lang="en-US" smtClean="0"/>
              <a:t>1/22/15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D3641-6F4D-C540-866D-172CAB7A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2475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442B6-DD8B-514B-A7A3-E9B4EF62FBCF}" type="datetimeFigureOut">
              <a:rPr lang="en-US" smtClean="0"/>
              <a:t>1/22/15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D3641-6F4D-C540-866D-172CAB7A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3989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442B6-DD8B-514B-A7A3-E9B4EF62FBCF}" type="datetimeFigureOut">
              <a:rPr lang="en-US" smtClean="0"/>
              <a:t>1/22/15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D3641-6F4D-C540-866D-172CAB7A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5641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442B6-DD8B-514B-A7A3-E9B4EF62FBCF}" type="datetimeFigureOut">
              <a:rPr lang="en-US" smtClean="0"/>
              <a:t>1/22/15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D3641-6F4D-C540-866D-172CAB7A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8960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442B6-DD8B-514B-A7A3-E9B4EF62FBCF}" type="datetimeFigureOut">
              <a:rPr lang="en-US" smtClean="0"/>
              <a:t>1/22/15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D3641-6F4D-C540-866D-172CAB7A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6684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442B6-DD8B-514B-A7A3-E9B4EF62FBCF}" type="datetimeFigureOut">
              <a:rPr lang="en-US" smtClean="0"/>
              <a:t>1/22/15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D3641-6F4D-C540-866D-172CAB7AC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980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jpeg"/><Relationship Id="rId15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1" descr="PP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8" descr="GENI-logo-final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33400" y="76200"/>
            <a:ext cx="1066800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485775" y="6589713"/>
            <a:ext cx="3200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2"/>
                </a:solidFill>
                <a:latin typeface="Arial"/>
                <a:ea typeface="+mn-ea"/>
                <a:cs typeface="Arial"/>
              </a:rPr>
              <a:t>Sponsored by the National Science Foundation</a:t>
            </a:r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8458200" y="6537325"/>
            <a:ext cx="533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fld id="{F0B9EE18-F6D1-E846-95FF-32427CAB0805}" type="slidenum">
              <a:rPr lang="en-US" sz="1000">
                <a:solidFill>
                  <a:schemeClr val="bg2"/>
                </a:solidFill>
                <a:ea typeface="Arial" pitchFamily="-65" charset="0"/>
                <a:cs typeface="Arial" pitchFamily="-65" charset="0"/>
              </a:rPr>
              <a:pPr algn="r"/>
              <a:t>‹#›</a:t>
            </a:fld>
            <a:endParaRPr lang="en-US" sz="1000">
              <a:solidFill>
                <a:schemeClr val="bg2"/>
              </a:solidFill>
              <a:ea typeface="Arial" pitchFamily="-65" charset="0"/>
              <a:cs typeface="Arial" pitchFamily="-65" charset="0"/>
            </a:endParaRPr>
          </a:p>
        </p:txBody>
      </p:sp>
      <p:sp>
        <p:nvSpPr>
          <p:cNvPr id="1030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1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4582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116" name="Rectangle 20"/>
          <p:cNvSpPr>
            <a:spLocks noChangeArrowheads="1"/>
          </p:cNvSpPr>
          <p:nvPr/>
        </p:nvSpPr>
        <p:spPr bwMode="auto">
          <a:xfrm>
            <a:off x="3771899" y="6600825"/>
            <a:ext cx="40607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chemeClr val="bg2"/>
                </a:solidFill>
                <a:latin typeface="Arial"/>
                <a:ea typeface="+mn-ea"/>
                <a:cs typeface="Arial"/>
              </a:rPr>
              <a:t>Understanding the AM API –</a:t>
            </a:r>
            <a:r>
              <a:rPr lang="en-US" sz="1000" baseline="0" dirty="0" smtClean="0">
                <a:solidFill>
                  <a:schemeClr val="bg2"/>
                </a:solidFill>
                <a:latin typeface="Arial"/>
                <a:ea typeface="+mn-ea"/>
                <a:cs typeface="Arial"/>
              </a:rPr>
              <a:t>October 20, 2014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>
              <a:solidFill>
                <a:schemeClr val="bg2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1033" name="Picture 22" descr="nsf2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68288" y="6573838"/>
            <a:ext cx="2809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333333"/>
          </a:solidFill>
          <a:latin typeface="Arial"/>
          <a:ea typeface="ＭＳ Ｐゴシック" pitchFamily="-65" charset="-128"/>
          <a:cs typeface="Arial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333333"/>
          </a:solidFill>
          <a:latin typeface="Arial" pitchFamily="-65" charset="0"/>
          <a:ea typeface="ＭＳ Ｐゴシック" pitchFamily="-65" charset="-128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333333"/>
          </a:solidFill>
          <a:latin typeface="Arial" pitchFamily="-65" charset="0"/>
          <a:ea typeface="ＭＳ Ｐゴシック" pitchFamily="-65" charset="-128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333333"/>
          </a:solidFill>
          <a:latin typeface="Arial" pitchFamily="-65" charset="0"/>
          <a:ea typeface="ＭＳ Ｐゴシック" pitchFamily="-65" charset="-128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333333"/>
          </a:solidFill>
          <a:latin typeface="Arial" pitchFamily="-65" charset="0"/>
          <a:ea typeface="ＭＳ Ｐゴシック" pitchFamily="-65" charset="-128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500">
          <a:solidFill>
            <a:srgbClr val="333333"/>
          </a:solidFill>
          <a:latin typeface="Franklin Gothic Medium" pitchFamily="-65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500">
          <a:solidFill>
            <a:srgbClr val="333333"/>
          </a:solidFill>
          <a:latin typeface="Franklin Gothic Medium" pitchFamily="-65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500">
          <a:solidFill>
            <a:srgbClr val="333333"/>
          </a:solidFill>
          <a:latin typeface="Franklin Gothic Medium" pitchFamily="-65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500">
          <a:solidFill>
            <a:srgbClr val="333333"/>
          </a:solidFill>
          <a:latin typeface="Franklin Gothic Medium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rgbClr val="080808"/>
          </a:solidFill>
          <a:latin typeface="Arial"/>
          <a:ea typeface="+mn-ea"/>
          <a:cs typeface="Arial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rgbClr val="080808"/>
          </a:solidFill>
          <a:latin typeface="Arial"/>
          <a:ea typeface="+mn-ea"/>
          <a:cs typeface="Arial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080808"/>
          </a:solidFill>
          <a:latin typeface="Arial"/>
          <a:ea typeface="+mn-ea"/>
          <a:cs typeface="Arial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rgbClr val="080808"/>
          </a:solidFill>
          <a:latin typeface="Arial"/>
          <a:ea typeface="+mn-ea"/>
          <a:cs typeface="Arial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080808"/>
          </a:solidFill>
          <a:latin typeface="Arial"/>
          <a:ea typeface="+mn-ea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80808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80808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80808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80808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solidFill>
            <a:srgbClr val="000000"/>
          </a:solidFill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FF00"/>
                </a:solidFill>
              </a:defRPr>
            </a:lvl1pPr>
          </a:lstStyle>
          <a:p>
            <a:fld id="{0F3442B6-DD8B-514B-A7A3-E9B4EF62FBCF}" type="datetimeFigureOut">
              <a:rPr lang="en-US" smtClean="0"/>
              <a:pPr/>
              <a:t>1/22/15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FF00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FF00"/>
                </a:solidFill>
              </a:defRPr>
            </a:lvl1pPr>
          </a:lstStyle>
          <a:p>
            <a:fld id="{BB9D3641-6F4D-C540-866D-172CAB7ACF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792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00FF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00FF00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00FF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00FF00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FF0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FF0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4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Relationship Id="rId3" Type="http://schemas.openxmlformats.org/officeDocument/2006/relationships/image" Target="../media/image12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Relationship Id="rId3" Type="http://schemas.openxmlformats.org/officeDocument/2006/relationships/image" Target="../media/image15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trac.gpolab.bbn.com/gcf/wiki/Omni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1923990"/>
            <a:ext cx="7159386" cy="1470025"/>
          </a:xfrm>
        </p:spPr>
        <p:txBody>
          <a:bodyPr/>
          <a:lstStyle/>
          <a:p>
            <a:r>
              <a:rPr lang="en-US" sz="3600" dirty="0" smtClean="0"/>
              <a:t> </a:t>
            </a:r>
            <a:r>
              <a:rPr lang="en-US" dirty="0"/>
              <a:t>Behind the </a:t>
            </a:r>
            <a:r>
              <a:rPr lang="en-US" dirty="0" smtClean="0"/>
              <a:t>Scenes </a:t>
            </a:r>
            <a:br>
              <a:rPr lang="en-US" dirty="0" smtClean="0"/>
            </a:br>
            <a:r>
              <a:rPr lang="en-US" dirty="0" smtClean="0"/>
              <a:t>of GENI </a:t>
            </a:r>
            <a:r>
              <a:rPr lang="en-US" dirty="0" smtClean="0"/>
              <a:t>Experimentation</a:t>
            </a:r>
            <a:endParaRPr lang="en-US" sz="3600" b="0" i="1" dirty="0"/>
          </a:p>
        </p:txBody>
      </p:sp>
      <p:pic>
        <p:nvPicPr>
          <p:cNvPr id="4" name="Picture 3" descr="all_off_pp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4625" y="977900"/>
            <a:ext cx="1960475" cy="5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046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Part 1 You Learnt…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870" y="1182915"/>
            <a:ext cx="4656804" cy="5181600"/>
          </a:xfrm>
        </p:spPr>
        <p:txBody>
          <a:bodyPr/>
          <a:lstStyle/>
          <a:p>
            <a:r>
              <a:rPr lang="en-US" dirty="0" smtClean="0"/>
              <a:t>To run a simple experiment</a:t>
            </a:r>
          </a:p>
          <a:p>
            <a:pPr lvl="1"/>
            <a:r>
              <a:rPr lang="en-US" dirty="0" smtClean="0"/>
              <a:t>Logging into the Portal</a:t>
            </a:r>
          </a:p>
          <a:p>
            <a:pPr lvl="1"/>
            <a:r>
              <a:rPr lang="en-US" dirty="0" smtClean="0"/>
              <a:t>Using a tool such as Jacks or </a:t>
            </a:r>
            <a:r>
              <a:rPr lang="en-US" dirty="0" err="1" smtClean="0"/>
              <a:t>jFed</a:t>
            </a:r>
            <a:r>
              <a:rPr lang="en-US" dirty="0" smtClean="0"/>
              <a:t> to reserve resources</a:t>
            </a:r>
          </a:p>
          <a:p>
            <a:pPr lvl="1"/>
            <a:r>
              <a:rPr lang="en-US" dirty="0" smtClean="0"/>
              <a:t>Logging into resources</a:t>
            </a:r>
          </a:p>
          <a:p>
            <a:pPr lvl="1"/>
            <a:r>
              <a:rPr lang="en-US" dirty="0" smtClean="0"/>
              <a:t>Manually installing software in resources</a:t>
            </a:r>
          </a:p>
          <a:p>
            <a:r>
              <a:rPr lang="en-US" dirty="0" smtClean="0"/>
              <a:t>Control interface vs. data interfaces</a:t>
            </a:r>
          </a:p>
          <a:p>
            <a:pPr lvl="1"/>
            <a:endParaRPr lang="en-US" dirty="0"/>
          </a:p>
        </p:txBody>
      </p:sp>
      <p:pic>
        <p:nvPicPr>
          <p:cNvPr id="4" name="Picture 3" descr="JFedLab0_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143" y="1082525"/>
            <a:ext cx="4088190" cy="2474326"/>
          </a:xfrm>
          <a:prstGeom prst="rect">
            <a:avLst/>
          </a:prstGeom>
        </p:spPr>
      </p:pic>
      <p:pic>
        <p:nvPicPr>
          <p:cNvPr id="6" name="Picture 5" descr="JacksLab0_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840" y="3761622"/>
            <a:ext cx="4216160" cy="27456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89198" y="2854477"/>
            <a:ext cx="67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800000"/>
                </a:solidFill>
              </a:rPr>
              <a:t>jFed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82800" y="6055626"/>
            <a:ext cx="826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Jacks</a:t>
            </a:r>
            <a:endParaRPr lang="en-US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093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rtina.png"/>
          <p:cNvPicPr>
            <a:picLocks noChangeAspect="1"/>
          </p:cNvPicPr>
          <p:nvPr/>
        </p:nvPicPr>
        <p:blipFill>
          <a:blip r:embed="rId2">
            <a:alphaModFix amt="78000"/>
            <a:duotone>
              <a:prstClr val="black"/>
              <a:srgbClr val="EE9A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halkSketch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044" y="1017799"/>
            <a:ext cx="7330380" cy="51862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Part 2 </a:t>
            </a:r>
            <a:r>
              <a:rPr lang="en-US" dirty="0"/>
              <a:t>Y</a:t>
            </a:r>
            <a:r>
              <a:rPr lang="en-US" dirty="0" smtClean="0"/>
              <a:t>ou will Learn…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6795" y="2662989"/>
            <a:ext cx="5548232" cy="5181600"/>
          </a:xfrm>
        </p:spPr>
        <p:txBody>
          <a:bodyPr/>
          <a:lstStyle/>
          <a:p>
            <a:r>
              <a:rPr lang="en-US" dirty="0" smtClean="0"/>
              <a:t>What happens behind the scenes when you run an experiment on GENI</a:t>
            </a:r>
          </a:p>
          <a:p>
            <a:r>
              <a:rPr lang="en-US" dirty="0" smtClean="0"/>
              <a:t>New concepts:</a:t>
            </a:r>
          </a:p>
          <a:p>
            <a:pPr lvl="1"/>
            <a:r>
              <a:rPr lang="en-US" dirty="0" smtClean="0"/>
              <a:t>GENI Resource Specifications (</a:t>
            </a:r>
            <a:r>
              <a:rPr lang="en-US" dirty="0" err="1" smtClean="0">
                <a:solidFill>
                  <a:srgbClr val="FF6600"/>
                </a:solidFill>
              </a:rPr>
              <a:t>RSpecs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GENI Aggregate Manager API (</a:t>
            </a:r>
            <a:r>
              <a:rPr lang="en-US" dirty="0" smtClean="0">
                <a:solidFill>
                  <a:srgbClr val="FF6600"/>
                </a:solidFill>
              </a:rPr>
              <a:t>GENI AM API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622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Tutorial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6222"/>
            <a:ext cx="8458200" cy="5181600"/>
          </a:xfrm>
        </p:spPr>
        <p:txBody>
          <a:bodyPr/>
          <a:lstStyle/>
          <a:p>
            <a:r>
              <a:rPr lang="en-US" dirty="0"/>
              <a:t>By the end of this </a:t>
            </a:r>
            <a:r>
              <a:rPr lang="en-US" dirty="0" smtClean="0"/>
              <a:t>tutorial you </a:t>
            </a:r>
            <a:r>
              <a:rPr lang="en-US" dirty="0"/>
              <a:t>should:</a:t>
            </a:r>
          </a:p>
          <a:p>
            <a:pPr lvl="1"/>
            <a:r>
              <a:rPr lang="en-US" dirty="0"/>
              <a:t>Feel comfortable running </a:t>
            </a:r>
            <a:r>
              <a:rPr lang="en-US" dirty="0" smtClean="0"/>
              <a:t>experiments </a:t>
            </a:r>
            <a:r>
              <a:rPr lang="en-US" dirty="0"/>
              <a:t>on GENI</a:t>
            </a:r>
          </a:p>
          <a:p>
            <a:pPr lvl="1"/>
            <a:r>
              <a:rPr lang="en-US" dirty="0"/>
              <a:t>Have a basic understanding of how GENI works</a:t>
            </a:r>
          </a:p>
          <a:p>
            <a:r>
              <a:rPr lang="en-US" dirty="0"/>
              <a:t>Later </a:t>
            </a:r>
            <a:r>
              <a:rPr lang="en-US" dirty="0" smtClean="0"/>
              <a:t>exercises may </a:t>
            </a:r>
            <a:r>
              <a:rPr lang="en-US" dirty="0"/>
              <a:t>skip some of </a:t>
            </a:r>
            <a:r>
              <a:rPr lang="en-US" dirty="0" smtClean="0"/>
              <a:t>the basic </a:t>
            </a:r>
            <a:r>
              <a:rPr lang="en-US" dirty="0"/>
              <a:t>steps </a:t>
            </a:r>
            <a:r>
              <a:rPr lang="en-US" dirty="0" smtClean="0"/>
              <a:t>in this tutorial to </a:t>
            </a:r>
            <a:r>
              <a:rPr lang="en-US" dirty="0"/>
              <a:t>focus on new material</a:t>
            </a:r>
          </a:p>
          <a:p>
            <a:pPr lvl="1"/>
            <a:r>
              <a:rPr lang="en-US" dirty="0"/>
              <a:t>You may be given an </a:t>
            </a:r>
            <a:r>
              <a:rPr lang="en-US" dirty="0" err="1"/>
              <a:t>RSpec</a:t>
            </a:r>
            <a:r>
              <a:rPr lang="en-US" dirty="0"/>
              <a:t> to use rather than have you create one</a:t>
            </a:r>
          </a:p>
          <a:p>
            <a:pPr lvl="1"/>
            <a:r>
              <a:rPr lang="en-US" dirty="0"/>
              <a:t>You may use slices that have already been created and resources added to </a:t>
            </a:r>
            <a:r>
              <a:rPr lang="en-US" dirty="0" smtClean="0"/>
              <a:t>them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121191" y="5777821"/>
            <a:ext cx="7413589" cy="646331"/>
          </a:xfrm>
          <a:prstGeom prst="rect">
            <a:avLst/>
          </a:prstGeom>
          <a:solidFill>
            <a:srgbClr val="FF6600">
              <a:alpha val="50000"/>
            </a:srgbClr>
          </a:solidFill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For </a:t>
            </a:r>
            <a:r>
              <a:rPr lang="en-US" dirty="0"/>
              <a:t>a description of the GENI concepts </a:t>
            </a:r>
            <a:r>
              <a:rPr lang="en-US" dirty="0" smtClean="0"/>
              <a:t>covered, </a:t>
            </a:r>
            <a:r>
              <a:rPr lang="en-US" dirty="0"/>
              <a:t>see:</a:t>
            </a:r>
          </a:p>
          <a:p>
            <a:r>
              <a:rPr lang="en-US" dirty="0" smtClean="0">
                <a:latin typeface="Courier"/>
                <a:cs typeface="Courier"/>
              </a:rPr>
              <a:t>     http</a:t>
            </a:r>
            <a:r>
              <a:rPr lang="en-US" dirty="0">
                <a:latin typeface="Courier"/>
                <a:cs typeface="Courier"/>
              </a:rPr>
              <a:t>://</a:t>
            </a:r>
            <a:r>
              <a:rPr lang="en-US" dirty="0" err="1">
                <a:latin typeface="Courier"/>
                <a:cs typeface="Courier"/>
              </a:rPr>
              <a:t>groups.geni.net</a:t>
            </a:r>
            <a:r>
              <a:rPr lang="en-US" dirty="0">
                <a:latin typeface="Courier"/>
                <a:cs typeface="Courier"/>
              </a:rPr>
              <a:t>/</a:t>
            </a:r>
            <a:r>
              <a:rPr lang="en-US" dirty="0" err="1">
                <a:latin typeface="Courier"/>
                <a:cs typeface="Courier"/>
              </a:rPr>
              <a:t>geni</a:t>
            </a:r>
            <a:r>
              <a:rPr lang="en-US" dirty="0">
                <a:latin typeface="Courier"/>
                <a:cs typeface="Courier"/>
              </a:rPr>
              <a:t>/wiki/</a:t>
            </a:r>
            <a:r>
              <a:rPr lang="en-US" dirty="0" err="1" smtClean="0">
                <a:latin typeface="Courier"/>
                <a:cs typeface="Courier"/>
              </a:rPr>
              <a:t>GENIConcepts</a:t>
            </a:r>
            <a:endParaRPr 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959142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9740" y="0"/>
            <a:ext cx="8229600" cy="1143000"/>
          </a:xfrm>
        </p:spPr>
        <p:txBody>
          <a:bodyPr/>
          <a:lstStyle/>
          <a:p>
            <a:r>
              <a:rPr lang="en-US" dirty="0" smtClean="0"/>
              <a:t>GENI Resource Specifications (</a:t>
            </a:r>
            <a:r>
              <a:rPr lang="en-US" dirty="0" err="1" smtClean="0"/>
              <a:t>RSpecs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1483834"/>
          </a:xfrm>
        </p:spPr>
        <p:txBody>
          <a:bodyPr/>
          <a:lstStyle/>
          <a:p>
            <a:r>
              <a:rPr lang="en-US" dirty="0" err="1" smtClean="0"/>
              <a:t>RSpecs</a:t>
            </a:r>
            <a:r>
              <a:rPr lang="en-US" dirty="0" smtClean="0"/>
              <a:t> are XML documents that describe resources</a:t>
            </a:r>
          </a:p>
          <a:p>
            <a:pPr lvl="1"/>
            <a:r>
              <a:rPr lang="en-US" dirty="0" smtClean="0"/>
              <a:t>VMs, links, etc.</a:t>
            </a:r>
          </a:p>
          <a:p>
            <a:pPr lvl="1"/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57199" y="3756031"/>
            <a:ext cx="8595889" cy="2308324"/>
          </a:xfrm>
          <a:prstGeom prst="rect">
            <a:avLst/>
          </a:prstGeom>
          <a:solidFill>
            <a:srgbClr val="FFCC66">
              <a:alpha val="50000"/>
            </a:srgbClr>
          </a:solidFill>
          <a:ln>
            <a:solidFill>
              <a:srgbClr val="FFCC66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urier"/>
                <a:cs typeface="Courier"/>
              </a:rPr>
              <a:t>&lt;?xml version="1.0" encoding="UTF-8"?</a:t>
            </a:r>
            <a:r>
              <a:rPr lang="en-US" sz="1600" dirty="0" smtClean="0">
                <a:latin typeface="Courier"/>
                <a:cs typeface="Courier"/>
              </a:rPr>
              <a:t>&gt;</a:t>
            </a:r>
          </a:p>
          <a:p>
            <a:r>
              <a:rPr lang="en-US" sz="1600" dirty="0" smtClean="0">
                <a:latin typeface="Courier"/>
                <a:cs typeface="Courier"/>
              </a:rPr>
              <a:t>&lt;</a:t>
            </a:r>
            <a:r>
              <a:rPr lang="en-US" sz="1600" dirty="0" err="1">
                <a:latin typeface="Courier"/>
                <a:cs typeface="Courier"/>
              </a:rPr>
              <a:t>rspec</a:t>
            </a:r>
            <a:r>
              <a:rPr lang="en-US" sz="1600" dirty="0">
                <a:latin typeface="Courier"/>
                <a:cs typeface="Courier"/>
              </a:rPr>
              <a:t> type="</a:t>
            </a:r>
            <a:r>
              <a:rPr lang="en-US" sz="1600" dirty="0" smtClean="0">
                <a:latin typeface="Courier"/>
                <a:cs typeface="Courier"/>
              </a:rPr>
              <a:t>request”  </a:t>
            </a:r>
            <a:r>
              <a:rPr lang="en-US" sz="1600" dirty="0" err="1" smtClean="0">
                <a:latin typeface="Courier"/>
                <a:cs typeface="Courier"/>
              </a:rPr>
              <a:t>xsi:schemaLocation</a:t>
            </a:r>
            <a:r>
              <a:rPr lang="en-US" sz="1600" dirty="0">
                <a:latin typeface="Courier"/>
                <a:cs typeface="Courier"/>
              </a:rPr>
              <a:t>="http://</a:t>
            </a:r>
            <a:r>
              <a:rPr lang="en-US" sz="1600" dirty="0" err="1">
                <a:latin typeface="Courier"/>
                <a:cs typeface="Courier"/>
              </a:rPr>
              <a:t>www.geni.net</a:t>
            </a:r>
            <a:r>
              <a:rPr lang="en-US" sz="1600" dirty="0">
                <a:latin typeface="Courier"/>
                <a:cs typeface="Courier"/>
              </a:rPr>
              <a:t>/resources/</a:t>
            </a:r>
            <a:r>
              <a:rPr lang="en-US" sz="1600" dirty="0" err="1">
                <a:latin typeface="Courier"/>
                <a:cs typeface="Courier"/>
              </a:rPr>
              <a:t>rspec</a:t>
            </a:r>
            <a:r>
              <a:rPr lang="en-US" sz="1600" dirty="0">
                <a:latin typeface="Courier"/>
                <a:cs typeface="Courier"/>
              </a:rPr>
              <a:t>/</a:t>
            </a:r>
            <a:r>
              <a:rPr lang="en-US" sz="1600" dirty="0" smtClean="0">
                <a:latin typeface="Courier"/>
                <a:cs typeface="Courier"/>
              </a:rPr>
              <a:t>3  …  </a:t>
            </a:r>
            <a:r>
              <a:rPr lang="en-US" sz="1600" dirty="0" err="1" smtClean="0">
                <a:latin typeface="Courier"/>
                <a:cs typeface="Courier"/>
              </a:rPr>
              <a:t>xmlns</a:t>
            </a:r>
            <a:r>
              <a:rPr lang="en-US" sz="1600" dirty="0">
                <a:latin typeface="Courier"/>
                <a:cs typeface="Courier"/>
              </a:rPr>
              <a:t>="http://</a:t>
            </a:r>
            <a:r>
              <a:rPr lang="en-US" sz="1600" dirty="0" err="1">
                <a:latin typeface="Courier"/>
                <a:cs typeface="Courier"/>
              </a:rPr>
              <a:t>www.geni.net</a:t>
            </a:r>
            <a:r>
              <a:rPr lang="en-US" sz="1600" dirty="0">
                <a:latin typeface="Courier"/>
                <a:cs typeface="Courier"/>
              </a:rPr>
              <a:t>/resources/</a:t>
            </a:r>
            <a:r>
              <a:rPr lang="en-US" sz="1600" dirty="0" err="1">
                <a:latin typeface="Courier"/>
                <a:cs typeface="Courier"/>
              </a:rPr>
              <a:t>rspec</a:t>
            </a:r>
            <a:r>
              <a:rPr lang="en-US" sz="1600" dirty="0">
                <a:latin typeface="Courier"/>
                <a:cs typeface="Courier"/>
              </a:rPr>
              <a:t>/3"&gt;</a:t>
            </a:r>
          </a:p>
          <a:p>
            <a:r>
              <a:rPr lang="en-US" sz="1600" dirty="0">
                <a:latin typeface="Courier"/>
                <a:cs typeface="Courier"/>
              </a:rPr>
              <a:t>  </a:t>
            </a:r>
            <a:r>
              <a:rPr lang="en-US" sz="1600" dirty="0" smtClean="0">
                <a:latin typeface="Courier"/>
                <a:cs typeface="Courier"/>
              </a:rPr>
              <a:t> </a:t>
            </a:r>
            <a:r>
              <a:rPr lang="en-US" sz="1600" dirty="0">
                <a:latin typeface="Courier"/>
                <a:cs typeface="Courier"/>
              </a:rPr>
              <a:t> &lt;node </a:t>
            </a:r>
            <a:r>
              <a:rPr lang="en-US" sz="1600" dirty="0" err="1">
                <a:latin typeface="Courier"/>
                <a:cs typeface="Courier"/>
              </a:rPr>
              <a:t>client_id</a:t>
            </a:r>
            <a:r>
              <a:rPr lang="en-US" sz="1600" dirty="0">
                <a:latin typeface="Courier"/>
                <a:cs typeface="Courier"/>
              </a:rPr>
              <a:t>="server" </a:t>
            </a:r>
            <a:r>
              <a:rPr lang="en-US" sz="1600" dirty="0" err="1">
                <a:latin typeface="Courier"/>
                <a:cs typeface="Courier"/>
              </a:rPr>
              <a:t>component_manager_id</a:t>
            </a:r>
            <a:r>
              <a:rPr lang="en-US" sz="1600" dirty="0">
                <a:latin typeface="Courier"/>
                <a:cs typeface="Courier"/>
              </a:rPr>
              <a:t>="</a:t>
            </a:r>
            <a:r>
              <a:rPr lang="en-US" sz="1600" dirty="0" err="1">
                <a:latin typeface="Courier"/>
                <a:cs typeface="Courier"/>
              </a:rPr>
              <a:t>urn:publicid:IDN+instageni.gpolab.bbn.com+authority+</a:t>
            </a:r>
            <a:r>
              <a:rPr lang="en-US" sz="1600" dirty="0" err="1" smtClean="0">
                <a:latin typeface="Courier"/>
                <a:cs typeface="Courier"/>
              </a:rPr>
              <a:t>cm</a:t>
            </a:r>
            <a:r>
              <a:rPr lang="en-US" sz="1600" dirty="0" smtClean="0">
                <a:latin typeface="Courier"/>
                <a:cs typeface="Courier"/>
              </a:rPr>
              <a:t>”&gt;</a:t>
            </a:r>
            <a:endParaRPr lang="en-US" sz="1600" dirty="0">
              <a:latin typeface="Courier"/>
              <a:cs typeface="Courier"/>
            </a:endParaRPr>
          </a:p>
          <a:p>
            <a:r>
              <a:rPr lang="en-US" sz="1600" dirty="0">
                <a:latin typeface="Courier"/>
                <a:cs typeface="Courier"/>
              </a:rPr>
              <a:t>    </a:t>
            </a:r>
            <a:r>
              <a:rPr lang="en-US" sz="1600" dirty="0" smtClean="0">
                <a:latin typeface="Courier"/>
                <a:cs typeface="Courier"/>
              </a:rPr>
              <a:t>   &lt;</a:t>
            </a:r>
            <a:r>
              <a:rPr lang="en-US" sz="1600" dirty="0" err="1">
                <a:latin typeface="Courier"/>
                <a:cs typeface="Courier"/>
              </a:rPr>
              <a:t>sliver_type</a:t>
            </a:r>
            <a:r>
              <a:rPr lang="en-US" sz="1600" dirty="0">
                <a:latin typeface="Courier"/>
                <a:cs typeface="Courier"/>
              </a:rPr>
              <a:t> name="</a:t>
            </a:r>
            <a:r>
              <a:rPr lang="en-US" sz="1600" dirty="0" err="1">
                <a:latin typeface="Courier"/>
                <a:cs typeface="Courier"/>
              </a:rPr>
              <a:t>emulab-openvz</a:t>
            </a:r>
            <a:r>
              <a:rPr lang="en-US" sz="1600" dirty="0">
                <a:latin typeface="Courier"/>
                <a:cs typeface="Courier"/>
              </a:rPr>
              <a:t>"/&gt;</a:t>
            </a:r>
          </a:p>
          <a:p>
            <a:r>
              <a:rPr lang="en-US" sz="1600" dirty="0">
                <a:latin typeface="Courier"/>
                <a:cs typeface="Courier"/>
              </a:rPr>
              <a:t>   </a:t>
            </a:r>
            <a:r>
              <a:rPr lang="en-US" sz="1600" dirty="0" smtClean="0">
                <a:latin typeface="Courier"/>
                <a:cs typeface="Courier"/>
              </a:rPr>
              <a:t>    </a:t>
            </a:r>
            <a:r>
              <a:rPr lang="en-US" sz="1600" dirty="0">
                <a:latin typeface="Courier"/>
                <a:cs typeface="Courier"/>
              </a:rPr>
              <a:t>&lt;interface </a:t>
            </a:r>
            <a:r>
              <a:rPr lang="en-US" sz="1600" dirty="0" err="1">
                <a:latin typeface="Courier"/>
                <a:cs typeface="Courier"/>
              </a:rPr>
              <a:t>client_id</a:t>
            </a:r>
            <a:r>
              <a:rPr lang="en-US" sz="1600" dirty="0">
                <a:latin typeface="Courier"/>
                <a:cs typeface="Courier"/>
              </a:rPr>
              <a:t>="</a:t>
            </a:r>
            <a:r>
              <a:rPr lang="en-US" sz="1600" dirty="0" smtClean="0">
                <a:latin typeface="Courier"/>
                <a:cs typeface="Courier"/>
              </a:rPr>
              <a:t>server:if0”&gt; &lt;</a:t>
            </a:r>
            <a:r>
              <a:rPr lang="en-US" sz="1600" dirty="0">
                <a:latin typeface="Courier"/>
                <a:cs typeface="Courier"/>
              </a:rPr>
              <a:t>/interface&gt;</a:t>
            </a:r>
          </a:p>
          <a:p>
            <a:r>
              <a:rPr lang="en-US" sz="1600" dirty="0" smtClean="0">
                <a:latin typeface="Courier"/>
                <a:cs typeface="Courier"/>
              </a:rPr>
              <a:t>    &lt;</a:t>
            </a:r>
            <a:r>
              <a:rPr lang="en-US" sz="1600" dirty="0">
                <a:latin typeface="Courier"/>
                <a:cs typeface="Courier"/>
              </a:rPr>
              <a:t>/node</a:t>
            </a:r>
            <a:r>
              <a:rPr lang="en-US" sz="1600" dirty="0" smtClean="0">
                <a:latin typeface="Courier"/>
                <a:cs typeface="Courier"/>
              </a:rPr>
              <a:t>&gt;</a:t>
            </a:r>
          </a:p>
          <a:p>
            <a:r>
              <a:rPr lang="en-US" sz="1600" dirty="0" smtClean="0">
                <a:latin typeface="Courier"/>
                <a:cs typeface="Courier"/>
              </a:rPr>
              <a:t>&lt;</a:t>
            </a:r>
            <a:r>
              <a:rPr lang="en-US" sz="1600" dirty="0">
                <a:latin typeface="Courier"/>
                <a:cs typeface="Courier"/>
              </a:rPr>
              <a:t>/</a:t>
            </a:r>
            <a:r>
              <a:rPr lang="en-US" sz="1600" dirty="0" err="1">
                <a:latin typeface="Courier"/>
                <a:cs typeface="Courier"/>
              </a:rPr>
              <a:t>rspec</a:t>
            </a:r>
            <a:r>
              <a:rPr lang="en-US" sz="1600" dirty="0" smtClean="0">
                <a:latin typeface="Courier"/>
                <a:cs typeface="Courier"/>
              </a:rPr>
              <a:t>&gt;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1520" y="3332539"/>
            <a:ext cx="4820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RSpec</a:t>
            </a:r>
            <a:r>
              <a:rPr lang="en-US" b="1" dirty="0" smtClean="0"/>
              <a:t> for a virtual machine with one interface: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53220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RSpecs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RSpec</a:t>
            </a:r>
            <a:r>
              <a:rPr lang="en-US" dirty="0" smtClean="0"/>
              <a:t> documents are exchanged by experimenter tools (e.g. Flack) and aggregates</a:t>
            </a:r>
          </a:p>
          <a:p>
            <a:pPr lvl="1"/>
            <a:r>
              <a:rPr lang="en-US" dirty="0" smtClean="0"/>
              <a:t>Aggregates use </a:t>
            </a:r>
            <a:r>
              <a:rPr lang="en-US" dirty="0" err="1" smtClean="0"/>
              <a:t>RSpecs</a:t>
            </a:r>
            <a:r>
              <a:rPr lang="en-US" dirty="0" smtClean="0"/>
              <a:t> to describe what they have – </a:t>
            </a:r>
            <a:r>
              <a:rPr lang="en-US" dirty="0" smtClean="0">
                <a:solidFill>
                  <a:srgbClr val="FF6600"/>
                </a:solidFill>
              </a:rPr>
              <a:t>Advertisement </a:t>
            </a:r>
            <a:r>
              <a:rPr lang="en-US" dirty="0" err="1" smtClean="0">
                <a:solidFill>
                  <a:srgbClr val="FF6600"/>
                </a:solidFill>
              </a:rPr>
              <a:t>RSpecs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Experimenters use </a:t>
            </a:r>
            <a:r>
              <a:rPr lang="en-US" dirty="0" err="1" smtClean="0">
                <a:solidFill>
                  <a:schemeClr val="tx1"/>
                </a:solidFill>
              </a:rPr>
              <a:t>RSpecs</a:t>
            </a:r>
            <a:r>
              <a:rPr lang="en-US" dirty="0" smtClean="0">
                <a:solidFill>
                  <a:schemeClr val="tx1"/>
                </a:solidFill>
              </a:rPr>
              <a:t> to describe the resources they want – </a:t>
            </a:r>
            <a:r>
              <a:rPr lang="en-US" dirty="0" smtClean="0">
                <a:solidFill>
                  <a:srgbClr val="FF6600"/>
                </a:solidFill>
              </a:rPr>
              <a:t>Request </a:t>
            </a:r>
            <a:r>
              <a:rPr lang="en-US" dirty="0" err="1" smtClean="0">
                <a:solidFill>
                  <a:srgbClr val="FF6600"/>
                </a:solidFill>
              </a:rPr>
              <a:t>RSpecs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Aggregates use </a:t>
            </a:r>
            <a:r>
              <a:rPr lang="en-US" dirty="0" err="1" smtClean="0">
                <a:solidFill>
                  <a:schemeClr val="tx1"/>
                </a:solidFill>
              </a:rPr>
              <a:t>RSpecs</a:t>
            </a:r>
            <a:r>
              <a:rPr lang="en-US" dirty="0" smtClean="0">
                <a:solidFill>
                  <a:schemeClr val="tx1"/>
                </a:solidFill>
              </a:rPr>
              <a:t> to describe the resources allocated to an experimenter – </a:t>
            </a:r>
            <a:r>
              <a:rPr lang="en-US" dirty="0" smtClean="0">
                <a:solidFill>
                  <a:srgbClr val="FF6600"/>
                </a:solidFill>
              </a:rPr>
              <a:t>Manifest </a:t>
            </a:r>
            <a:r>
              <a:rPr lang="en-US" dirty="0" err="1" smtClean="0">
                <a:solidFill>
                  <a:srgbClr val="FF6600"/>
                </a:solidFill>
              </a:rPr>
              <a:t>RSpecs</a:t>
            </a:r>
            <a:r>
              <a:rPr lang="en-US" dirty="0">
                <a:solidFill>
                  <a:srgbClr val="FF6600"/>
                </a:solidFill>
              </a:rPr>
              <a:t> 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309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GENI AM API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1266723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Experimenter tools and aggregates talk </a:t>
            </a:r>
            <a:r>
              <a:rPr lang="en-US" dirty="0" smtClean="0">
                <a:solidFill>
                  <a:schemeClr val="tx1"/>
                </a:solidFill>
              </a:rPr>
              <a:t>to each other using </a:t>
            </a:r>
            <a:r>
              <a:rPr lang="en-US" dirty="0">
                <a:solidFill>
                  <a:schemeClr val="tx1"/>
                </a:solidFill>
              </a:rPr>
              <a:t>the GENI Aggregate Manager API (</a:t>
            </a:r>
            <a:r>
              <a:rPr lang="en-US" dirty="0">
                <a:solidFill>
                  <a:srgbClr val="FF6600"/>
                </a:solidFill>
              </a:rPr>
              <a:t>GENI AM API</a:t>
            </a:r>
            <a:r>
              <a:rPr lang="en-US" dirty="0">
                <a:solidFill>
                  <a:schemeClr val="tx1"/>
                </a:solidFill>
              </a:rPr>
              <a:t>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895600" y="3549040"/>
            <a:ext cx="701675" cy="2895600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20000" y="3549040"/>
            <a:ext cx="1371600" cy="289560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7673975" y="4482490"/>
            <a:ext cx="12636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9pPr>
          </a:lstStyle>
          <a:p>
            <a:pPr algn="ctr" eaLnBrk="1" hangingPunct="1"/>
            <a:r>
              <a:rPr lang="en-US" sz="1800">
                <a:ea typeface="ＭＳ Ｐゴシック" charset="0"/>
                <a:cs typeface="ＭＳ Ｐゴシック" charset="0"/>
              </a:rPr>
              <a:t>Aggregate</a:t>
            </a:r>
          </a:p>
          <a:p>
            <a:pPr algn="ctr" eaLnBrk="1" hangingPunct="1"/>
            <a:r>
              <a:rPr lang="en-US" sz="1800">
                <a:ea typeface="ＭＳ Ｐゴシック" charset="0"/>
                <a:cs typeface="ＭＳ Ｐゴシック" charset="0"/>
              </a:rPr>
              <a:t>Manager</a:t>
            </a: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 rot="16200000">
            <a:off x="1896810" y="4658514"/>
            <a:ext cx="268656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9pPr>
          </a:lstStyle>
          <a:p>
            <a:pPr algn="ctr" eaLnBrk="1" hangingPunct="1"/>
            <a:r>
              <a:rPr lang="en-US" sz="2000" dirty="0" smtClean="0">
                <a:ea typeface="ＭＳ Ｐゴシック" charset="0"/>
                <a:cs typeface="ＭＳ Ｐゴシック" charset="0"/>
              </a:rPr>
              <a:t>Experimenter</a:t>
            </a:r>
          </a:p>
          <a:p>
            <a:pPr algn="ctr" eaLnBrk="1" hangingPunct="1"/>
            <a:r>
              <a:rPr lang="en-US" sz="2000" dirty="0" smtClean="0">
                <a:ea typeface="ＭＳ Ｐゴシック" charset="0"/>
                <a:cs typeface="ＭＳ Ｐゴシック" charset="0"/>
              </a:rPr>
              <a:t>Tool</a:t>
            </a:r>
            <a:endParaRPr lang="en-US" sz="2000" dirty="0">
              <a:ea typeface="ＭＳ Ｐゴシック" charset="0"/>
              <a:cs typeface="ＭＳ Ｐゴシック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657600" y="4244365"/>
            <a:ext cx="3810000" cy="0"/>
          </a:xfrm>
          <a:prstGeom prst="straightConnector1">
            <a:avLst/>
          </a:prstGeom>
          <a:ln w="28575" cmpd="sng">
            <a:headEnd type="none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657600" y="3891940"/>
            <a:ext cx="3886200" cy="0"/>
          </a:xfrm>
          <a:prstGeom prst="straightConnector1">
            <a:avLst/>
          </a:prstGeom>
          <a:ln w="28575" cmpd="sng">
            <a:headEnd type="none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0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3320440"/>
            <a:ext cx="2527300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4419600" y="3549040"/>
            <a:ext cx="2286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 dirty="0" err="1">
                <a:latin typeface="Courier" charset="0"/>
                <a:cs typeface="Courier" charset="0"/>
              </a:rPr>
              <a:t>ListResources</a:t>
            </a:r>
            <a:r>
              <a:rPr lang="en-US" sz="1400" dirty="0">
                <a:latin typeface="Courier" charset="0"/>
                <a:cs typeface="Courier" charset="0"/>
              </a:rPr>
              <a:t>(…)</a:t>
            </a:r>
            <a:endParaRPr lang="en-US" sz="1400" dirty="0"/>
          </a:p>
        </p:txBody>
      </p:sp>
      <p:sp>
        <p:nvSpPr>
          <p:cNvPr id="12" name="Rectangle 11"/>
          <p:cNvSpPr/>
          <p:nvPr/>
        </p:nvSpPr>
        <p:spPr>
          <a:xfrm>
            <a:off x="4343400" y="3939565"/>
            <a:ext cx="2286000" cy="3079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latin typeface="+mn-lt"/>
                <a:cs typeface="Courier"/>
              </a:rPr>
              <a:t>Advertisement </a:t>
            </a:r>
            <a:r>
              <a:rPr lang="en-US" sz="1400" b="1" dirty="0" err="1">
                <a:latin typeface="+mn-lt"/>
                <a:cs typeface="Courier"/>
              </a:rPr>
              <a:t>RSpec</a:t>
            </a:r>
            <a:endParaRPr lang="en-US" sz="1400" b="1" dirty="0">
              <a:latin typeface="+mn-lt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657600" y="4882540"/>
            <a:ext cx="3886200" cy="0"/>
          </a:xfrm>
          <a:prstGeom prst="straightConnector1">
            <a:avLst/>
          </a:prstGeom>
          <a:ln w="28575" cmpd="sng">
            <a:headEnd type="none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3924300" y="4539640"/>
            <a:ext cx="3505200" cy="3079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 err="1">
                <a:latin typeface="Courier"/>
                <a:cs typeface="Courier"/>
              </a:rPr>
              <a:t>CreateSliver</a:t>
            </a:r>
            <a:r>
              <a:rPr lang="en-US" sz="1400" dirty="0">
                <a:latin typeface="Courier"/>
                <a:cs typeface="Courier"/>
              </a:rPr>
              <a:t>(</a:t>
            </a:r>
            <a:r>
              <a:rPr lang="en-US" sz="1400" b="1" dirty="0">
                <a:latin typeface="+mn-lt"/>
                <a:cs typeface="Courier"/>
              </a:rPr>
              <a:t>Request </a:t>
            </a:r>
            <a:r>
              <a:rPr lang="en-US" sz="1400" b="1" dirty="0" err="1">
                <a:latin typeface="+mn-lt"/>
                <a:cs typeface="Courier"/>
              </a:rPr>
              <a:t>RSpec</a:t>
            </a:r>
            <a:r>
              <a:rPr lang="en-US" sz="1400" dirty="0">
                <a:latin typeface="Courier"/>
                <a:cs typeface="Courier"/>
              </a:rPr>
              <a:t>, …)</a:t>
            </a:r>
            <a:endParaRPr lang="en-US" sz="1400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3657600" y="5263540"/>
            <a:ext cx="3810000" cy="0"/>
          </a:xfrm>
          <a:prstGeom prst="straightConnector1">
            <a:avLst/>
          </a:prstGeom>
          <a:ln w="28575" cmpd="sng">
            <a:headEnd type="none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356100" y="4933340"/>
            <a:ext cx="2286000" cy="3079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latin typeface="+mn-lt"/>
                <a:cs typeface="Courier"/>
              </a:rPr>
              <a:t>Manifest </a:t>
            </a:r>
            <a:r>
              <a:rPr lang="en-US" sz="1400" b="1" dirty="0" err="1">
                <a:latin typeface="+mn-lt"/>
                <a:cs typeface="Courier"/>
              </a:rPr>
              <a:t>RSpec</a:t>
            </a:r>
            <a:endParaRPr lang="en-US" sz="1400" b="1" dirty="0">
              <a:latin typeface="+mn-lt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3657600" y="6263665"/>
            <a:ext cx="3810000" cy="0"/>
          </a:xfrm>
          <a:prstGeom prst="straightConnector1">
            <a:avLst/>
          </a:prstGeom>
          <a:ln w="28575" cmpd="sng">
            <a:headEnd type="none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657600" y="5873140"/>
            <a:ext cx="3886200" cy="0"/>
          </a:xfrm>
          <a:prstGeom prst="straightConnector1">
            <a:avLst/>
          </a:prstGeom>
          <a:ln w="28575" cmpd="sng">
            <a:headEnd type="none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Rectangle 36"/>
          <p:cNvSpPr>
            <a:spLocks noChangeArrowheads="1"/>
          </p:cNvSpPr>
          <p:nvPr/>
        </p:nvSpPr>
        <p:spPr bwMode="auto">
          <a:xfrm>
            <a:off x="3810000" y="5542940"/>
            <a:ext cx="3581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 dirty="0" err="1">
                <a:latin typeface="Courier" charset="0"/>
                <a:cs typeface="Courier" charset="0"/>
              </a:rPr>
              <a:t>ListResources</a:t>
            </a:r>
            <a:r>
              <a:rPr lang="en-US" sz="1400" dirty="0">
                <a:latin typeface="Courier" charset="0"/>
                <a:cs typeface="Courier" charset="0"/>
              </a:rPr>
              <a:t>(</a:t>
            </a:r>
            <a:r>
              <a:rPr lang="en-US" sz="1400" dirty="0" err="1">
                <a:latin typeface="Courier" charset="0"/>
                <a:cs typeface="Courier" charset="0"/>
              </a:rPr>
              <a:t>SliceName</a:t>
            </a:r>
            <a:r>
              <a:rPr lang="en-US" sz="1400" dirty="0">
                <a:latin typeface="Courier" charset="0"/>
                <a:cs typeface="Courier" charset="0"/>
              </a:rPr>
              <a:t>, …)</a:t>
            </a:r>
            <a:endParaRPr lang="en-US" sz="1400" dirty="0"/>
          </a:p>
        </p:txBody>
      </p:sp>
      <p:sp>
        <p:nvSpPr>
          <p:cNvPr id="20" name="Rectangle 19"/>
          <p:cNvSpPr/>
          <p:nvPr/>
        </p:nvSpPr>
        <p:spPr>
          <a:xfrm>
            <a:off x="4343400" y="5958865"/>
            <a:ext cx="2286000" cy="3079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latin typeface="+mn-lt"/>
                <a:cs typeface="Courier"/>
              </a:rPr>
              <a:t>Manifest </a:t>
            </a:r>
            <a:r>
              <a:rPr lang="en-US" sz="1400" b="1" dirty="0" err="1">
                <a:latin typeface="+mn-lt"/>
                <a:cs typeface="Courier"/>
              </a:rPr>
              <a:t>RSpec</a:t>
            </a:r>
            <a:endParaRPr lang="en-US" sz="1400" b="1" dirty="0">
              <a:latin typeface="+mn-lt"/>
            </a:endParaRPr>
          </a:p>
        </p:txBody>
      </p:sp>
      <p:sp>
        <p:nvSpPr>
          <p:cNvPr id="21" name="Oval Callout 20"/>
          <p:cNvSpPr/>
          <p:nvPr/>
        </p:nvSpPr>
        <p:spPr>
          <a:xfrm>
            <a:off x="2966559" y="2861240"/>
            <a:ext cx="1746352" cy="793947"/>
          </a:xfrm>
          <a:prstGeom prst="wedgeEllipseCallou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What do </a:t>
            </a:r>
            <a:r>
              <a:rPr lang="en-US" i="1" dirty="0" smtClean="0">
                <a:solidFill>
                  <a:schemeClr val="tx1"/>
                </a:solidFill>
              </a:rPr>
              <a:t>you</a:t>
            </a:r>
            <a:r>
              <a:rPr lang="en-US" dirty="0" smtClean="0">
                <a:solidFill>
                  <a:schemeClr val="tx1"/>
                </a:solidFill>
              </a:rPr>
              <a:t> have?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Oval Callout 21"/>
          <p:cNvSpPr/>
          <p:nvPr/>
        </p:nvSpPr>
        <p:spPr>
          <a:xfrm>
            <a:off x="6850567" y="3257175"/>
            <a:ext cx="1744001" cy="792647"/>
          </a:xfrm>
          <a:prstGeom prst="wedgeEllipseCallout">
            <a:avLst>
              <a:gd name="adj1" fmla="val 35946"/>
              <a:gd name="adj2" fmla="val 58192"/>
            </a:avLst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 have …</a:t>
            </a:r>
            <a:endParaRPr lang="en-US" dirty="0"/>
          </a:p>
        </p:txBody>
      </p:sp>
      <p:sp>
        <p:nvSpPr>
          <p:cNvPr id="23" name="Oval Callout 22"/>
          <p:cNvSpPr/>
          <p:nvPr/>
        </p:nvSpPr>
        <p:spPr>
          <a:xfrm>
            <a:off x="2966559" y="3804853"/>
            <a:ext cx="1746352" cy="793947"/>
          </a:xfrm>
          <a:prstGeom prst="wedgeEllipseCallou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 would like …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Oval Callout 23"/>
          <p:cNvSpPr/>
          <p:nvPr/>
        </p:nvSpPr>
        <p:spPr>
          <a:xfrm>
            <a:off x="6850567" y="4320124"/>
            <a:ext cx="1744001" cy="792647"/>
          </a:xfrm>
          <a:prstGeom prst="wedgeEllipseCallout">
            <a:avLst>
              <a:gd name="adj1" fmla="val 35946"/>
              <a:gd name="adj2" fmla="val 58192"/>
            </a:avLst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You have …</a:t>
            </a:r>
            <a:endParaRPr lang="en-US" dirty="0"/>
          </a:p>
        </p:txBody>
      </p:sp>
      <p:sp>
        <p:nvSpPr>
          <p:cNvPr id="25" name="Oval Callout 24"/>
          <p:cNvSpPr/>
          <p:nvPr/>
        </p:nvSpPr>
        <p:spPr>
          <a:xfrm>
            <a:off x="2936824" y="4768370"/>
            <a:ext cx="1746352" cy="793947"/>
          </a:xfrm>
          <a:prstGeom prst="wedgeEllipseCallou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What do </a:t>
            </a:r>
            <a:r>
              <a:rPr lang="en-US" i="1" dirty="0" smtClean="0">
                <a:solidFill>
                  <a:schemeClr val="tx1"/>
                </a:solidFill>
              </a:rPr>
              <a:t>I </a:t>
            </a:r>
            <a:r>
              <a:rPr lang="en-US" dirty="0" smtClean="0">
                <a:solidFill>
                  <a:schemeClr val="tx1"/>
                </a:solidFill>
              </a:rPr>
              <a:t>have?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Oval Callout 25"/>
          <p:cNvSpPr/>
          <p:nvPr/>
        </p:nvSpPr>
        <p:spPr>
          <a:xfrm>
            <a:off x="6850567" y="5403378"/>
            <a:ext cx="1744001" cy="792647"/>
          </a:xfrm>
          <a:prstGeom prst="wedgeEllipseCallout">
            <a:avLst>
              <a:gd name="adj1" fmla="val 35946"/>
              <a:gd name="adj2" fmla="val 58192"/>
            </a:avLst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You have 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076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6" grpId="0"/>
      <p:bldP spid="19" grpId="0"/>
      <p:bldP spid="20" grpId="0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jFed-viewRspec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163" y="982819"/>
            <a:ext cx="4608285" cy="3226319"/>
          </a:xfrm>
          <a:prstGeom prst="rect">
            <a:avLst/>
          </a:prstGeom>
        </p:spPr>
      </p:pic>
      <p:pic>
        <p:nvPicPr>
          <p:cNvPr id="4" name="Picture 3" descr="Jacks-viewRspec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308" y="4305898"/>
            <a:ext cx="4873223" cy="22212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665" y="1056366"/>
            <a:ext cx="3808824" cy="541354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When you drag and drop resources on to the Jacks/</a:t>
            </a:r>
            <a:r>
              <a:rPr lang="en-US" dirty="0" err="1" smtClean="0"/>
              <a:t>jFed</a:t>
            </a:r>
            <a:r>
              <a:rPr lang="en-US" dirty="0" smtClean="0"/>
              <a:t> canvas, a </a:t>
            </a:r>
            <a:r>
              <a:rPr lang="en-US" dirty="0" smtClean="0">
                <a:solidFill>
                  <a:srgbClr val="FF6600"/>
                </a:solidFill>
              </a:rPr>
              <a:t>request </a:t>
            </a:r>
            <a:r>
              <a:rPr lang="en-US" dirty="0" err="1" smtClean="0">
                <a:solidFill>
                  <a:srgbClr val="FF6600"/>
                </a:solidFill>
              </a:rPr>
              <a:t>RSpecs</a:t>
            </a:r>
            <a:r>
              <a:rPr lang="en-US" dirty="0" smtClean="0"/>
              <a:t> for these resources is created</a:t>
            </a:r>
          </a:p>
          <a:p>
            <a:pPr lvl="1"/>
            <a:r>
              <a:rPr lang="en-US" dirty="0" smtClean="0"/>
              <a:t>To view the request </a:t>
            </a:r>
            <a:r>
              <a:rPr lang="en-US" dirty="0" err="1" smtClean="0"/>
              <a:t>RSpec</a:t>
            </a:r>
            <a:r>
              <a:rPr lang="en-US" dirty="0" smtClean="0"/>
              <a:t>…</a:t>
            </a:r>
          </a:p>
          <a:p>
            <a:r>
              <a:rPr lang="en-US" dirty="0" smtClean="0"/>
              <a:t>When you click Add Resources/Run, </a:t>
            </a:r>
            <a:r>
              <a:rPr lang="en-US" dirty="0" err="1" smtClean="0">
                <a:solidFill>
                  <a:srgbClr val="FF6600"/>
                </a:solidFill>
                <a:latin typeface="Courier"/>
                <a:cs typeface="Courier"/>
              </a:rPr>
              <a:t>createSliver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is </a:t>
            </a:r>
            <a:r>
              <a:rPr lang="en-US" dirty="0" smtClean="0"/>
              <a:t>called on the aggregates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3422952" y="1233714"/>
            <a:ext cx="2261810" cy="2745620"/>
          </a:xfrm>
          <a:prstGeom prst="straightConnector1">
            <a:avLst/>
          </a:prstGeom>
          <a:ln w="190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422952" y="3979333"/>
            <a:ext cx="5164667" cy="665238"/>
          </a:xfrm>
          <a:prstGeom prst="straightConnector1">
            <a:avLst/>
          </a:prstGeom>
          <a:ln w="190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Callout 6"/>
          <p:cNvSpPr/>
          <p:nvPr/>
        </p:nvSpPr>
        <p:spPr>
          <a:xfrm>
            <a:off x="3716477" y="2395668"/>
            <a:ext cx="1746352" cy="793947"/>
          </a:xfrm>
          <a:prstGeom prst="wedgeEllipseCallout">
            <a:avLst>
              <a:gd name="adj1" fmla="val -64039"/>
              <a:gd name="adj2" fmla="val -4194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 would like …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19864" y="3461621"/>
            <a:ext cx="67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800000"/>
                </a:solidFill>
              </a:rPr>
              <a:t>jFed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19864" y="6088486"/>
            <a:ext cx="826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Jacks</a:t>
            </a:r>
            <a:endParaRPr lang="en-US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464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353" y="1056366"/>
            <a:ext cx="3808824" cy="5413547"/>
          </a:xfrm>
        </p:spPr>
        <p:txBody>
          <a:bodyPr>
            <a:normAutofit/>
          </a:bodyPr>
          <a:lstStyle/>
          <a:p>
            <a:r>
              <a:rPr lang="en-US" dirty="0" smtClean="0"/>
              <a:t>Tool periodically calls </a:t>
            </a:r>
            <a:r>
              <a:rPr lang="en-US" dirty="0" err="1" smtClean="0">
                <a:solidFill>
                  <a:srgbClr val="FF6600"/>
                </a:solidFill>
                <a:latin typeface="Courier"/>
                <a:cs typeface="Courier"/>
              </a:rPr>
              <a:t>sliverStatus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en-US" dirty="0" smtClean="0"/>
              <a:t>on the aggregates to check on the status of your request</a:t>
            </a:r>
          </a:p>
          <a:p>
            <a:r>
              <a:rPr lang="en-US" dirty="0" smtClean="0"/>
              <a:t>When </a:t>
            </a:r>
            <a:r>
              <a:rPr lang="en-US" dirty="0" err="1" smtClean="0">
                <a:latin typeface="Courier"/>
                <a:cs typeface="Courier"/>
              </a:rPr>
              <a:t>sliverStatus</a:t>
            </a:r>
            <a:r>
              <a:rPr lang="en-US" dirty="0" smtClean="0"/>
              <a:t> shows:</a:t>
            </a:r>
          </a:p>
          <a:p>
            <a:pPr lvl="1"/>
            <a:r>
              <a:rPr lang="en-US" dirty="0" smtClean="0"/>
              <a:t>Resources are ready to use, when they turn green</a:t>
            </a:r>
          </a:p>
        </p:txBody>
      </p:sp>
      <p:pic>
        <p:nvPicPr>
          <p:cNvPr id="6" name="Picture 5" descr="jFed-Ready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762" y="1056367"/>
            <a:ext cx="4945137" cy="2555332"/>
          </a:xfrm>
          <a:prstGeom prst="rect">
            <a:avLst/>
          </a:prstGeom>
        </p:spPr>
      </p:pic>
      <p:pic>
        <p:nvPicPr>
          <p:cNvPr id="7" name="Picture 6" descr="jacks-Ready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661" y="3611699"/>
            <a:ext cx="4983238" cy="32442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19864" y="2977812"/>
            <a:ext cx="67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800000"/>
                </a:solidFill>
              </a:rPr>
              <a:t>jFed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73161" y="6100581"/>
            <a:ext cx="826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Jacks</a:t>
            </a:r>
            <a:endParaRPr lang="en-US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252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187" y="1056366"/>
            <a:ext cx="3327262" cy="5413547"/>
          </a:xfrm>
        </p:spPr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dirty="0" err="1" smtClean="0"/>
              <a:t>ListResources</a:t>
            </a:r>
            <a:r>
              <a:rPr lang="en-US" dirty="0" smtClean="0"/>
              <a:t> with a slice name returns a </a:t>
            </a:r>
            <a:r>
              <a:rPr lang="en-US" dirty="0" smtClean="0">
                <a:solidFill>
                  <a:srgbClr val="FF6600"/>
                </a:solidFill>
              </a:rPr>
              <a:t>manifest </a:t>
            </a:r>
            <a:r>
              <a:rPr lang="en-US" dirty="0" err="1" smtClean="0">
                <a:solidFill>
                  <a:srgbClr val="FF6600"/>
                </a:solidFill>
              </a:rPr>
              <a:t>RSpec</a:t>
            </a:r>
            <a:r>
              <a:rPr lang="en-US" dirty="0">
                <a:solidFill>
                  <a:srgbClr val="FF6600"/>
                </a:solidFill>
              </a:rPr>
              <a:t> </a:t>
            </a:r>
            <a:endParaRPr lang="en-US" dirty="0" smtClean="0">
              <a:solidFill>
                <a:srgbClr val="FF6600"/>
              </a:solidFill>
            </a:endParaRP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Manifest includes names and ports used to </a:t>
            </a:r>
            <a:r>
              <a:rPr lang="en-US" dirty="0" err="1" smtClean="0"/>
              <a:t>ssh</a:t>
            </a:r>
            <a:r>
              <a:rPr lang="en-US" dirty="0" smtClean="0"/>
              <a:t> into VMs</a:t>
            </a:r>
          </a:p>
          <a:p>
            <a:pPr lvl="1"/>
            <a:r>
              <a:rPr lang="en-US" dirty="0" smtClean="0"/>
              <a:t>Tool uses this information to help you log into your resources </a:t>
            </a:r>
          </a:p>
        </p:txBody>
      </p:sp>
      <p:sp>
        <p:nvSpPr>
          <p:cNvPr id="10" name="Oval Callout 9"/>
          <p:cNvSpPr/>
          <p:nvPr/>
        </p:nvSpPr>
        <p:spPr>
          <a:xfrm>
            <a:off x="1713097" y="599624"/>
            <a:ext cx="1746352" cy="793947"/>
          </a:xfrm>
          <a:prstGeom prst="wedgeEllipseCallou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What do </a:t>
            </a:r>
            <a:r>
              <a:rPr lang="en-US" i="1" dirty="0" smtClean="0">
                <a:solidFill>
                  <a:schemeClr val="tx1"/>
                </a:solidFill>
              </a:rPr>
              <a:t>I </a:t>
            </a:r>
            <a:r>
              <a:rPr lang="en-US" dirty="0" smtClean="0">
                <a:solidFill>
                  <a:schemeClr val="tx1"/>
                </a:solidFill>
              </a:rPr>
              <a:t>have?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Callout 10"/>
          <p:cNvSpPr/>
          <p:nvPr/>
        </p:nvSpPr>
        <p:spPr>
          <a:xfrm>
            <a:off x="1434320" y="2767851"/>
            <a:ext cx="1744001" cy="792647"/>
          </a:xfrm>
          <a:prstGeom prst="wedgeEllipseCallout">
            <a:avLst>
              <a:gd name="adj1" fmla="val -43300"/>
              <a:gd name="adj2" fmla="val -51136"/>
            </a:avLst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You have …</a:t>
            </a:r>
            <a:endParaRPr lang="en-US" dirty="0"/>
          </a:p>
        </p:txBody>
      </p:sp>
      <p:pic>
        <p:nvPicPr>
          <p:cNvPr id="4" name="Picture 3" descr="manifest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449" y="2078108"/>
            <a:ext cx="5529103" cy="3182494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flipV="1">
            <a:off x="2781905" y="2298095"/>
            <a:ext cx="2443238" cy="469756"/>
          </a:xfrm>
          <a:prstGeom prst="straightConnector1">
            <a:avLst/>
          </a:prstGeom>
          <a:ln w="190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68529" y="4247812"/>
            <a:ext cx="67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800000"/>
                </a:solidFill>
              </a:rPr>
              <a:t>jFed</a:t>
            </a:r>
            <a:endParaRPr lang="en-US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017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347" y="2471508"/>
            <a:ext cx="3808824" cy="4386492"/>
          </a:xfrm>
        </p:spPr>
        <p:txBody>
          <a:bodyPr>
            <a:normAutofit/>
          </a:bodyPr>
          <a:lstStyle/>
          <a:p>
            <a:r>
              <a:rPr lang="en-US" dirty="0" smtClean="0"/>
              <a:t>When you delete resources, tool calls </a:t>
            </a:r>
            <a:r>
              <a:rPr lang="en-US" dirty="0" err="1" smtClean="0">
                <a:solidFill>
                  <a:srgbClr val="FF6600"/>
                </a:solidFill>
                <a:latin typeface="Courier"/>
                <a:cs typeface="Courier"/>
              </a:rPr>
              <a:t>deleteSliver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en-US" dirty="0" smtClean="0"/>
              <a:t>on aggregates</a:t>
            </a:r>
          </a:p>
        </p:txBody>
      </p:sp>
      <p:pic>
        <p:nvPicPr>
          <p:cNvPr id="5" name="Picture 4" descr="delete-Jacks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904" y="4026484"/>
            <a:ext cx="4995331" cy="2608982"/>
          </a:xfrm>
          <a:prstGeom prst="rect">
            <a:avLst/>
          </a:prstGeom>
        </p:spPr>
      </p:pic>
      <p:pic>
        <p:nvPicPr>
          <p:cNvPr id="7" name="Picture 6" descr="delete-jFed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171" y="902887"/>
            <a:ext cx="4940784" cy="3123597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V="1">
            <a:off x="3060095" y="3761619"/>
            <a:ext cx="2624667" cy="350762"/>
          </a:xfrm>
          <a:prstGeom prst="straightConnector1">
            <a:avLst/>
          </a:prstGeom>
          <a:ln w="190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060095" y="4112381"/>
            <a:ext cx="3531810" cy="314476"/>
          </a:xfrm>
          <a:prstGeom prst="straightConnector1">
            <a:avLst/>
          </a:prstGeom>
          <a:ln w="190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7779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latin typeface="Arial" charset="0"/>
                <a:ea typeface="ＭＳ Ｐゴシック" charset="0"/>
              </a:rPr>
              <a:t>Omni: Resource Reservation tool</a:t>
            </a:r>
            <a:endParaRPr lang="en-US" sz="2800" dirty="0">
              <a:latin typeface="Arial" charset="0"/>
              <a:ea typeface="ＭＳ Ｐゴシック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93813"/>
            <a:ext cx="3963988" cy="4932362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sz="2000" dirty="0" smtClean="0"/>
              <a:t>A command line </a:t>
            </a:r>
            <a:r>
              <a:rPr lang="en-US" sz="2000" dirty="0"/>
              <a:t>experimenter </a:t>
            </a:r>
            <a:r>
              <a:rPr lang="en-US" sz="2000" dirty="0" smtClean="0"/>
              <a:t>tool</a:t>
            </a:r>
          </a:p>
          <a:p>
            <a:pPr eaLnBrk="1" hangingPunct="1">
              <a:defRPr/>
            </a:pPr>
            <a:r>
              <a:rPr lang="en-US" sz="2000" dirty="0" smtClean="0">
                <a:latin typeface="Arial" charset="0"/>
              </a:rPr>
              <a:t>Useful for making AM API calls on aggregates</a:t>
            </a:r>
            <a:endParaRPr lang="en-US" sz="2000" dirty="0">
              <a:latin typeface="Arial" charset="0"/>
            </a:endParaRPr>
          </a:p>
          <a:p>
            <a:pPr eaLnBrk="1" hangingPunct="1">
              <a:defRPr/>
            </a:pPr>
            <a:r>
              <a:rPr lang="en-US" sz="2000" dirty="0"/>
              <a:t>Written in </a:t>
            </a:r>
            <a:r>
              <a:rPr lang="en-US" sz="2000" dirty="0" smtClean="0"/>
              <a:t>and s</a:t>
            </a:r>
            <a:r>
              <a:rPr lang="en-US" sz="2000" dirty="0" smtClean="0">
                <a:latin typeface="Arial" charset="0"/>
              </a:rPr>
              <a:t>criptable </a:t>
            </a:r>
            <a:r>
              <a:rPr lang="en-US" sz="2000" dirty="0">
                <a:latin typeface="Arial" charset="0"/>
              </a:rPr>
              <a:t>from </a:t>
            </a:r>
            <a:r>
              <a:rPr lang="en-US" sz="2000" dirty="0" smtClean="0">
                <a:latin typeface="Arial" charset="0"/>
              </a:rPr>
              <a:t>Python</a:t>
            </a:r>
            <a:endParaRPr lang="en-US" sz="2000" dirty="0">
              <a:latin typeface="Arial" charset="0"/>
            </a:endParaRPr>
          </a:p>
          <a:p>
            <a:pPr eaLnBrk="1" hangingPunct="1">
              <a:defRPr/>
            </a:pPr>
            <a:r>
              <a:rPr lang="en-US" sz="2000" b="1" dirty="0" smtClean="0">
                <a:latin typeface="Arial" charset="0"/>
              </a:rPr>
              <a:t>Works </a:t>
            </a:r>
            <a:r>
              <a:rPr lang="en-US" sz="2000" b="1" dirty="0">
                <a:latin typeface="Arial" charset="0"/>
              </a:rPr>
              <a:t>with aggregates that implement the GENI AM API </a:t>
            </a:r>
          </a:p>
          <a:p>
            <a:pPr lvl="1" eaLnBrk="1" hangingPunct="1">
              <a:defRPr/>
            </a:pPr>
            <a:r>
              <a:rPr lang="en-US" sz="2000" dirty="0" err="1" smtClean="0">
                <a:latin typeface="Arial" charset="0"/>
              </a:rPr>
              <a:t>InstaGENI</a:t>
            </a:r>
            <a:r>
              <a:rPr lang="en-US" sz="2000" dirty="0" smtClean="0">
                <a:latin typeface="Arial" charset="0"/>
              </a:rPr>
              <a:t> and </a:t>
            </a:r>
            <a:r>
              <a:rPr lang="en-US" sz="2000" dirty="0" err="1" smtClean="0">
                <a:latin typeface="Arial" charset="0"/>
              </a:rPr>
              <a:t>ExoGENI</a:t>
            </a:r>
            <a:r>
              <a:rPr lang="en-US" sz="2000" dirty="0" smtClean="0">
                <a:latin typeface="Arial" charset="0"/>
              </a:rPr>
              <a:t> racks, </a:t>
            </a:r>
            <a:r>
              <a:rPr lang="en-US" sz="2000" dirty="0" err="1" smtClean="0">
                <a:latin typeface="Arial" charset="0"/>
              </a:rPr>
              <a:t>ProtoGENI</a:t>
            </a:r>
            <a:r>
              <a:rPr lang="en-US" sz="2000" dirty="0">
                <a:latin typeface="Arial" charset="0"/>
              </a:rPr>
              <a:t>, </a:t>
            </a:r>
            <a:r>
              <a:rPr lang="en-US" sz="2000" dirty="0" err="1">
                <a:latin typeface="Arial" charset="0"/>
              </a:rPr>
              <a:t>PlanetLab</a:t>
            </a:r>
            <a:r>
              <a:rPr lang="en-US" sz="2000" dirty="0">
                <a:latin typeface="Arial" charset="0"/>
              </a:rPr>
              <a:t>, </a:t>
            </a:r>
            <a:r>
              <a:rPr lang="en-US" sz="2000" dirty="0" smtClean="0">
                <a:latin typeface="Arial" charset="0"/>
              </a:rPr>
              <a:t>FOAM (</a:t>
            </a:r>
            <a:r>
              <a:rPr lang="en-US" sz="2000" dirty="0" err="1" smtClean="0">
                <a:latin typeface="Arial" charset="0"/>
              </a:rPr>
              <a:t>OpenFlow</a:t>
            </a:r>
            <a:r>
              <a:rPr lang="en-US" sz="2000" dirty="0" smtClean="0">
                <a:latin typeface="Arial" charset="0"/>
              </a:rPr>
              <a:t> AM)</a:t>
            </a:r>
            <a:endParaRPr lang="en-US" sz="2000" dirty="0">
              <a:latin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16388" y="1308100"/>
            <a:ext cx="5076825" cy="477202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 cmpd="sng"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$ </a:t>
            </a: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omni.py</a:t>
            </a: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 </a:t>
            </a: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createsliver</a:t>
            </a: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 </a:t>
            </a: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aliceslice</a:t>
            </a: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 </a:t>
            </a: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myRSpec.xml</a:t>
            </a: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 </a:t>
            </a:r>
          </a:p>
          <a:p>
            <a:pPr>
              <a:defRPr/>
            </a:pP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INFO:omni:Loading</a:t>
            </a: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 </a:t>
            </a: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config</a:t>
            </a: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 file </a:t>
            </a: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omni_config</a:t>
            </a: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 </a:t>
            </a:r>
          </a:p>
          <a:p>
            <a:pPr>
              <a:defRPr/>
            </a:pP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INFO:omni:Using</a:t>
            </a: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 control framework </a:t>
            </a: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pgeni</a:t>
            </a: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 </a:t>
            </a:r>
          </a:p>
          <a:p>
            <a:pPr>
              <a:defRPr/>
            </a:pP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INFO:omni:Slice</a:t>
            </a: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 </a:t>
            </a: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urn:publicid:IDN+pgeni.gpolab</a:t>
            </a: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.</a:t>
            </a:r>
          </a:p>
          <a:p>
            <a:pPr>
              <a:defRPr/>
            </a:pP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          expires within 1 day on 2011-07-07 </a:t>
            </a:r>
          </a:p>
          <a:p>
            <a:pPr>
              <a:defRPr/>
            </a:pP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INFO:omni:Creating</a:t>
            </a: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 sliver(s) from </a:t>
            </a: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rspec</a:t>
            </a: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 file</a:t>
            </a:r>
          </a:p>
          <a:p>
            <a:pPr>
              <a:defRPr/>
            </a:pP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INFO:omni:Writing</a:t>
            </a: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 result of </a:t>
            </a: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createsliver</a:t>
            </a: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 for </a:t>
            </a:r>
          </a:p>
          <a:p>
            <a:pPr>
              <a:defRPr/>
            </a:pP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INFO:omni:Writing</a:t>
            </a: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 to </a:t>
            </a:r>
            <a:r>
              <a:rPr lang="ja-JP" alt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‘</a:t>
            </a: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aliceslice</a:t>
            </a: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-manifest-</a:t>
            </a: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rspe</a:t>
            </a:r>
            <a:endParaRPr lang="en-US" sz="1400" dirty="0">
              <a:solidFill>
                <a:srgbClr val="66FF32"/>
              </a:solidFill>
              <a:latin typeface="Courier New" charset="0"/>
              <a:cs typeface="Courier New" charset="0"/>
            </a:endParaRPr>
          </a:p>
          <a:p>
            <a:pPr>
              <a:defRPr/>
            </a:pP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INFO:omni</a:t>
            </a: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: -----------------------------------</a:t>
            </a:r>
          </a:p>
          <a:p>
            <a:pPr>
              <a:defRPr/>
            </a:pP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INFO:omni</a:t>
            </a: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: Completed </a:t>
            </a: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createsliver</a:t>
            </a: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: </a:t>
            </a:r>
          </a:p>
          <a:p>
            <a:pPr>
              <a:defRPr/>
            </a:pPr>
            <a:endParaRPr lang="en-US" sz="1400" dirty="0">
              <a:solidFill>
                <a:srgbClr val="66FF32"/>
              </a:solidFill>
              <a:latin typeface="Courier New" charset="0"/>
              <a:cs typeface="Courier New" charset="0"/>
            </a:endParaRPr>
          </a:p>
          <a:p>
            <a:pPr>
              <a:defRPr/>
            </a:pP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  Options as run: </a:t>
            </a:r>
          </a:p>
          <a:p>
            <a:pPr>
              <a:defRPr/>
            </a:pP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                aggregate: https://</a:t>
            </a: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www.emulab</a:t>
            </a: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.</a:t>
            </a:r>
          </a:p>
          <a:p>
            <a:pPr>
              <a:defRPr/>
            </a:pP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                framework: </a:t>
            </a: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pgeni</a:t>
            </a: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 </a:t>
            </a:r>
          </a:p>
          <a:p>
            <a:pPr>
              <a:defRPr/>
            </a:pP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                native: True </a:t>
            </a:r>
          </a:p>
          <a:p>
            <a:pPr>
              <a:defRPr/>
            </a:pPr>
            <a:endParaRPr lang="en-US" sz="1400" dirty="0">
              <a:solidFill>
                <a:srgbClr val="66FF32"/>
              </a:solidFill>
              <a:latin typeface="Courier New" charset="0"/>
              <a:cs typeface="Courier New" charset="0"/>
            </a:endParaRPr>
          </a:p>
          <a:p>
            <a:pPr>
              <a:defRPr/>
            </a:pP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  </a:t>
            </a: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Args</a:t>
            </a: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: </a:t>
            </a: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createsliver</a:t>
            </a: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 </a:t>
            </a: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aliceslice</a:t>
            </a: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 </a:t>
            </a: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myRSpec.xml</a:t>
            </a:r>
            <a:endParaRPr lang="en-US" sz="1400" dirty="0">
              <a:solidFill>
                <a:srgbClr val="66FF32"/>
              </a:solidFill>
              <a:latin typeface="Courier New" charset="0"/>
              <a:cs typeface="Courier New" charset="0"/>
            </a:endParaRPr>
          </a:p>
          <a:p>
            <a:pPr>
              <a:defRPr/>
            </a:pPr>
            <a:endParaRPr lang="en-US" sz="1400" dirty="0">
              <a:solidFill>
                <a:srgbClr val="66FF32"/>
              </a:solidFill>
              <a:latin typeface="Courier New" charset="0"/>
              <a:cs typeface="Courier New" charset="0"/>
            </a:endParaRPr>
          </a:p>
          <a:p>
            <a:pPr>
              <a:defRPr/>
            </a:pP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  Result Summary: Slice </a:t>
            </a: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urn:publicid:IDN+pgeni</a:t>
            </a:r>
            <a:endParaRPr lang="en-US" sz="1400" dirty="0">
              <a:solidFill>
                <a:srgbClr val="66FF32"/>
              </a:solidFill>
              <a:latin typeface="Courier New" charset="0"/>
              <a:cs typeface="Courier New" charset="0"/>
            </a:endParaRPr>
          </a:p>
          <a:p>
            <a:pPr>
              <a:defRPr/>
            </a:pP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Reserved resources on https://</a:t>
            </a: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www.emulab.net</a:t>
            </a: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/p</a:t>
            </a:r>
          </a:p>
          <a:p>
            <a:pPr>
              <a:defRPr/>
            </a:pP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  Saved </a:t>
            </a: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createsliver</a:t>
            </a: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 results to </a:t>
            </a: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aliceslice</a:t>
            </a: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-man</a:t>
            </a:r>
          </a:p>
          <a:p>
            <a:pPr>
              <a:defRPr/>
            </a:pPr>
            <a:r>
              <a:rPr lang="en-US" sz="1400" dirty="0" err="1">
                <a:solidFill>
                  <a:srgbClr val="66FF32"/>
                </a:solidFill>
                <a:latin typeface="Courier New" charset="0"/>
                <a:cs typeface="Courier New" charset="0"/>
              </a:rPr>
              <a:t>INFO:omni</a:t>
            </a:r>
            <a:r>
              <a:rPr lang="en-US" sz="1400" dirty="0">
                <a:solidFill>
                  <a:srgbClr val="66FF32"/>
                </a:solidFill>
                <a:latin typeface="Courier New" charset="0"/>
                <a:cs typeface="Courier New" charset="0"/>
              </a:rPr>
              <a:t>: ===================================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790700" y="6199188"/>
            <a:ext cx="5897563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hangingPunct="1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mtClean="0">
                <a:solidFill>
                  <a:srgbClr val="080808"/>
                </a:solidFill>
                <a:hlinkClick r:id="rId2"/>
              </a:rPr>
              <a:t>http://trac.gpolab.bbn.com/gcf/wiki/Omni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75818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Omni Command Workflow</a:t>
            </a:r>
            <a:endParaRPr lang="en-US" dirty="0"/>
          </a:p>
        </p:txBody>
      </p:sp>
      <p:grpSp>
        <p:nvGrpSpPr>
          <p:cNvPr id="28674" name="Group 11"/>
          <p:cNvGrpSpPr>
            <a:grpSpLocks/>
          </p:cNvGrpSpPr>
          <p:nvPr/>
        </p:nvGrpSpPr>
        <p:grpSpPr bwMode="auto">
          <a:xfrm>
            <a:off x="831850" y="2843675"/>
            <a:ext cx="1708150" cy="609600"/>
            <a:chOff x="3532595" y="1981200"/>
            <a:chExt cx="1708408" cy="609600"/>
          </a:xfrm>
        </p:grpSpPr>
        <p:sp>
          <p:nvSpPr>
            <p:cNvPr id="10" name="Rectangle 9"/>
            <p:cNvSpPr/>
            <p:nvPr/>
          </p:nvSpPr>
          <p:spPr>
            <a:xfrm>
              <a:off x="3546885" y="1981200"/>
              <a:ext cx="1679829" cy="609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712" name="TextBox 10"/>
            <p:cNvSpPr txBox="1">
              <a:spLocks noChangeArrowheads="1"/>
            </p:cNvSpPr>
            <p:nvPr/>
          </p:nvSpPr>
          <p:spPr bwMode="auto">
            <a:xfrm>
              <a:off x="3532595" y="2101334"/>
              <a:ext cx="170840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800" dirty="0" err="1">
                  <a:latin typeface="Courier" charset="0"/>
                  <a:cs typeface="Courier" charset="0"/>
                </a:rPr>
                <a:t>createslice</a:t>
              </a:r>
              <a:endParaRPr lang="en-US" sz="1800" dirty="0">
                <a:latin typeface="Courier" charset="0"/>
                <a:cs typeface="Courier" charset="0"/>
              </a:endParaRPr>
            </a:p>
          </p:txBody>
        </p:sp>
      </p:grpSp>
      <p:grpSp>
        <p:nvGrpSpPr>
          <p:cNvPr id="28675" name="Group 12"/>
          <p:cNvGrpSpPr>
            <a:grpSpLocks/>
          </p:cNvGrpSpPr>
          <p:nvPr/>
        </p:nvGrpSpPr>
        <p:grpSpPr bwMode="auto">
          <a:xfrm>
            <a:off x="762000" y="4520075"/>
            <a:ext cx="1846263" cy="609600"/>
            <a:chOff x="3463334" y="1981200"/>
            <a:chExt cx="1846930" cy="609600"/>
          </a:xfrm>
        </p:grpSpPr>
        <p:sp>
          <p:nvSpPr>
            <p:cNvPr id="14" name="Rectangle 13"/>
            <p:cNvSpPr/>
            <p:nvPr/>
          </p:nvSpPr>
          <p:spPr>
            <a:xfrm>
              <a:off x="3547502" y="1981200"/>
              <a:ext cx="1678593" cy="609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710" name="TextBox 14"/>
            <p:cNvSpPr txBox="1">
              <a:spLocks noChangeArrowheads="1"/>
            </p:cNvSpPr>
            <p:nvPr/>
          </p:nvSpPr>
          <p:spPr bwMode="auto">
            <a:xfrm>
              <a:off x="3463334" y="2101334"/>
              <a:ext cx="18469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800">
                  <a:latin typeface="Courier" charset="0"/>
                  <a:cs typeface="Courier" charset="0"/>
                </a:rPr>
                <a:t>listmyslices</a:t>
              </a:r>
            </a:p>
          </p:txBody>
        </p:sp>
      </p:grpSp>
      <p:grpSp>
        <p:nvGrpSpPr>
          <p:cNvPr id="28676" name="Group 15"/>
          <p:cNvGrpSpPr>
            <a:grpSpLocks/>
          </p:cNvGrpSpPr>
          <p:nvPr/>
        </p:nvGrpSpPr>
        <p:grpSpPr bwMode="auto">
          <a:xfrm>
            <a:off x="3656012" y="2827926"/>
            <a:ext cx="1679575" cy="609600"/>
            <a:chOff x="3547308" y="1981200"/>
            <a:chExt cx="1678980" cy="609600"/>
          </a:xfrm>
        </p:grpSpPr>
        <p:sp>
          <p:nvSpPr>
            <p:cNvPr id="17" name="Rectangle 16"/>
            <p:cNvSpPr/>
            <p:nvPr/>
          </p:nvSpPr>
          <p:spPr>
            <a:xfrm>
              <a:off x="3547308" y="1981200"/>
              <a:ext cx="1678980" cy="609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708" name="TextBox 17"/>
            <p:cNvSpPr txBox="1">
              <a:spLocks noChangeArrowheads="1"/>
            </p:cNvSpPr>
            <p:nvPr/>
          </p:nvSpPr>
          <p:spPr bwMode="auto">
            <a:xfrm>
              <a:off x="3601856" y="2101334"/>
              <a:ext cx="15698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800" b="1" dirty="0" err="1">
                  <a:latin typeface="Courier" charset="0"/>
                  <a:cs typeface="Courier" charset="0"/>
                </a:rPr>
                <a:t>getversion</a:t>
              </a:r>
              <a:endParaRPr lang="en-US" sz="1800" b="1" dirty="0">
                <a:latin typeface="Courier" charset="0"/>
                <a:cs typeface="Courier" charset="0"/>
              </a:endParaRPr>
            </a:p>
          </p:txBody>
        </p:sp>
      </p:grpSp>
      <p:grpSp>
        <p:nvGrpSpPr>
          <p:cNvPr id="28677" name="Group 19"/>
          <p:cNvGrpSpPr>
            <a:grpSpLocks/>
          </p:cNvGrpSpPr>
          <p:nvPr/>
        </p:nvGrpSpPr>
        <p:grpSpPr bwMode="auto">
          <a:xfrm>
            <a:off x="846138" y="3681875"/>
            <a:ext cx="1679575" cy="609600"/>
            <a:chOff x="3547308" y="1981200"/>
            <a:chExt cx="1678980" cy="609600"/>
          </a:xfrm>
        </p:grpSpPr>
        <p:sp>
          <p:nvSpPr>
            <p:cNvPr id="21" name="Rectangle 20"/>
            <p:cNvSpPr/>
            <p:nvPr/>
          </p:nvSpPr>
          <p:spPr>
            <a:xfrm>
              <a:off x="3547308" y="1981200"/>
              <a:ext cx="1678980" cy="609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706" name="TextBox 21"/>
            <p:cNvSpPr txBox="1">
              <a:spLocks noChangeArrowheads="1"/>
            </p:cNvSpPr>
            <p:nvPr/>
          </p:nvSpPr>
          <p:spPr bwMode="auto">
            <a:xfrm>
              <a:off x="3601856" y="2101334"/>
              <a:ext cx="15698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800">
                  <a:latin typeface="Courier" charset="0"/>
                  <a:cs typeface="Courier" charset="0"/>
                </a:rPr>
                <a:t>renewslice</a:t>
              </a:r>
            </a:p>
          </p:txBody>
        </p:sp>
      </p:grpSp>
      <p:grpSp>
        <p:nvGrpSpPr>
          <p:cNvPr id="28678" name="Group 22"/>
          <p:cNvGrpSpPr>
            <a:grpSpLocks/>
          </p:cNvGrpSpPr>
          <p:nvPr/>
        </p:nvGrpSpPr>
        <p:grpSpPr bwMode="auto">
          <a:xfrm>
            <a:off x="3570288" y="4428126"/>
            <a:ext cx="1846262" cy="609600"/>
            <a:chOff x="3463334" y="1981200"/>
            <a:chExt cx="1846930" cy="609600"/>
          </a:xfrm>
        </p:grpSpPr>
        <p:sp>
          <p:nvSpPr>
            <p:cNvPr id="24" name="Rectangle 23"/>
            <p:cNvSpPr/>
            <p:nvPr/>
          </p:nvSpPr>
          <p:spPr>
            <a:xfrm>
              <a:off x="3547501" y="1981200"/>
              <a:ext cx="1678595" cy="609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704" name="TextBox 24"/>
            <p:cNvSpPr txBox="1">
              <a:spLocks noChangeArrowheads="1"/>
            </p:cNvSpPr>
            <p:nvPr/>
          </p:nvSpPr>
          <p:spPr bwMode="auto">
            <a:xfrm>
              <a:off x="3463334" y="2101334"/>
              <a:ext cx="18469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800" b="1">
                  <a:latin typeface="Courier" charset="0"/>
                  <a:cs typeface="Courier" charset="0"/>
                </a:rPr>
                <a:t>createsliver</a:t>
              </a:r>
            </a:p>
          </p:txBody>
        </p:sp>
      </p:grpSp>
      <p:grpSp>
        <p:nvGrpSpPr>
          <p:cNvPr id="28679" name="Group 25"/>
          <p:cNvGrpSpPr>
            <a:grpSpLocks/>
          </p:cNvGrpSpPr>
          <p:nvPr/>
        </p:nvGrpSpPr>
        <p:grpSpPr bwMode="auto">
          <a:xfrm>
            <a:off x="3500438" y="3666126"/>
            <a:ext cx="1985962" cy="609600"/>
            <a:chOff x="3394073" y="1981200"/>
            <a:chExt cx="1985452" cy="609600"/>
          </a:xfrm>
        </p:grpSpPr>
        <p:sp>
          <p:nvSpPr>
            <p:cNvPr id="27" name="Rectangle 26"/>
            <p:cNvSpPr/>
            <p:nvPr/>
          </p:nvSpPr>
          <p:spPr>
            <a:xfrm>
              <a:off x="3548020" y="1981200"/>
              <a:ext cx="1677557" cy="609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702" name="TextBox 27"/>
            <p:cNvSpPr txBox="1">
              <a:spLocks noChangeArrowheads="1"/>
            </p:cNvSpPr>
            <p:nvPr/>
          </p:nvSpPr>
          <p:spPr bwMode="auto">
            <a:xfrm>
              <a:off x="3394073" y="2101334"/>
              <a:ext cx="198545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800" b="1" dirty="0" err="1">
                  <a:latin typeface="Courier" charset="0"/>
                  <a:cs typeface="Courier" charset="0"/>
                </a:rPr>
                <a:t>listresources</a:t>
              </a:r>
              <a:endParaRPr lang="en-US" sz="1800" b="1" dirty="0">
                <a:latin typeface="Courier" charset="0"/>
                <a:cs typeface="Courier" charset="0"/>
              </a:endParaRPr>
            </a:p>
          </p:txBody>
        </p:sp>
      </p:grpSp>
      <p:grpSp>
        <p:nvGrpSpPr>
          <p:cNvPr id="28680" name="Group 28"/>
          <p:cNvGrpSpPr>
            <a:grpSpLocks/>
          </p:cNvGrpSpPr>
          <p:nvPr/>
        </p:nvGrpSpPr>
        <p:grpSpPr bwMode="auto">
          <a:xfrm>
            <a:off x="3570288" y="5266326"/>
            <a:ext cx="1846262" cy="609600"/>
            <a:chOff x="3463334" y="1981200"/>
            <a:chExt cx="1846930" cy="609600"/>
          </a:xfrm>
        </p:grpSpPr>
        <p:sp>
          <p:nvSpPr>
            <p:cNvPr id="30" name="Rectangle 29"/>
            <p:cNvSpPr/>
            <p:nvPr/>
          </p:nvSpPr>
          <p:spPr>
            <a:xfrm>
              <a:off x="3547501" y="1981200"/>
              <a:ext cx="1678595" cy="609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700" name="TextBox 30"/>
            <p:cNvSpPr txBox="1">
              <a:spLocks noChangeArrowheads="1"/>
            </p:cNvSpPr>
            <p:nvPr/>
          </p:nvSpPr>
          <p:spPr bwMode="auto">
            <a:xfrm>
              <a:off x="3463334" y="2101334"/>
              <a:ext cx="18469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800" b="1" dirty="0" err="1">
                  <a:latin typeface="Courier" charset="0"/>
                  <a:cs typeface="Courier" charset="0"/>
                </a:rPr>
                <a:t>sliverstatus</a:t>
              </a:r>
              <a:endParaRPr lang="en-US" sz="1800" b="1" dirty="0">
                <a:latin typeface="Courier" charset="0"/>
                <a:cs typeface="Courier" charset="0"/>
              </a:endParaRPr>
            </a:p>
          </p:txBody>
        </p:sp>
      </p:grpSp>
      <p:grpSp>
        <p:nvGrpSpPr>
          <p:cNvPr id="28681" name="Group 34"/>
          <p:cNvGrpSpPr>
            <a:grpSpLocks/>
          </p:cNvGrpSpPr>
          <p:nvPr/>
        </p:nvGrpSpPr>
        <p:grpSpPr bwMode="auto">
          <a:xfrm>
            <a:off x="6400800" y="2815729"/>
            <a:ext cx="1846263" cy="609600"/>
            <a:chOff x="3463334" y="1981200"/>
            <a:chExt cx="1846930" cy="609600"/>
          </a:xfrm>
        </p:grpSpPr>
        <p:sp>
          <p:nvSpPr>
            <p:cNvPr id="36" name="Rectangle 35"/>
            <p:cNvSpPr/>
            <p:nvPr/>
          </p:nvSpPr>
          <p:spPr>
            <a:xfrm>
              <a:off x="3547502" y="1981200"/>
              <a:ext cx="1678593" cy="609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698" name="TextBox 36"/>
            <p:cNvSpPr txBox="1">
              <a:spLocks noChangeArrowheads="1"/>
            </p:cNvSpPr>
            <p:nvPr/>
          </p:nvSpPr>
          <p:spPr bwMode="auto">
            <a:xfrm>
              <a:off x="3463334" y="2101334"/>
              <a:ext cx="18469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800" b="1">
                  <a:latin typeface="Courier" charset="0"/>
                  <a:cs typeface="Courier" charset="0"/>
                </a:rPr>
                <a:t>deletesliver</a:t>
              </a:r>
            </a:p>
          </p:txBody>
        </p:sp>
      </p:grpSp>
      <p:sp>
        <p:nvSpPr>
          <p:cNvPr id="38" name="Rectangle 37"/>
          <p:cNvSpPr/>
          <p:nvPr/>
        </p:nvSpPr>
        <p:spPr>
          <a:xfrm>
            <a:off x="3276600" y="1831901"/>
            <a:ext cx="2438400" cy="4506376"/>
          </a:xfrm>
          <a:prstGeom prst="rect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683" name="TextBox 38"/>
          <p:cNvSpPr txBox="1">
            <a:spLocks noChangeArrowheads="1"/>
          </p:cNvSpPr>
          <p:nvPr/>
        </p:nvSpPr>
        <p:spPr bwMode="auto">
          <a:xfrm>
            <a:off x="3581400" y="1839182"/>
            <a:ext cx="18272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dirty="0"/>
              <a:t>Repeat for each </a:t>
            </a:r>
          </a:p>
          <a:p>
            <a:pPr algn="ctr" eaLnBrk="1" hangingPunct="1"/>
            <a:r>
              <a:rPr lang="en-US" sz="1800" dirty="0"/>
              <a:t>aggregate</a:t>
            </a:r>
          </a:p>
        </p:txBody>
      </p:sp>
      <p:cxnSp>
        <p:nvCxnSpPr>
          <p:cNvPr id="41" name="Elbow Connector 40"/>
          <p:cNvCxnSpPr>
            <a:stCxn id="14" idx="2"/>
            <a:endCxn id="17" idx="0"/>
          </p:cNvCxnSpPr>
          <p:nvPr/>
        </p:nvCxnSpPr>
        <p:spPr>
          <a:xfrm rot="5400000" flipH="1" flipV="1">
            <a:off x="1939591" y="2573467"/>
            <a:ext cx="2301749" cy="2810668"/>
          </a:xfrm>
          <a:prstGeom prst="bentConnector5">
            <a:avLst>
              <a:gd name="adj1" fmla="val -9932"/>
              <a:gd name="adj2" fmla="val 49986"/>
              <a:gd name="adj3" fmla="val 109932"/>
            </a:avLst>
          </a:prstGeom>
          <a:ln w="381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4491037" y="3437526"/>
            <a:ext cx="0" cy="228600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1681163" y="3453275"/>
            <a:ext cx="0" cy="228600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1681163" y="4291475"/>
            <a:ext cx="0" cy="228600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4495800" y="4275726"/>
            <a:ext cx="0" cy="228600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H="1">
            <a:off x="4495800" y="5037726"/>
            <a:ext cx="0" cy="228600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Elbow Connector 52"/>
          <p:cNvCxnSpPr>
            <a:stCxn id="30" idx="2"/>
            <a:endCxn id="36" idx="0"/>
          </p:cNvCxnSpPr>
          <p:nvPr/>
        </p:nvCxnSpPr>
        <p:spPr>
          <a:xfrm rot="5400000" flipH="1" flipV="1">
            <a:off x="4378576" y="2930571"/>
            <a:ext cx="3060197" cy="2830513"/>
          </a:xfrm>
          <a:prstGeom prst="bentConnector5">
            <a:avLst>
              <a:gd name="adj1" fmla="val -7470"/>
              <a:gd name="adj2" fmla="val 50000"/>
              <a:gd name="adj3" fmla="val 107470"/>
            </a:avLst>
          </a:prstGeom>
          <a:ln w="381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6096000" y="1831901"/>
            <a:ext cx="2438400" cy="4506376"/>
          </a:xfrm>
          <a:prstGeom prst="rect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692" name="TextBox 58"/>
          <p:cNvSpPr txBox="1">
            <a:spLocks noChangeArrowheads="1"/>
          </p:cNvSpPr>
          <p:nvPr/>
        </p:nvSpPr>
        <p:spPr bwMode="auto">
          <a:xfrm>
            <a:off x="6400800" y="1824241"/>
            <a:ext cx="18272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/>
              <a:t>Repeat for each </a:t>
            </a:r>
          </a:p>
          <a:p>
            <a:pPr algn="ctr" eaLnBrk="1" hangingPunct="1"/>
            <a:r>
              <a:rPr lang="en-US" sz="1800"/>
              <a:t>aggregate</a:t>
            </a:r>
          </a:p>
        </p:txBody>
      </p:sp>
      <p:sp>
        <p:nvSpPr>
          <p:cNvPr id="28693" name="TextBox 60"/>
          <p:cNvSpPr txBox="1">
            <a:spLocks noChangeArrowheads="1"/>
          </p:cNvSpPr>
          <p:nvPr/>
        </p:nvSpPr>
        <p:spPr bwMode="auto">
          <a:xfrm>
            <a:off x="1184275" y="1066800"/>
            <a:ext cx="9826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b="1" dirty="0"/>
              <a:t>Create</a:t>
            </a:r>
          </a:p>
          <a:p>
            <a:pPr algn="ctr" eaLnBrk="1" hangingPunct="1"/>
            <a:r>
              <a:rPr lang="en-US" sz="2000" b="1" dirty="0"/>
              <a:t>Slice</a:t>
            </a:r>
          </a:p>
        </p:txBody>
      </p:sp>
      <p:sp>
        <p:nvSpPr>
          <p:cNvPr id="28694" name="TextBox 61"/>
          <p:cNvSpPr txBox="1">
            <a:spLocks noChangeArrowheads="1"/>
          </p:cNvSpPr>
          <p:nvPr/>
        </p:nvSpPr>
        <p:spPr bwMode="auto">
          <a:xfrm>
            <a:off x="3986213" y="1066800"/>
            <a:ext cx="9826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b="1"/>
              <a:t>Create</a:t>
            </a:r>
          </a:p>
          <a:p>
            <a:pPr algn="ctr" eaLnBrk="1" hangingPunct="1"/>
            <a:r>
              <a:rPr lang="en-US" sz="2000" b="1"/>
              <a:t>Sliver</a:t>
            </a:r>
          </a:p>
        </p:txBody>
      </p:sp>
      <p:sp>
        <p:nvSpPr>
          <p:cNvPr id="28695" name="TextBox 62"/>
          <p:cNvSpPr txBox="1">
            <a:spLocks noChangeArrowheads="1"/>
          </p:cNvSpPr>
          <p:nvPr/>
        </p:nvSpPr>
        <p:spPr bwMode="auto">
          <a:xfrm>
            <a:off x="6775450" y="1204913"/>
            <a:ext cx="1195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b="1"/>
              <a:t>Cleanup</a:t>
            </a:r>
          </a:p>
        </p:txBody>
      </p:sp>
      <p:sp>
        <p:nvSpPr>
          <p:cNvPr id="28696" name="TextBox 63"/>
          <p:cNvSpPr txBox="1">
            <a:spLocks noChangeArrowheads="1"/>
          </p:cNvSpPr>
          <p:nvPr/>
        </p:nvSpPr>
        <p:spPr bwMode="auto">
          <a:xfrm>
            <a:off x="176990" y="6158484"/>
            <a:ext cx="3036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/>
              <a:t>Legend: </a:t>
            </a:r>
            <a:r>
              <a:rPr lang="en-US" sz="1800" b="1" dirty="0"/>
              <a:t>AM API command</a:t>
            </a:r>
          </a:p>
        </p:txBody>
      </p:sp>
    </p:spTree>
    <p:extLst>
      <p:ext uri="{BB962C8B-B14F-4D97-AF65-F5344CB8AC3E}">
        <p14:creationId xmlns:p14="http://schemas.microsoft.com/office/powerpoint/2010/main" val="2403519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GENI AM API Calls 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1988773"/>
          </a:xfrm>
        </p:spPr>
        <p:txBody>
          <a:bodyPr/>
          <a:lstStyle/>
          <a:p>
            <a:r>
              <a:rPr lang="en-US" dirty="0" err="1" smtClean="0">
                <a:latin typeface="Courier"/>
                <a:cs typeface="Courier"/>
              </a:rPr>
              <a:t>listresources</a:t>
            </a:r>
            <a:r>
              <a:rPr lang="en-US" dirty="0" smtClean="0"/>
              <a:t>: Get an advertisement </a:t>
            </a:r>
            <a:r>
              <a:rPr lang="en-US" dirty="0" err="1" smtClean="0"/>
              <a:t>rspec</a:t>
            </a:r>
            <a:r>
              <a:rPr lang="en-US" dirty="0" smtClean="0"/>
              <a:t> listing the resources at an aggregate</a:t>
            </a:r>
          </a:p>
          <a:p>
            <a:r>
              <a:rPr lang="en-US" dirty="0" err="1" smtClean="0">
                <a:latin typeface="Courier"/>
                <a:cs typeface="Courier"/>
              </a:rPr>
              <a:t>createsliver</a:t>
            </a:r>
            <a:r>
              <a:rPr lang="en-US" dirty="0" smtClean="0"/>
              <a:t>: Request resources from an aggregate</a:t>
            </a:r>
          </a:p>
          <a:p>
            <a:r>
              <a:rPr lang="en-US" dirty="0" err="1" smtClean="0">
                <a:latin typeface="Courier"/>
                <a:cs typeface="Courier"/>
              </a:rPr>
              <a:t>sliverstatus</a:t>
            </a:r>
            <a:r>
              <a:rPr lang="en-US" dirty="0" smtClean="0"/>
              <a:t>: Get status of resources allocated to a slice at an aggregate</a:t>
            </a:r>
          </a:p>
          <a:p>
            <a:r>
              <a:rPr lang="en-US" dirty="0" err="1" smtClean="0">
                <a:latin typeface="Courier"/>
                <a:cs typeface="Courier"/>
              </a:rPr>
              <a:t>deletesliver</a:t>
            </a:r>
            <a:r>
              <a:rPr lang="en-US" dirty="0" smtClean="0"/>
              <a:t>: Delete resources allocated to a slice by an aggregate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18776" y="5594210"/>
            <a:ext cx="6495665" cy="646331"/>
          </a:xfrm>
          <a:prstGeom prst="rect">
            <a:avLst/>
          </a:prstGeom>
          <a:solidFill>
            <a:srgbClr val="FF6600">
              <a:alpha val="50000"/>
            </a:srgbClr>
          </a:solidFill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For a complete list of GENI AM API </a:t>
            </a:r>
            <a:r>
              <a:rPr lang="en-US" dirty="0"/>
              <a:t>calls </a:t>
            </a:r>
            <a:r>
              <a:rPr lang="en-US" dirty="0" smtClean="0"/>
              <a:t>see:  </a:t>
            </a:r>
          </a:p>
          <a:p>
            <a:r>
              <a:rPr lang="en-US" dirty="0" smtClean="0">
                <a:latin typeface="Courier"/>
                <a:cs typeface="Courier"/>
              </a:rPr>
              <a:t>http</a:t>
            </a:r>
            <a:r>
              <a:rPr lang="en-US" dirty="0">
                <a:latin typeface="Courier"/>
                <a:cs typeface="Courier"/>
              </a:rPr>
              <a:t>://</a:t>
            </a:r>
            <a:r>
              <a:rPr lang="en-US" dirty="0" err="1">
                <a:latin typeface="Courier"/>
                <a:cs typeface="Courier"/>
              </a:rPr>
              <a:t>groups.geni.net</a:t>
            </a:r>
            <a:r>
              <a:rPr lang="en-US" dirty="0">
                <a:latin typeface="Courier"/>
                <a:cs typeface="Courier"/>
              </a:rPr>
              <a:t>/</a:t>
            </a:r>
            <a:r>
              <a:rPr lang="en-US" dirty="0" err="1">
                <a:latin typeface="Courier"/>
                <a:cs typeface="Courier"/>
              </a:rPr>
              <a:t>geni</a:t>
            </a:r>
            <a:r>
              <a:rPr lang="en-US" dirty="0">
                <a:latin typeface="Courier"/>
                <a:cs typeface="Courier"/>
              </a:rPr>
              <a:t>/wiki/GAPI_AM_API </a:t>
            </a:r>
          </a:p>
        </p:txBody>
      </p:sp>
    </p:spTree>
    <p:extLst>
      <p:ext uri="{BB962C8B-B14F-4D97-AF65-F5344CB8AC3E}">
        <p14:creationId xmlns:p14="http://schemas.microsoft.com/office/powerpoint/2010/main" val="2053064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latin typeface="+mj-lt"/>
                <a:cs typeface="Courier"/>
              </a:rPr>
              <a:t>Corresponding Omni Commands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779" y="1356277"/>
            <a:ext cx="8353988" cy="3413003"/>
          </a:xfrm>
        </p:spPr>
        <p:txBody>
          <a:bodyPr/>
          <a:lstStyle/>
          <a:p>
            <a:pPr marL="0" indent="0">
              <a:lnSpc>
                <a:spcPct val="110000"/>
              </a:lnSpc>
              <a:buNone/>
              <a:defRPr/>
            </a:pPr>
            <a:r>
              <a:rPr lang="en-US" sz="1800" dirty="0" err="1" smtClean="0">
                <a:latin typeface="Courier"/>
                <a:cs typeface="Courier"/>
              </a:rPr>
              <a:t>omni</a:t>
            </a:r>
            <a:r>
              <a:rPr lang="en-US" sz="1800" dirty="0" smtClean="0">
                <a:latin typeface="Courier"/>
                <a:cs typeface="Courier"/>
              </a:rPr>
              <a:t> –a </a:t>
            </a:r>
            <a:r>
              <a:rPr lang="en-US" sz="1800" i="1" dirty="0" err="1" smtClean="0">
                <a:solidFill>
                  <a:srgbClr val="408000"/>
                </a:solidFill>
                <a:latin typeface="Courier"/>
                <a:cs typeface="Courier"/>
              </a:rPr>
              <a:t>aggregatename</a:t>
            </a:r>
            <a:r>
              <a:rPr lang="en-US" sz="1800" dirty="0" smtClean="0">
                <a:solidFill>
                  <a:srgbClr val="408000"/>
                </a:solidFill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listresources</a:t>
            </a:r>
            <a:endParaRPr lang="en-US" sz="1800" dirty="0">
              <a:latin typeface="Courier"/>
              <a:cs typeface="Courier"/>
            </a:endParaRPr>
          </a:p>
          <a:p>
            <a:pPr marL="0" indent="0">
              <a:lnSpc>
                <a:spcPct val="110000"/>
              </a:lnSpc>
              <a:buNone/>
              <a:defRPr/>
            </a:pPr>
            <a:r>
              <a:rPr lang="en-US" sz="1800" dirty="0" err="1" smtClean="0">
                <a:latin typeface="Courier"/>
                <a:cs typeface="Courier"/>
              </a:rPr>
              <a:t>omni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>
                <a:latin typeface="Courier"/>
                <a:cs typeface="Courier"/>
              </a:rPr>
              <a:t>–a </a:t>
            </a:r>
            <a:r>
              <a:rPr lang="en-US" sz="1800" i="1" dirty="0" err="1">
                <a:solidFill>
                  <a:srgbClr val="408000"/>
                </a:solidFill>
                <a:latin typeface="Courier"/>
                <a:cs typeface="Courier"/>
              </a:rPr>
              <a:t>aggregatename</a:t>
            </a:r>
            <a:r>
              <a:rPr lang="en-US" sz="1800" dirty="0">
                <a:solidFill>
                  <a:srgbClr val="408000"/>
                </a:solidFill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createsliver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i="1" dirty="0" err="1">
                <a:solidFill>
                  <a:srgbClr val="008000"/>
                </a:solidFill>
                <a:latin typeface="Courier"/>
                <a:cs typeface="Courier"/>
              </a:rPr>
              <a:t>slicename</a:t>
            </a:r>
            <a:r>
              <a:rPr lang="en-US" sz="1800" i="1" dirty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en-US" sz="1800" i="1" dirty="0" err="1" smtClean="0">
                <a:solidFill>
                  <a:srgbClr val="660066"/>
                </a:solidFill>
                <a:latin typeface="Courier"/>
                <a:cs typeface="Courier"/>
              </a:rPr>
              <a:t>requestRSpec</a:t>
            </a:r>
            <a:endParaRPr lang="en-US" sz="1800" dirty="0">
              <a:latin typeface="Courier"/>
              <a:cs typeface="Courier"/>
            </a:endParaRPr>
          </a:p>
          <a:p>
            <a:pPr marL="0" indent="0">
              <a:lnSpc>
                <a:spcPct val="110000"/>
              </a:lnSpc>
              <a:buNone/>
              <a:defRPr/>
            </a:pPr>
            <a:r>
              <a:rPr lang="en-US" sz="1800" dirty="0" err="1" smtClean="0">
                <a:latin typeface="Courier"/>
                <a:cs typeface="Courier"/>
              </a:rPr>
              <a:t>omni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>
                <a:latin typeface="Courier"/>
                <a:cs typeface="Courier"/>
              </a:rPr>
              <a:t>–a </a:t>
            </a:r>
            <a:r>
              <a:rPr lang="en-US" sz="1800" i="1" dirty="0" err="1">
                <a:solidFill>
                  <a:srgbClr val="408000"/>
                </a:solidFill>
                <a:latin typeface="Courier"/>
                <a:cs typeface="Courier"/>
              </a:rPr>
              <a:t>aggregatename</a:t>
            </a:r>
            <a:r>
              <a:rPr lang="en-US" sz="1800" dirty="0">
                <a:solidFill>
                  <a:srgbClr val="408000"/>
                </a:solidFill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sliverstatus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i="1" dirty="0" err="1" smtClean="0">
                <a:solidFill>
                  <a:srgbClr val="008000"/>
                </a:solidFill>
                <a:latin typeface="Courier"/>
                <a:cs typeface="Courier"/>
              </a:rPr>
              <a:t>slicename</a:t>
            </a:r>
            <a:endParaRPr lang="en-US" sz="1800" i="1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pPr marL="0" indent="0">
              <a:lnSpc>
                <a:spcPct val="110000"/>
              </a:lnSpc>
              <a:buNone/>
              <a:defRPr/>
            </a:pPr>
            <a:r>
              <a:rPr lang="en-US" sz="1800" dirty="0" err="1" smtClean="0">
                <a:latin typeface="Courier"/>
                <a:cs typeface="Courier"/>
              </a:rPr>
              <a:t>omni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>
                <a:latin typeface="Courier"/>
                <a:cs typeface="Courier"/>
              </a:rPr>
              <a:t>–a </a:t>
            </a:r>
            <a:r>
              <a:rPr lang="en-US" sz="1800" i="1" dirty="0" err="1">
                <a:solidFill>
                  <a:srgbClr val="408000"/>
                </a:solidFill>
                <a:latin typeface="Courier"/>
                <a:cs typeface="Courier"/>
              </a:rPr>
              <a:t>aggregatename</a:t>
            </a:r>
            <a:r>
              <a:rPr lang="en-US" sz="1800" dirty="0">
                <a:solidFill>
                  <a:srgbClr val="408000"/>
                </a:solidFill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listresources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i="1" dirty="0" err="1" smtClean="0">
                <a:solidFill>
                  <a:srgbClr val="008000"/>
                </a:solidFill>
                <a:latin typeface="Courier"/>
                <a:cs typeface="Courier"/>
              </a:rPr>
              <a:t>slicename</a:t>
            </a:r>
            <a:endParaRPr lang="en-US" sz="1800" dirty="0">
              <a:latin typeface="Courier"/>
              <a:cs typeface="Courier"/>
            </a:endParaRPr>
          </a:p>
          <a:p>
            <a:pPr marL="0" indent="0">
              <a:lnSpc>
                <a:spcPct val="110000"/>
              </a:lnSpc>
              <a:buNone/>
              <a:defRPr/>
            </a:pPr>
            <a:r>
              <a:rPr lang="en-US" sz="1800" dirty="0" err="1" smtClean="0">
                <a:latin typeface="Courier"/>
                <a:cs typeface="Courier"/>
              </a:rPr>
              <a:t>omni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>
                <a:latin typeface="Courier"/>
                <a:cs typeface="Courier"/>
              </a:rPr>
              <a:t>–a </a:t>
            </a:r>
            <a:r>
              <a:rPr lang="en-US" sz="1800" i="1" dirty="0" err="1">
                <a:solidFill>
                  <a:srgbClr val="408000"/>
                </a:solidFill>
                <a:latin typeface="Courier"/>
                <a:cs typeface="Courier"/>
              </a:rPr>
              <a:t>aggregatename</a:t>
            </a:r>
            <a:r>
              <a:rPr lang="en-US" sz="1800" dirty="0">
                <a:solidFill>
                  <a:srgbClr val="408000"/>
                </a:solidFill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deletesliver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i="1" dirty="0" err="1">
                <a:solidFill>
                  <a:srgbClr val="008000"/>
                </a:solidFill>
                <a:latin typeface="Courier"/>
                <a:cs typeface="Courier"/>
              </a:rPr>
              <a:t>slicename</a:t>
            </a:r>
            <a:r>
              <a:rPr lang="en-US" sz="2000" i="1" dirty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endParaRPr lang="en-US" sz="2000" i="1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pPr marL="0" indent="0">
              <a:lnSpc>
                <a:spcPct val="110000"/>
              </a:lnSpc>
              <a:buNone/>
              <a:defRPr/>
            </a:pPr>
            <a:endParaRPr lang="en-US" sz="2000" i="1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pPr>
              <a:defRPr/>
            </a:pPr>
            <a:r>
              <a:rPr lang="en-US" sz="2400" dirty="0" smtClean="0">
                <a:solidFill>
                  <a:schemeClr val="tx1"/>
                </a:solidFill>
                <a:latin typeface="+mn-lt"/>
                <a:cs typeface="Courier"/>
              </a:rPr>
              <a:t>A useful utility (distributed with Omni): </a:t>
            </a:r>
          </a:p>
          <a:p>
            <a:pPr marL="0" indent="0">
              <a:lnSpc>
                <a:spcPct val="110000"/>
              </a:lnSpc>
              <a:buNone/>
              <a:defRPr/>
            </a:pPr>
            <a:r>
              <a:rPr lang="en-US" sz="2400" dirty="0" smtClean="0">
                <a:solidFill>
                  <a:schemeClr val="tx1"/>
                </a:solidFill>
                <a:latin typeface="+mn-lt"/>
                <a:cs typeface="Courier"/>
              </a:rPr>
              <a:t>    </a:t>
            </a:r>
            <a:r>
              <a:rPr lang="en-US" sz="2400" dirty="0" err="1" smtClean="0">
                <a:latin typeface="Courier"/>
                <a:cs typeface="Courier"/>
              </a:rPr>
              <a:t>readyToLogin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>–a </a:t>
            </a:r>
            <a:r>
              <a:rPr lang="en-US" sz="2400" i="1" dirty="0" err="1">
                <a:solidFill>
                  <a:srgbClr val="408000"/>
                </a:solidFill>
                <a:latin typeface="Courier"/>
                <a:cs typeface="Courier"/>
              </a:rPr>
              <a:t>aggregatename</a:t>
            </a:r>
            <a:r>
              <a:rPr lang="en-US" sz="2400" dirty="0">
                <a:solidFill>
                  <a:srgbClr val="408000"/>
                </a:solidFill>
                <a:latin typeface="Courier"/>
                <a:cs typeface="Courier"/>
              </a:rPr>
              <a:t> </a:t>
            </a:r>
            <a:r>
              <a:rPr lang="en-US" sz="2400" i="1" dirty="0" err="1">
                <a:solidFill>
                  <a:srgbClr val="008000"/>
                </a:solidFill>
                <a:latin typeface="Courier"/>
                <a:cs typeface="Courier"/>
              </a:rPr>
              <a:t>slicename</a:t>
            </a:r>
            <a:r>
              <a:rPr lang="en-US" sz="2400" i="1" dirty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endParaRPr lang="en-US" sz="2400" dirty="0">
              <a:solidFill>
                <a:schemeClr val="tx1"/>
              </a:solidFill>
              <a:latin typeface="Courier"/>
              <a:cs typeface="Courier"/>
            </a:endParaRPr>
          </a:p>
          <a:p>
            <a:pPr lvl="1">
              <a:defRPr/>
            </a:pPr>
            <a:r>
              <a:rPr lang="en-US" sz="2000" dirty="0" smtClean="0">
                <a:solidFill>
                  <a:schemeClr val="tx1"/>
                </a:solidFill>
                <a:latin typeface="+mn-lt"/>
                <a:cs typeface="Courier"/>
              </a:rPr>
              <a:t>Gives you the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cs typeface="Courier"/>
              </a:rPr>
              <a:t>ssh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cs typeface="Courier"/>
              </a:rPr>
              <a:t> commands you need to log into your nodes </a:t>
            </a:r>
          </a:p>
          <a:p>
            <a:pPr lvl="2">
              <a:defRPr/>
            </a:pP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readyToLogin.py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+mn-lt"/>
                <a:cs typeface="Courier"/>
              </a:rPr>
              <a:t>parses the output of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listresources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and </a:t>
            </a:r>
            <a:r>
              <a:rPr lang="en-US" sz="1600" dirty="0" smtClean="0">
                <a:solidFill>
                  <a:schemeClr val="tx1"/>
                </a:solidFill>
                <a:latin typeface="+mn-lt"/>
                <a:cs typeface="Courier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sliverstatus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+mn-lt"/>
                <a:cs typeface="Courier"/>
              </a:rPr>
              <a:t>to determine the hostname, port and username for the </a:t>
            </a:r>
            <a:r>
              <a:rPr lang="en-US" sz="1600" dirty="0" err="1" smtClean="0">
                <a:solidFill>
                  <a:schemeClr val="tx1"/>
                </a:solidFill>
                <a:latin typeface="Courier"/>
                <a:cs typeface="Courier"/>
              </a:rPr>
              <a:t>ssh</a:t>
            </a:r>
            <a:r>
              <a:rPr lang="en-US" sz="1600" dirty="0" smtClean="0">
                <a:solidFill>
                  <a:schemeClr val="tx1"/>
                </a:solidFill>
                <a:latin typeface="+mn-lt"/>
                <a:cs typeface="Courier"/>
              </a:rPr>
              <a:t> commands</a:t>
            </a:r>
            <a:endParaRPr lang="en-US" sz="1600" dirty="0">
              <a:solidFill>
                <a:schemeClr val="tx1"/>
              </a:solidFill>
              <a:latin typeface="+mn-lt"/>
              <a:cs typeface="Courier"/>
            </a:endParaRPr>
          </a:p>
          <a:p>
            <a:pPr>
              <a:defRPr/>
            </a:pPr>
            <a:endParaRPr lang="en-US" i="1" dirty="0">
              <a:solidFill>
                <a:srgbClr val="970104"/>
              </a:solidFill>
              <a:latin typeface="Courier"/>
              <a:cs typeface="Courier"/>
            </a:endParaRPr>
          </a:p>
          <a:p>
            <a:pPr>
              <a:defRPr/>
            </a:pPr>
            <a:endParaRPr lang="en-US" dirty="0" smtClean="0">
              <a:latin typeface="Courier"/>
              <a:ea typeface="+mn-ea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550822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Configuring Omni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Omni reads a configuration file </a:t>
            </a:r>
            <a:r>
              <a:rPr lang="en-US" dirty="0" err="1" smtClean="0">
                <a:latin typeface="Courier"/>
                <a:cs typeface="Courier"/>
              </a:rPr>
              <a:t>omni_config</a:t>
            </a:r>
            <a:r>
              <a:rPr lang="en-US" dirty="0" smtClean="0"/>
              <a:t> to:</a:t>
            </a:r>
          </a:p>
          <a:p>
            <a:pPr lvl="1"/>
            <a:r>
              <a:rPr lang="en-US" dirty="0" smtClean="0"/>
              <a:t>Find locations of </a:t>
            </a:r>
            <a:r>
              <a:rPr lang="en-US" dirty="0" err="1" smtClean="0"/>
              <a:t>ssl</a:t>
            </a:r>
            <a:r>
              <a:rPr lang="en-US" dirty="0" smtClean="0"/>
              <a:t> certs and </a:t>
            </a:r>
            <a:r>
              <a:rPr lang="en-US" dirty="0" err="1" smtClean="0"/>
              <a:t>ssh</a:t>
            </a:r>
            <a:r>
              <a:rPr lang="en-US" dirty="0" smtClean="0"/>
              <a:t> key files</a:t>
            </a:r>
          </a:p>
          <a:p>
            <a:pPr lvl="2"/>
            <a:r>
              <a:rPr lang="en-US" dirty="0" err="1" smtClean="0"/>
              <a:t>ssl</a:t>
            </a:r>
            <a:r>
              <a:rPr lang="en-US" dirty="0" smtClean="0"/>
              <a:t> certs are used to secure communication between Omni and the aggregates</a:t>
            </a:r>
          </a:p>
          <a:p>
            <a:pPr lvl="2"/>
            <a:r>
              <a:rPr lang="en-US" dirty="0" err="1"/>
              <a:t>s</a:t>
            </a:r>
            <a:r>
              <a:rPr lang="en-US" dirty="0" err="1" smtClean="0"/>
              <a:t>sh</a:t>
            </a:r>
            <a:r>
              <a:rPr lang="en-US" dirty="0" smtClean="0"/>
              <a:t> key pairs are used log into compute resources</a:t>
            </a:r>
          </a:p>
          <a:p>
            <a:pPr lvl="1"/>
            <a:r>
              <a:rPr lang="en-US" dirty="0" smtClean="0"/>
              <a:t>Find standard nicknames for aggregates</a:t>
            </a:r>
          </a:p>
          <a:p>
            <a:pPr lvl="2"/>
            <a:r>
              <a:rPr lang="en-US" dirty="0" smtClean="0"/>
              <a:t>e.g. you can refer to the </a:t>
            </a:r>
            <a:r>
              <a:rPr lang="en-US" dirty="0" err="1" smtClean="0"/>
              <a:t>InstaGENI</a:t>
            </a:r>
            <a:r>
              <a:rPr lang="en-US" dirty="0" smtClean="0"/>
              <a:t> rack at </a:t>
            </a:r>
            <a:r>
              <a:rPr lang="en-US" dirty="0" err="1" smtClean="0"/>
              <a:t>NYSERNet</a:t>
            </a:r>
            <a:r>
              <a:rPr lang="en-US" dirty="0" smtClean="0"/>
              <a:t> as </a:t>
            </a:r>
            <a:r>
              <a:rPr lang="en-US" dirty="0" err="1" smtClean="0">
                <a:latin typeface="Courier New"/>
                <a:cs typeface="Courier New"/>
              </a:rPr>
              <a:t>nysernet-ig</a:t>
            </a:r>
            <a:endParaRPr lang="en-US" dirty="0">
              <a:latin typeface="Courier New"/>
              <a:cs typeface="Courier New"/>
            </a:endParaRPr>
          </a:p>
          <a:p>
            <a:pPr marL="1371600" lvl="3" indent="0">
              <a:buNone/>
            </a:pPr>
            <a:r>
              <a:rPr lang="en-US" dirty="0" smtClean="0"/>
              <a:t>instead of</a:t>
            </a:r>
          </a:p>
          <a:p>
            <a:pPr marL="914400" lvl="2" indent="0">
              <a:buNone/>
            </a:pPr>
            <a:r>
              <a:rPr lang="en-US" dirty="0" smtClean="0"/>
              <a:t> </a:t>
            </a:r>
            <a:r>
              <a:rPr lang="en-US" sz="1800" dirty="0" smtClean="0"/>
              <a:t>  </a:t>
            </a:r>
            <a:r>
              <a:rPr lang="en-US" sz="1600" dirty="0" smtClean="0">
                <a:latin typeface="Courier New"/>
                <a:cs typeface="Courier New"/>
              </a:rPr>
              <a:t>https://instageni.nysernet.org</a:t>
            </a:r>
            <a:r>
              <a:rPr lang="en-US" sz="1600" dirty="0">
                <a:latin typeface="Courier New"/>
                <a:cs typeface="Courier New"/>
              </a:rPr>
              <a:t>:</a:t>
            </a:r>
            <a:r>
              <a:rPr lang="en-US" sz="1600" dirty="0" smtClean="0">
                <a:latin typeface="Courier New"/>
                <a:cs typeface="Courier New"/>
              </a:rPr>
              <a:t>12369/</a:t>
            </a:r>
            <a:r>
              <a:rPr lang="en-US" sz="1600" dirty="0" err="1" smtClean="0">
                <a:latin typeface="Courier New"/>
                <a:cs typeface="Courier New"/>
              </a:rPr>
              <a:t>protogeni</a:t>
            </a:r>
            <a:r>
              <a:rPr lang="en-US" sz="1600" dirty="0" smtClean="0">
                <a:latin typeface="Courier New"/>
                <a:cs typeface="Courier New"/>
              </a:rPr>
              <a:t>/</a:t>
            </a:r>
            <a:r>
              <a:rPr lang="en-US" sz="1600" dirty="0" err="1" smtClean="0">
                <a:latin typeface="Courier New"/>
                <a:cs typeface="Courier New"/>
              </a:rPr>
              <a:t>xmlrpc</a:t>
            </a:r>
            <a:r>
              <a:rPr lang="en-US" sz="1600" dirty="0" smtClean="0">
                <a:latin typeface="Courier New"/>
                <a:cs typeface="Courier New"/>
              </a:rPr>
              <a:t>/am</a:t>
            </a:r>
            <a:endParaRPr lang="en-US" dirty="0" smtClean="0">
              <a:solidFill>
                <a:srgbClr val="FF0000"/>
              </a:solidFill>
              <a:latin typeface="Courier New"/>
              <a:cs typeface="Courier New"/>
            </a:endParaRPr>
          </a:p>
          <a:p>
            <a:pPr marL="914400" lvl="2" indent="0">
              <a:buNone/>
            </a:pPr>
            <a:endParaRPr lang="en-US" sz="2800" dirty="0" smtClean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879369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an Omni </a:t>
            </a:r>
            <a:r>
              <a:rPr lang="en-US" dirty="0" err="1" smtClean="0"/>
              <a:t>Config</a:t>
            </a:r>
            <a:r>
              <a:rPr lang="en-US" dirty="0" smtClean="0"/>
              <a:t>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748" y="1146894"/>
            <a:ext cx="8770775" cy="511577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Download the GENI bundle from the GENI Portal</a:t>
            </a:r>
          </a:p>
        </p:txBody>
      </p:sp>
      <p:sp>
        <p:nvSpPr>
          <p:cNvPr id="5" name="Content Placeholder 4"/>
          <p:cNvSpPr txBox="1">
            <a:spLocks/>
          </p:cNvSpPr>
          <p:nvPr/>
        </p:nvSpPr>
        <p:spPr bwMode="auto">
          <a:xfrm>
            <a:off x="1139154" y="5127781"/>
            <a:ext cx="6954477" cy="1058685"/>
          </a:xfrm>
          <a:prstGeom prst="rect">
            <a:avLst/>
          </a:prstGeom>
          <a:solidFill>
            <a:schemeClr val="bg2">
              <a:lumMod val="75000"/>
            </a:schemeClr>
          </a:solidFill>
          <a:ln w="28575" cmpd="sng">
            <a:solidFill>
              <a:srgbClr val="FF66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080808"/>
                </a:solidFill>
                <a:latin typeface="Arial"/>
                <a:ea typeface="+mn-ea"/>
                <a:cs typeface="Arial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80808"/>
                </a:solidFill>
                <a:latin typeface="Arial"/>
                <a:ea typeface="+mn-ea"/>
                <a:cs typeface="Arial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80808"/>
                </a:solidFill>
                <a:latin typeface="Arial"/>
                <a:ea typeface="+mn-ea"/>
                <a:cs typeface="Arial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080808"/>
                </a:solidFill>
                <a:latin typeface="Arial"/>
                <a:ea typeface="+mn-ea"/>
                <a:cs typeface="Arial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80808"/>
                </a:solidFill>
                <a:latin typeface="Arial"/>
                <a:ea typeface="+mn-ea"/>
                <a:cs typeface="Arial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80808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80808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80808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80808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 sz="2400" dirty="0" smtClean="0">
                <a:solidFill>
                  <a:schemeClr val="bg1"/>
                </a:solidFill>
                <a:latin typeface="Courier New"/>
                <a:cs typeface="Courier New"/>
              </a:rPr>
              <a:t>$ </a:t>
            </a:r>
            <a:r>
              <a:rPr lang="en-US" sz="2400" b="1" dirty="0" err="1" smtClean="0">
                <a:solidFill>
                  <a:schemeClr val="bg1"/>
                </a:solidFill>
                <a:latin typeface="Courier New"/>
                <a:cs typeface="Courier New"/>
              </a:rPr>
              <a:t>omni</a:t>
            </a:r>
            <a:r>
              <a:rPr lang="en-US" sz="2400" b="1" dirty="0" smtClean="0">
                <a:solidFill>
                  <a:schemeClr val="bg1"/>
                </a:solidFill>
                <a:latin typeface="Courier New"/>
                <a:cs typeface="Courier New"/>
              </a:rPr>
              <a:t>-configure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154" y="1691039"/>
            <a:ext cx="6483343" cy="2430224"/>
          </a:xfrm>
          <a:prstGeom prst="rect">
            <a:avLst/>
          </a:prstGeom>
          <a:ln w="38100" cmpd="sng">
            <a:solidFill>
              <a:srgbClr val="FF6600"/>
            </a:solidFill>
          </a:ln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35748" y="4560591"/>
            <a:ext cx="8770775" cy="511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080808"/>
                </a:solidFill>
                <a:latin typeface="Arial"/>
                <a:ea typeface="+mn-ea"/>
                <a:cs typeface="Arial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80808"/>
                </a:solidFill>
                <a:latin typeface="Arial"/>
                <a:ea typeface="+mn-ea"/>
                <a:cs typeface="Arial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80808"/>
                </a:solidFill>
                <a:latin typeface="Arial"/>
                <a:ea typeface="+mn-ea"/>
                <a:cs typeface="Arial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080808"/>
                </a:solidFill>
                <a:latin typeface="Arial"/>
                <a:ea typeface="+mn-ea"/>
                <a:cs typeface="Arial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80808"/>
                </a:solidFill>
                <a:latin typeface="Arial"/>
                <a:ea typeface="+mn-ea"/>
                <a:cs typeface="Arial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80808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80808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80808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80808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smtClean="0"/>
              <a:t>2. Run </a:t>
            </a:r>
            <a:r>
              <a:rPr lang="en-US" sz="2400" dirty="0" err="1" smtClean="0"/>
              <a:t>omni</a:t>
            </a:r>
            <a:r>
              <a:rPr lang="en-US" sz="2400" dirty="0" smtClean="0"/>
              <a:t>-configure in a terminal window</a:t>
            </a:r>
          </a:p>
        </p:txBody>
      </p:sp>
    </p:spTree>
    <p:extLst>
      <p:ext uri="{BB962C8B-B14F-4D97-AF65-F5344CB8AC3E}">
        <p14:creationId xmlns:p14="http://schemas.microsoft.com/office/powerpoint/2010/main" val="799502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geni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geni.potx</Template>
  <TotalTime>60637</TotalTime>
  <Words>1112</Words>
  <Application>Microsoft Macintosh PowerPoint</Application>
  <PresentationFormat>On-screen Show (4:3)</PresentationFormat>
  <Paragraphs>165</Paragraphs>
  <Slides>17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geni</vt:lpstr>
      <vt:lpstr>Custom Design</vt:lpstr>
      <vt:lpstr> Behind the Scenes  of GENI Experimentation</vt:lpstr>
      <vt:lpstr>In Part 1 You Learnt…</vt:lpstr>
      <vt:lpstr>In Part 2 You will Learn…</vt:lpstr>
      <vt:lpstr>Tutorial Objectives</vt:lpstr>
      <vt:lpstr>GENI Resource Specifications (RSpecs)</vt:lpstr>
      <vt:lpstr>RSpecs </vt:lpstr>
      <vt:lpstr>The GENI AM API</vt:lpstr>
      <vt:lpstr>Putting it all Together…</vt:lpstr>
      <vt:lpstr>Putting it all Together…</vt:lpstr>
      <vt:lpstr>Putting it all Together…</vt:lpstr>
      <vt:lpstr>Putting it all Together…</vt:lpstr>
      <vt:lpstr>Omni: Resource Reservation tool</vt:lpstr>
      <vt:lpstr>Omni Command Workflow</vt:lpstr>
      <vt:lpstr>GENI AM API Calls Used</vt:lpstr>
      <vt:lpstr>Corresponding Omni Commands</vt:lpstr>
      <vt:lpstr>Configuring Omni</vt:lpstr>
      <vt:lpstr>Creating an Omni Config File</vt:lpstr>
    </vt:vector>
  </TitlesOfParts>
  <Company>BBN Technologies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Survey of Available GENI Resources</dc:title>
  <dc:creator>Aaron Falk</dc:creator>
  <cp:lastModifiedBy>Vicraj Thomas</cp:lastModifiedBy>
  <cp:revision>1107</cp:revision>
  <cp:lastPrinted>2013-03-11T13:53:58Z</cp:lastPrinted>
  <dcterms:created xsi:type="dcterms:W3CDTF">2011-03-04T20:37:51Z</dcterms:created>
  <dcterms:modified xsi:type="dcterms:W3CDTF">2015-01-23T04:03:23Z</dcterms:modified>
</cp:coreProperties>
</file>