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84" r:id="rId2"/>
  </p:sldMasterIdLst>
  <p:notesMasterIdLst>
    <p:notesMasterId r:id="rId77"/>
  </p:notesMasterIdLst>
  <p:handoutMasterIdLst>
    <p:handoutMasterId r:id="rId78"/>
  </p:handoutMasterIdLst>
  <p:sldIdLst>
    <p:sldId id="500" r:id="rId3"/>
    <p:sldId id="410" r:id="rId4"/>
    <p:sldId id="374" r:id="rId5"/>
    <p:sldId id="412" r:id="rId6"/>
    <p:sldId id="425" r:id="rId7"/>
    <p:sldId id="518" r:id="rId8"/>
    <p:sldId id="408" r:id="rId9"/>
    <p:sldId id="399" r:id="rId10"/>
    <p:sldId id="454" r:id="rId11"/>
    <p:sldId id="519" r:id="rId12"/>
    <p:sldId id="400" r:id="rId13"/>
    <p:sldId id="417" r:id="rId14"/>
    <p:sldId id="377" r:id="rId15"/>
    <p:sldId id="404" r:id="rId16"/>
    <p:sldId id="456" r:id="rId17"/>
    <p:sldId id="470" r:id="rId18"/>
    <p:sldId id="428" r:id="rId19"/>
    <p:sldId id="376" r:id="rId20"/>
    <p:sldId id="458" r:id="rId21"/>
    <p:sldId id="509" r:id="rId22"/>
    <p:sldId id="510" r:id="rId23"/>
    <p:sldId id="511" r:id="rId24"/>
    <p:sldId id="447" r:id="rId25"/>
    <p:sldId id="448" r:id="rId26"/>
    <p:sldId id="392" r:id="rId27"/>
    <p:sldId id="379" r:id="rId28"/>
    <p:sldId id="431" r:id="rId29"/>
    <p:sldId id="445" r:id="rId30"/>
    <p:sldId id="453" r:id="rId31"/>
    <p:sldId id="383" r:id="rId32"/>
    <p:sldId id="424" r:id="rId33"/>
    <p:sldId id="459" r:id="rId34"/>
    <p:sldId id="438" r:id="rId35"/>
    <p:sldId id="520" r:id="rId36"/>
    <p:sldId id="460" r:id="rId37"/>
    <p:sldId id="521" r:id="rId38"/>
    <p:sldId id="461" r:id="rId39"/>
    <p:sldId id="522" r:id="rId40"/>
    <p:sldId id="462" r:id="rId41"/>
    <p:sldId id="523" r:id="rId42"/>
    <p:sldId id="466" r:id="rId43"/>
    <p:sldId id="524" r:id="rId44"/>
    <p:sldId id="463" r:id="rId45"/>
    <p:sldId id="525" r:id="rId46"/>
    <p:sldId id="464" r:id="rId47"/>
    <p:sldId id="526" r:id="rId48"/>
    <p:sldId id="406" r:id="rId49"/>
    <p:sldId id="482" r:id="rId50"/>
    <p:sldId id="384" r:id="rId51"/>
    <p:sldId id="452" r:id="rId52"/>
    <p:sldId id="527" r:id="rId53"/>
    <p:sldId id="477" r:id="rId54"/>
    <p:sldId id="391" r:id="rId55"/>
    <p:sldId id="483" r:id="rId56"/>
    <p:sldId id="492" r:id="rId57"/>
    <p:sldId id="494" r:id="rId58"/>
    <p:sldId id="396" r:id="rId59"/>
    <p:sldId id="499" r:id="rId60"/>
    <p:sldId id="498" r:id="rId61"/>
    <p:sldId id="495" r:id="rId62"/>
    <p:sldId id="496" r:id="rId63"/>
    <p:sldId id="512" r:id="rId64"/>
    <p:sldId id="407" r:id="rId65"/>
    <p:sldId id="436" r:id="rId66"/>
    <p:sldId id="275" r:id="rId67"/>
    <p:sldId id="426" r:id="rId68"/>
    <p:sldId id="434" r:id="rId69"/>
    <p:sldId id="501" r:id="rId70"/>
    <p:sldId id="514" r:id="rId71"/>
    <p:sldId id="515" r:id="rId72"/>
    <p:sldId id="516" r:id="rId73"/>
    <p:sldId id="517" r:id="rId74"/>
    <p:sldId id="504" r:id="rId75"/>
    <p:sldId id="505" r:id="rId76"/>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pitchFamily="-65" charset="0"/>
        <a:ea typeface="ＭＳ Ｐゴシック" pitchFamily="-65" charset="-128"/>
        <a:cs typeface="ＭＳ Ｐゴシック" pitchFamily="-65" charset="-128"/>
      </a:defRPr>
    </a:lvl1pPr>
    <a:lvl2pPr marL="457200" algn="l" defTabSz="457200" rtl="0" fontAlgn="base">
      <a:spcBef>
        <a:spcPct val="0"/>
      </a:spcBef>
      <a:spcAft>
        <a:spcPct val="0"/>
      </a:spcAft>
      <a:defRPr kern="1200">
        <a:solidFill>
          <a:schemeClr val="tx1"/>
        </a:solidFill>
        <a:latin typeface="Arial" pitchFamily="-65" charset="0"/>
        <a:ea typeface="ＭＳ Ｐゴシック" pitchFamily="-65" charset="-128"/>
        <a:cs typeface="ＭＳ Ｐゴシック" pitchFamily="-65" charset="-128"/>
      </a:defRPr>
    </a:lvl2pPr>
    <a:lvl3pPr marL="914400" algn="l" defTabSz="457200" rtl="0" fontAlgn="base">
      <a:spcBef>
        <a:spcPct val="0"/>
      </a:spcBef>
      <a:spcAft>
        <a:spcPct val="0"/>
      </a:spcAft>
      <a:defRPr kern="1200">
        <a:solidFill>
          <a:schemeClr val="tx1"/>
        </a:solidFill>
        <a:latin typeface="Arial" pitchFamily="-65" charset="0"/>
        <a:ea typeface="ＭＳ Ｐゴシック" pitchFamily="-65" charset="-128"/>
        <a:cs typeface="ＭＳ Ｐゴシック" pitchFamily="-65" charset="-128"/>
      </a:defRPr>
    </a:lvl3pPr>
    <a:lvl4pPr marL="1371600" algn="l" defTabSz="457200" rtl="0" fontAlgn="base">
      <a:spcBef>
        <a:spcPct val="0"/>
      </a:spcBef>
      <a:spcAft>
        <a:spcPct val="0"/>
      </a:spcAft>
      <a:defRPr kern="1200">
        <a:solidFill>
          <a:schemeClr val="tx1"/>
        </a:solidFill>
        <a:latin typeface="Arial" pitchFamily="-65" charset="0"/>
        <a:ea typeface="ＭＳ Ｐゴシック" pitchFamily="-65" charset="-128"/>
        <a:cs typeface="ＭＳ Ｐゴシック" pitchFamily="-65" charset="-128"/>
      </a:defRPr>
    </a:lvl4pPr>
    <a:lvl5pPr marL="1828800" algn="l" defTabSz="457200" rtl="0" fontAlgn="base">
      <a:spcBef>
        <a:spcPct val="0"/>
      </a:spcBef>
      <a:spcAft>
        <a:spcPct val="0"/>
      </a:spcAft>
      <a:defRPr kern="1200">
        <a:solidFill>
          <a:schemeClr val="tx1"/>
        </a:solidFill>
        <a:latin typeface="Arial" pitchFamily="-65" charset="0"/>
        <a:ea typeface="ＭＳ Ｐゴシック" pitchFamily="-65" charset="-128"/>
        <a:cs typeface="ＭＳ Ｐゴシック" pitchFamily="-65" charset="-128"/>
      </a:defRPr>
    </a:lvl5pPr>
    <a:lvl6pPr marL="2286000" algn="l" defTabSz="457200" rtl="0" eaLnBrk="1" latinLnBrk="0" hangingPunct="1">
      <a:defRPr kern="1200">
        <a:solidFill>
          <a:schemeClr val="tx1"/>
        </a:solidFill>
        <a:latin typeface="Arial" pitchFamily="-65" charset="0"/>
        <a:ea typeface="ＭＳ Ｐゴシック" pitchFamily="-65" charset="-128"/>
        <a:cs typeface="ＭＳ Ｐゴシック" pitchFamily="-65" charset="-128"/>
      </a:defRPr>
    </a:lvl6pPr>
    <a:lvl7pPr marL="2743200" algn="l" defTabSz="457200" rtl="0" eaLnBrk="1" latinLnBrk="0" hangingPunct="1">
      <a:defRPr kern="1200">
        <a:solidFill>
          <a:schemeClr val="tx1"/>
        </a:solidFill>
        <a:latin typeface="Arial" pitchFamily="-65" charset="0"/>
        <a:ea typeface="ＭＳ Ｐゴシック" pitchFamily="-65" charset="-128"/>
        <a:cs typeface="ＭＳ Ｐゴシック" pitchFamily="-65" charset="-128"/>
      </a:defRPr>
    </a:lvl7pPr>
    <a:lvl8pPr marL="3200400" algn="l" defTabSz="457200" rtl="0" eaLnBrk="1" latinLnBrk="0" hangingPunct="1">
      <a:defRPr kern="1200">
        <a:solidFill>
          <a:schemeClr val="tx1"/>
        </a:solidFill>
        <a:latin typeface="Arial" pitchFamily="-65" charset="0"/>
        <a:ea typeface="ＭＳ Ｐゴシック" pitchFamily="-65" charset="-128"/>
        <a:cs typeface="ＭＳ Ｐゴシック" pitchFamily="-65" charset="-128"/>
      </a:defRPr>
    </a:lvl8pPr>
    <a:lvl9pPr marL="3657600" algn="l" defTabSz="457200" rtl="0" eaLnBrk="1" latinLnBrk="0" hangingPunct="1">
      <a:defRPr kern="1200">
        <a:solidFill>
          <a:schemeClr val="tx1"/>
        </a:solidFill>
        <a:latin typeface="Arial" pitchFamily="-65" charset="0"/>
        <a:ea typeface="ＭＳ Ｐゴシック" pitchFamily="-65" charset="-128"/>
        <a:cs typeface="ＭＳ Ｐゴシック" pitchFamily="-65" charset="-128"/>
      </a:defRPr>
    </a:lvl9pPr>
  </p:defaultTextStyle>
  <p:extLst>
    <p:ext uri="{521415D9-36F7-43E2-AB2F-B90AF26B5E84}">
      <p14:sectionLst xmlns:p14="http://schemas.microsoft.com/office/powerpoint/2010/main">
        <p14:section name="Introduction" id="{79B66BD3-2991-CB45-AB4C-A8F171762015}">
          <p14:sldIdLst>
            <p14:sldId id="500"/>
            <p14:sldId id="410"/>
            <p14:sldId id="374"/>
            <p14:sldId id="412"/>
            <p14:sldId id="425"/>
            <p14:sldId id="518"/>
            <p14:sldId id="408"/>
          </p14:sldIdLst>
        </p14:section>
        <p14:section name="Part I: Step 1: Establish Management Environment" id="{69B45146-925A-7546-BFDB-1AEF11D64F06}">
          <p14:sldIdLst>
            <p14:sldId id="399"/>
            <p14:sldId id="454"/>
            <p14:sldId id="519"/>
            <p14:sldId id="400"/>
            <p14:sldId id="417"/>
            <p14:sldId id="377"/>
            <p14:sldId id="404"/>
            <p14:sldId id="456"/>
            <p14:sldId id="470"/>
            <p14:sldId id="428"/>
            <p14:sldId id="376"/>
            <p14:sldId id="458"/>
            <p14:sldId id="509"/>
            <p14:sldId id="510"/>
            <p14:sldId id="511"/>
            <p14:sldId id="447"/>
            <p14:sldId id="448"/>
            <p14:sldId id="392"/>
          </p14:sldIdLst>
        </p14:section>
        <p14:section name="Part I: Step 2: Obtain Resources" id="{DB3E3645-E62F-324D-8B61-A7F64667697E}">
          <p14:sldIdLst>
            <p14:sldId id="379"/>
            <p14:sldId id="431"/>
            <p14:sldId id="445"/>
            <p14:sldId id="453"/>
            <p14:sldId id="383"/>
            <p14:sldId id="424"/>
            <p14:sldId id="459"/>
            <p14:sldId id="438"/>
            <p14:sldId id="520"/>
            <p14:sldId id="460"/>
            <p14:sldId id="521"/>
            <p14:sldId id="461"/>
            <p14:sldId id="522"/>
            <p14:sldId id="462"/>
            <p14:sldId id="523"/>
            <p14:sldId id="466"/>
            <p14:sldId id="524"/>
            <p14:sldId id="463"/>
            <p14:sldId id="525"/>
            <p14:sldId id="464"/>
            <p14:sldId id="526"/>
          </p14:sldIdLst>
        </p14:section>
        <p14:section name="Part II: Execute" id="{B8E983F6-8F62-EA4D-9810-A09EB694CE70}">
          <p14:sldIdLst>
            <p14:sldId id="406"/>
            <p14:sldId id="482"/>
            <p14:sldId id="384"/>
            <p14:sldId id="452"/>
            <p14:sldId id="527"/>
            <p14:sldId id="477"/>
            <p14:sldId id="391"/>
            <p14:sldId id="483"/>
            <p14:sldId id="492"/>
            <p14:sldId id="494"/>
            <p14:sldId id="396"/>
            <p14:sldId id="499"/>
            <p14:sldId id="498"/>
            <p14:sldId id="495"/>
            <p14:sldId id="496"/>
            <p14:sldId id="512"/>
          </p14:sldIdLst>
        </p14:section>
        <p14:section name="Part III: Finish" id="{A7C90851-2CB4-6B48-B407-BC030ACF7063}">
          <p14:sldIdLst>
            <p14:sldId id="407"/>
            <p14:sldId id="436"/>
            <p14:sldId id="275"/>
          </p14:sldIdLst>
        </p14:section>
        <p14:section name="Conclusions" id="{090F4848-48A2-1F4C-84B0-CFECDBD385AA}">
          <p14:sldIdLst>
            <p14:sldId id="426"/>
            <p14:sldId id="434"/>
          </p14:sldIdLst>
        </p14:section>
        <p14:section name="Part III: Working with Collaborators" id="{411FF05C-8A11-C146-A2A2-0875CAB50C46}">
          <p14:sldIdLst>
            <p14:sldId id="501"/>
            <p14:sldId id="514"/>
            <p14:sldId id="515"/>
            <p14:sldId id="516"/>
            <p14:sldId id="517"/>
            <p14:sldId id="504"/>
            <p14:sldId id="50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FF8000"/>
    <a:srgbClr val="FFFFFF"/>
    <a:srgbClr val="FFCC66"/>
    <a:srgbClr val="FFFFCC"/>
    <a:srgbClr val="00FF00"/>
    <a:srgbClr val="004080"/>
    <a:srgbClr val="FF0000"/>
    <a:srgbClr val="408000"/>
    <a:srgbClr val="00804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1678" autoAdjust="0"/>
    <p:restoredTop sz="98763" autoAdjust="0"/>
  </p:normalViewPr>
  <p:slideViewPr>
    <p:cSldViewPr snapToGrid="0" snapToObjects="1">
      <p:cViewPr varScale="1">
        <p:scale>
          <a:sx n="205" d="100"/>
          <a:sy n="205" d="100"/>
        </p:scale>
        <p:origin x="-1760"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28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80" Type="http://schemas.openxmlformats.org/officeDocument/2006/relationships/presProps" Target="presProps.xml"/><Relationship Id="rId81" Type="http://schemas.openxmlformats.org/officeDocument/2006/relationships/viewProps" Target="viewProps.xml"/><Relationship Id="rId82" Type="http://schemas.openxmlformats.org/officeDocument/2006/relationships/theme" Target="theme/theme1.xml"/><Relationship Id="rId83" Type="http://schemas.openxmlformats.org/officeDocument/2006/relationships/tableStyles" Target="tableStyles.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notesMaster" Target="notesMasters/notesMaster1.xml"/><Relationship Id="rId78" Type="http://schemas.openxmlformats.org/officeDocument/2006/relationships/handoutMaster" Target="handoutMasters/handoutMaster1.xml"/><Relationship Id="rId79" Type="http://schemas.openxmlformats.org/officeDocument/2006/relationships/printerSettings" Target="printerSettings/printerSettings1.bin"/><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735B5BF-57EC-A34C-9F07-AD3941C123A0}" type="datetimeFigureOut">
              <a:rPr lang="en-US" smtClean="0"/>
              <a:t>10/30/14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AD81C80-8AE6-7948-879D-1FD0AFFBF673}" type="slidenum">
              <a:rPr lang="en-US" smtClean="0"/>
              <a:t>‹#›</a:t>
            </a:fld>
            <a:endParaRPr lang="en-US"/>
          </a:p>
        </p:txBody>
      </p:sp>
    </p:spTree>
    <p:extLst>
      <p:ext uri="{BB962C8B-B14F-4D97-AF65-F5344CB8AC3E}">
        <p14:creationId xmlns:p14="http://schemas.microsoft.com/office/powerpoint/2010/main" val="39639300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DDCE9A-99A8-D048-8D2E-6A24C84AF8DB}" type="datetimeFigureOut">
              <a:rPr lang="en-US" smtClean="0"/>
              <a:t>10/30/14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F70022-842A-9E49-B39A-A69796940964}" type="slidenum">
              <a:rPr lang="en-US" smtClean="0"/>
              <a:t>‹#›</a:t>
            </a:fld>
            <a:endParaRPr lang="en-US"/>
          </a:p>
        </p:txBody>
      </p:sp>
    </p:spTree>
    <p:extLst>
      <p:ext uri="{BB962C8B-B14F-4D97-AF65-F5344CB8AC3E}">
        <p14:creationId xmlns:p14="http://schemas.microsoft.com/office/powerpoint/2010/main" val="6947269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1</a:t>
            </a:fld>
            <a:endParaRPr lang="en-US"/>
          </a:p>
        </p:txBody>
      </p:sp>
    </p:spTree>
    <p:extLst>
      <p:ext uri="{BB962C8B-B14F-4D97-AF65-F5344CB8AC3E}">
        <p14:creationId xmlns:p14="http://schemas.microsoft.com/office/powerpoint/2010/main" val="1942249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F70022-842A-9E49-B39A-A69796940964}" type="slidenum">
              <a:rPr lang="en-US" smtClean="0"/>
              <a:t>2</a:t>
            </a:fld>
            <a:endParaRPr lang="en-US"/>
          </a:p>
        </p:txBody>
      </p:sp>
    </p:spTree>
    <p:extLst>
      <p:ext uri="{BB962C8B-B14F-4D97-AF65-F5344CB8AC3E}">
        <p14:creationId xmlns:p14="http://schemas.microsoft.com/office/powerpoint/2010/main" val="37685349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three goals for today ….</a:t>
            </a:r>
          </a:p>
          <a:p>
            <a:endParaRPr lang="en-US" dirty="0" smtClean="0"/>
          </a:p>
          <a:p>
            <a:r>
              <a:rPr lang="en-US" dirty="0" smtClean="0"/>
              <a:t>First, jump right in and use GENI to do a very simple (layer 2) experiment</a:t>
            </a:r>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3</a:t>
            </a:fld>
            <a:endParaRPr lang="en-US"/>
          </a:p>
        </p:txBody>
      </p:sp>
    </p:spTree>
    <p:extLst>
      <p:ext uri="{BB962C8B-B14F-4D97-AF65-F5344CB8AC3E}">
        <p14:creationId xmlns:p14="http://schemas.microsoft.com/office/powerpoint/2010/main" val="297979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Second goal is to</a:t>
            </a:r>
            <a:r>
              <a:rPr lang="en-US" baseline="0" dirty="0" smtClean="0"/>
              <a:t> understand and use some GENI terminology.</a:t>
            </a:r>
          </a:p>
        </p:txBody>
      </p:sp>
      <p:sp>
        <p:nvSpPr>
          <p:cNvPr id="4" name="Slide Number Placeholder 3"/>
          <p:cNvSpPr>
            <a:spLocks noGrp="1"/>
          </p:cNvSpPr>
          <p:nvPr>
            <p:ph type="sldNum" sz="quarter" idx="10"/>
          </p:nvPr>
        </p:nvSpPr>
        <p:spPr/>
        <p:txBody>
          <a:bodyPr/>
          <a:lstStyle/>
          <a:p>
            <a:fld id="{CFF70022-842A-9E49-B39A-A69796940964}" type="slidenum">
              <a:rPr lang="en-US" smtClean="0"/>
              <a:t>4</a:t>
            </a:fld>
            <a:endParaRPr lang="en-US"/>
          </a:p>
        </p:txBody>
      </p:sp>
    </p:spTree>
    <p:extLst>
      <p:ext uri="{BB962C8B-B14F-4D97-AF65-F5344CB8AC3E}">
        <p14:creationId xmlns:p14="http://schemas.microsoft.com/office/powerpoint/2010/main" val="3397038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Third goal is to learn how to use the GENI Experimenter Portal and Flack to do this experiment in GENI.  </a:t>
            </a:r>
          </a:p>
          <a:p>
            <a:endParaRPr lang="en-US" dirty="0" smtClean="0"/>
          </a:p>
          <a:p>
            <a:r>
              <a:rPr lang="en-US" dirty="0" smtClean="0"/>
              <a:t>Note that the portal and Flack</a:t>
            </a:r>
            <a:r>
              <a:rPr lang="en-US" baseline="0" dirty="0" smtClean="0"/>
              <a:t> are</a:t>
            </a:r>
            <a:r>
              <a:rPr lang="en-US" dirty="0" smtClean="0"/>
              <a:t> built with GENI in mind</a:t>
            </a:r>
            <a:r>
              <a:rPr lang="en-US" baseline="0" dirty="0" smtClean="0"/>
              <a:t> so they reflect GENI terminology and concepts.</a:t>
            </a:r>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5</a:t>
            </a:fld>
            <a:endParaRPr lang="en-US"/>
          </a:p>
        </p:txBody>
      </p:sp>
    </p:spTree>
    <p:extLst>
      <p:ext uri="{BB962C8B-B14F-4D97-AF65-F5344CB8AC3E}">
        <p14:creationId xmlns:p14="http://schemas.microsoft.com/office/powerpoint/2010/main" val="1877400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Third goal is to learn how to use the GENI Experimenter Portal and Flack to do this experiment in GENI.  </a:t>
            </a:r>
          </a:p>
          <a:p>
            <a:endParaRPr lang="en-US" dirty="0" smtClean="0"/>
          </a:p>
          <a:p>
            <a:r>
              <a:rPr lang="en-US" dirty="0" smtClean="0"/>
              <a:t>Note that the portal and Flack</a:t>
            </a:r>
            <a:r>
              <a:rPr lang="en-US" baseline="0" dirty="0" smtClean="0"/>
              <a:t> are</a:t>
            </a:r>
            <a:r>
              <a:rPr lang="en-US" dirty="0" smtClean="0"/>
              <a:t> built with GENI in mind</a:t>
            </a:r>
            <a:r>
              <a:rPr lang="en-US" baseline="0" dirty="0" smtClean="0"/>
              <a:t> so they reflect GENI terminology and concepts.</a:t>
            </a:r>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6</a:t>
            </a:fld>
            <a:endParaRPr lang="en-US"/>
          </a:p>
        </p:txBody>
      </p:sp>
    </p:spTree>
    <p:extLst>
      <p:ext uri="{BB962C8B-B14F-4D97-AF65-F5344CB8AC3E}">
        <p14:creationId xmlns:p14="http://schemas.microsoft.com/office/powerpoint/2010/main" val="1877400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We’ve split the experiment</a:t>
            </a:r>
            <a:r>
              <a:rPr lang="en-US" baseline="0" dirty="0" smtClean="0"/>
              <a:t> into several parts.  Before each of these sections, we’ll talk about the concepts and terms you will need for each section. </a:t>
            </a:r>
          </a:p>
          <a:p>
            <a:endParaRPr lang="en-US" baseline="0" dirty="0" smtClean="0"/>
          </a:p>
          <a:p>
            <a:r>
              <a:rPr lang="en-US" baseline="0" dirty="0" smtClean="0"/>
              <a:t>The logo on the left is intended to act as a guidepost to help you keep track of where you are.  </a:t>
            </a:r>
          </a:p>
        </p:txBody>
      </p:sp>
      <p:sp>
        <p:nvSpPr>
          <p:cNvPr id="4" name="Slide Number Placeholder 3"/>
          <p:cNvSpPr>
            <a:spLocks noGrp="1"/>
          </p:cNvSpPr>
          <p:nvPr>
            <p:ph type="sldNum" sz="quarter" idx="10"/>
          </p:nvPr>
        </p:nvSpPr>
        <p:spPr/>
        <p:txBody>
          <a:bodyPr/>
          <a:lstStyle/>
          <a:p>
            <a:fld id="{CFF70022-842A-9E49-B39A-A69796940964}" type="slidenum">
              <a:rPr lang="en-US" smtClean="0"/>
              <a:t>7</a:t>
            </a:fld>
            <a:endParaRPr lang="en-US"/>
          </a:p>
        </p:txBody>
      </p:sp>
    </p:spTree>
    <p:extLst>
      <p:ext uri="{BB962C8B-B14F-4D97-AF65-F5344CB8AC3E}">
        <p14:creationId xmlns:p14="http://schemas.microsoft.com/office/powerpoint/2010/main" val="1349139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GENI Experimenter Portal is fundamentally about managing experimenters, projects and slices (we’ll define</a:t>
            </a:r>
            <a:r>
              <a:rPr lang="en-US" baseline="0" dirty="0" smtClean="0"/>
              <a:t> these terms in a minute).  But it also has tools for doing resource reservation.</a:t>
            </a:r>
          </a:p>
          <a:p>
            <a:endParaRPr lang="en-US" baseline="0" dirty="0" smtClean="0"/>
          </a:p>
          <a:p>
            <a:r>
              <a:rPr lang="en-US" baseline="0" dirty="0" smtClean="0"/>
              <a:t>(Note that new tools are being integrated with the Portal all the time.)</a:t>
            </a:r>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8</a:t>
            </a:fld>
            <a:endParaRPr lang="en-US"/>
          </a:p>
        </p:txBody>
      </p:sp>
    </p:spTree>
    <p:extLst>
      <p:ext uri="{BB962C8B-B14F-4D97-AF65-F5344CB8AC3E}">
        <p14:creationId xmlns:p14="http://schemas.microsoft.com/office/powerpoint/2010/main" val="13427106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Flack is a tool that is integrated into the portal which provides a graphical user interface for designing</a:t>
            </a:r>
            <a:r>
              <a:rPr lang="en-US" baseline="0" dirty="0" smtClean="0"/>
              <a:t> and reserving topologies in GENI.</a:t>
            </a:r>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9</a:t>
            </a:fld>
            <a:endParaRPr lang="en-US"/>
          </a:p>
        </p:txBody>
      </p:sp>
    </p:spTree>
    <p:extLst>
      <p:ext uri="{BB962C8B-B14F-4D97-AF65-F5344CB8AC3E}">
        <p14:creationId xmlns:p14="http://schemas.microsoft.com/office/powerpoint/2010/main" val="17743136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Flack is a tool that is integrated into the portal which provides a graphical user interface for designing</a:t>
            </a:r>
            <a:r>
              <a:rPr lang="en-US" baseline="0" dirty="0" smtClean="0"/>
              <a:t> and reserving topologies in GENI.</a:t>
            </a:r>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10</a:t>
            </a:fld>
            <a:endParaRPr lang="en-US"/>
          </a:p>
        </p:txBody>
      </p:sp>
    </p:spTree>
    <p:extLst>
      <p:ext uri="{BB962C8B-B14F-4D97-AF65-F5344CB8AC3E}">
        <p14:creationId xmlns:p14="http://schemas.microsoft.com/office/powerpoint/2010/main" val="17743136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experimenter is a researcher </a:t>
            </a:r>
            <a:r>
              <a:rPr lang="en-US" baseline="0" dirty="0" smtClean="0"/>
              <a:t>who uses GENI resources.</a:t>
            </a:r>
          </a:p>
          <a:p>
            <a:endParaRPr lang="en-US" baseline="0" dirty="0" smtClean="0"/>
          </a:p>
          <a:p>
            <a:r>
              <a:rPr lang="en-US" baseline="0" dirty="0" smtClean="0"/>
              <a:t>Different experimenters will have different roles in GENI and therefore different permissions.</a:t>
            </a:r>
          </a:p>
          <a:p>
            <a:r>
              <a:rPr lang="en-US" baseline="0" dirty="0" smtClean="0"/>
              <a:t/>
            </a:r>
            <a:br>
              <a:rPr lang="en-US" baseline="0" dirty="0" smtClean="0"/>
            </a:br>
            <a:r>
              <a:rPr lang="en-US" baseline="0" dirty="0" smtClean="0"/>
              <a:t>For example, …..</a:t>
            </a:r>
          </a:p>
        </p:txBody>
      </p:sp>
      <p:sp>
        <p:nvSpPr>
          <p:cNvPr id="4" name="Slide Number Placeholder 3"/>
          <p:cNvSpPr>
            <a:spLocks noGrp="1"/>
          </p:cNvSpPr>
          <p:nvPr>
            <p:ph type="sldNum" sz="quarter" idx="10"/>
          </p:nvPr>
        </p:nvSpPr>
        <p:spPr/>
        <p:txBody>
          <a:bodyPr/>
          <a:lstStyle/>
          <a:p>
            <a:fld id="{CFF70022-842A-9E49-B39A-A69796940964}" type="slidenum">
              <a:rPr lang="en-US" smtClean="0"/>
              <a:t>11</a:t>
            </a:fld>
            <a:endParaRPr lang="en-US"/>
          </a:p>
        </p:txBody>
      </p:sp>
    </p:spTree>
    <p:extLst>
      <p:ext uri="{BB962C8B-B14F-4D97-AF65-F5344CB8AC3E}">
        <p14:creationId xmlns:p14="http://schemas.microsoft.com/office/powerpoint/2010/main" val="15271078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Experimenters can perform experiments in the context of a project. </a:t>
            </a:r>
          </a:p>
          <a:p>
            <a:endParaRPr lang="en-US" dirty="0" smtClean="0"/>
          </a:p>
          <a:p>
            <a:r>
              <a:rPr lang="en-US" dirty="0" smtClean="0"/>
              <a:t>Projects contain both people and their experiments.  (Experiments are represented by slices, a term we will define</a:t>
            </a:r>
            <a:r>
              <a:rPr lang="en-US" baseline="0" dirty="0" smtClean="0"/>
              <a:t> in a few minutes.)</a:t>
            </a:r>
          </a:p>
          <a:p>
            <a:endParaRPr lang="en-US" baseline="0" dirty="0" smtClean="0"/>
          </a:p>
          <a:p>
            <a:r>
              <a:rPr lang="en-US" baseline="0" dirty="0" smtClean="0"/>
              <a:t>A project must have a single individual who is willing to take responsibility for what happens within the project.  This person is called the project lead.</a:t>
            </a:r>
          </a:p>
          <a:p>
            <a:endParaRPr lang="en-US" baseline="0" dirty="0" smtClean="0"/>
          </a:p>
          <a:p>
            <a:r>
              <a:rPr lang="en-US" baseline="0" dirty="0" smtClean="0"/>
              <a:t>For our purposes today, we will use a project created for this class and the professor will be the project lead.</a:t>
            </a:r>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12</a:t>
            </a:fld>
            <a:endParaRPr lang="en-US"/>
          </a:p>
        </p:txBody>
      </p:sp>
    </p:spTree>
    <p:extLst>
      <p:ext uri="{BB962C8B-B14F-4D97-AF65-F5344CB8AC3E}">
        <p14:creationId xmlns:p14="http://schemas.microsoft.com/office/powerpoint/2010/main" val="15271078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 general, only project leads can create projects.</a:t>
            </a:r>
          </a:p>
          <a:p>
            <a:r>
              <a:rPr lang="en-US" baseline="0" dirty="0" smtClean="0"/>
              <a:t>Project names are: public, global and permanent (choose carefully)</a:t>
            </a:r>
          </a:p>
          <a:p>
            <a:r>
              <a:rPr lang="en-US" baseline="0" dirty="0" smtClean="0"/>
              <a:t>A project can contain many experimenters.  And experimenters can be in many projects.</a:t>
            </a:r>
          </a:p>
          <a:p>
            <a:r>
              <a:rPr lang="en-US" baseline="0" dirty="0" smtClean="0"/>
              <a:t>Projects have an optional expiration which can be used to support classes and tutorials.</a:t>
            </a:r>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13</a:t>
            </a:fld>
            <a:endParaRPr lang="en-US"/>
          </a:p>
        </p:txBody>
      </p:sp>
    </p:spTree>
    <p:extLst>
      <p:ext uri="{BB962C8B-B14F-4D97-AF65-F5344CB8AC3E}">
        <p14:creationId xmlns:p14="http://schemas.microsoft.com/office/powerpoint/2010/main" val="16535534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we’re ready for part I.</a:t>
            </a:r>
            <a:r>
              <a:rPr lang="en-US" baseline="0" dirty="0" smtClean="0"/>
              <a:t>  We will start by making sure we have the right access to GENI resources.  This is mostly ** one-time setup **.</a:t>
            </a:r>
          </a:p>
        </p:txBody>
      </p:sp>
      <p:sp>
        <p:nvSpPr>
          <p:cNvPr id="4" name="Slide Number Placeholder 3"/>
          <p:cNvSpPr>
            <a:spLocks noGrp="1"/>
          </p:cNvSpPr>
          <p:nvPr>
            <p:ph type="sldNum" sz="quarter" idx="10"/>
          </p:nvPr>
        </p:nvSpPr>
        <p:spPr/>
        <p:txBody>
          <a:bodyPr/>
          <a:lstStyle/>
          <a:p>
            <a:fld id="{CFF70022-842A-9E49-B39A-A69796940964}" type="slidenum">
              <a:rPr lang="en-US" smtClean="0"/>
              <a:t>14</a:t>
            </a:fld>
            <a:endParaRPr lang="en-US"/>
          </a:p>
        </p:txBody>
      </p:sp>
    </p:spTree>
    <p:extLst>
      <p:ext uri="{BB962C8B-B14F-4D97-AF65-F5344CB8AC3E}">
        <p14:creationId xmlns:p14="http://schemas.microsoft.com/office/powerpoint/2010/main" val="23055995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First, if you haven’t already, we’ll log into the GENI Portal.</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Second, the project lead should have already added you to a project.</a:t>
            </a:r>
          </a:p>
          <a:p>
            <a:r>
              <a:rPr lang="en-US" baseline="0" dirty="0" smtClean="0"/>
              <a:t>Third, we will generate and download an SSH </a:t>
            </a:r>
            <a:r>
              <a:rPr lang="en-US" baseline="0" dirty="0" err="1" smtClean="0"/>
              <a:t>keypair</a:t>
            </a:r>
            <a:r>
              <a:rPr lang="en-US" baseline="0" dirty="0" smtClean="0"/>
              <a:t>.</a:t>
            </a:r>
          </a:p>
        </p:txBody>
      </p:sp>
      <p:sp>
        <p:nvSpPr>
          <p:cNvPr id="4" name="Slide Number Placeholder 3"/>
          <p:cNvSpPr>
            <a:spLocks noGrp="1"/>
          </p:cNvSpPr>
          <p:nvPr>
            <p:ph type="sldNum" sz="quarter" idx="10"/>
          </p:nvPr>
        </p:nvSpPr>
        <p:spPr/>
        <p:txBody>
          <a:bodyPr/>
          <a:lstStyle/>
          <a:p>
            <a:fld id="{CFF70022-842A-9E49-B39A-A69796940964}" type="slidenum">
              <a:rPr lang="en-US" smtClean="0"/>
              <a:t>15</a:t>
            </a:fld>
            <a:endParaRPr lang="en-US"/>
          </a:p>
        </p:txBody>
      </p:sp>
    </p:spTree>
    <p:extLst>
      <p:ext uri="{BB962C8B-B14F-4D97-AF65-F5344CB8AC3E}">
        <p14:creationId xmlns:p14="http://schemas.microsoft.com/office/powerpoint/2010/main" val="20236852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 If you haven’t already logged in, please do so now.  If you are having trouble please raise your hand and someone will come help you.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Anyone with an account at a supported identity provider can log in to the GENI portal but they will have no privileges. You must be a member of a project to do anything interesting.</a:t>
            </a:r>
          </a:p>
        </p:txBody>
      </p:sp>
      <p:sp>
        <p:nvSpPr>
          <p:cNvPr id="4" name="Slide Number Placeholder 3"/>
          <p:cNvSpPr>
            <a:spLocks noGrp="1"/>
          </p:cNvSpPr>
          <p:nvPr>
            <p:ph type="sldNum" sz="quarter" idx="10"/>
          </p:nvPr>
        </p:nvSpPr>
        <p:spPr/>
        <p:txBody>
          <a:bodyPr/>
          <a:lstStyle/>
          <a:p>
            <a:fld id="{CFF70022-842A-9E49-B39A-A69796940964}" type="slidenum">
              <a:rPr lang="en-US" smtClean="0"/>
              <a:t>16</a:t>
            </a:fld>
            <a:endParaRPr lang="en-US"/>
          </a:p>
        </p:txBody>
      </p:sp>
    </p:spTree>
    <p:extLst>
      <p:ext uri="{BB962C8B-B14F-4D97-AF65-F5344CB8AC3E}">
        <p14:creationId xmlns:p14="http://schemas.microsoft.com/office/powerpoint/2010/main" val="27653663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 If you haven’t already logged in, please do so now.  If you are having trouble please raise your hand and someone will come help you.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Anyone with an account at a supported identity provider can log in to the GENI portal but they will have no privileges. You must be a member of a project to do anything interesting.</a:t>
            </a:r>
          </a:p>
          <a:p>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17</a:t>
            </a:fld>
            <a:endParaRPr lang="en-US"/>
          </a:p>
        </p:txBody>
      </p:sp>
    </p:spTree>
    <p:extLst>
      <p:ext uri="{BB962C8B-B14F-4D97-AF65-F5344CB8AC3E}">
        <p14:creationId xmlns:p14="http://schemas.microsoft.com/office/powerpoint/2010/main" val="275026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GENI Portal trusts identity providers who</a:t>
            </a:r>
            <a:r>
              <a:rPr lang="en-US" baseline="0" dirty="0" smtClean="0"/>
              <a:t> are members of the</a:t>
            </a:r>
            <a:r>
              <a:rPr lang="en-US" dirty="0" smtClean="0"/>
              <a:t> </a:t>
            </a:r>
            <a:r>
              <a:rPr lang="en-US" dirty="0" err="1" smtClean="0"/>
              <a:t>InCommon</a:t>
            </a:r>
            <a:r>
              <a:rPr lang="en-US" dirty="0" smtClean="0"/>
              <a:t> federation.  </a:t>
            </a:r>
          </a:p>
          <a:p>
            <a:endParaRPr lang="en-US" dirty="0" smtClean="0"/>
          </a:p>
          <a:p>
            <a:r>
              <a:rPr lang="en-US" dirty="0" smtClean="0"/>
              <a:t>Students</a:t>
            </a:r>
            <a:r>
              <a:rPr lang="en-US" baseline="0" dirty="0" smtClean="0"/>
              <a:t>, faculty and staff will have an account provided by their school (for example, the University of Utah) which they use to access campus resources.</a:t>
            </a:r>
          </a:p>
          <a:p>
            <a:endParaRPr lang="en-US" baseline="0" dirty="0" smtClean="0"/>
          </a:p>
          <a:p>
            <a:r>
              <a:rPr lang="en-US" baseline="0" dirty="0" smtClean="0"/>
              <a:t>They can then use that account to login to GENI as long as their school is a member of </a:t>
            </a:r>
            <a:r>
              <a:rPr lang="en-US" baseline="0" dirty="0" err="1" smtClean="0"/>
              <a:t>InCommon</a:t>
            </a:r>
            <a:r>
              <a:rPr lang="en-US" baseline="0" dirty="0" smtClean="0"/>
              <a:t> (with some caveats).  **This is exactly like using your Facebook or Google account to access other websites.**</a:t>
            </a:r>
          </a:p>
          <a:p>
            <a:endParaRPr lang="en-US" baseline="0" dirty="0" smtClean="0"/>
          </a:p>
          <a:p>
            <a:r>
              <a:rPr lang="en-US" dirty="0" smtClean="0"/>
              <a:t>For those experimenters, there are no new passwords.</a:t>
            </a:r>
            <a:r>
              <a:rPr lang="en-US" baseline="0" dirty="0" smtClean="0"/>
              <a:t>  For all others, we are happy to make you an account on the GPO’s identity provider.</a:t>
            </a:r>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18</a:t>
            </a:fld>
            <a:endParaRPr lang="en-US"/>
          </a:p>
        </p:txBody>
      </p:sp>
    </p:spTree>
    <p:extLst>
      <p:ext uri="{BB962C8B-B14F-4D97-AF65-F5344CB8AC3E}">
        <p14:creationId xmlns:p14="http://schemas.microsoft.com/office/powerpoint/2010/main" val="4836279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GENI resources are provided</a:t>
            </a:r>
            <a:r>
              <a:rPr lang="en-US" baseline="0" dirty="0" smtClean="0"/>
              <a:t> by free on a first-come-first-serve basis.  GENI uses a variety of expiration times to ensure resources are returned to the pool of available resources in a timely manner.</a:t>
            </a:r>
          </a:p>
          <a:p>
            <a:endParaRPr lang="en-US" baseline="0" dirty="0" smtClean="0"/>
          </a:p>
          <a:p>
            <a:r>
              <a:rPr lang="en-US" baseline="0" dirty="0" smtClean="0"/>
              <a:t>To start with, projects have an optional expiration time.</a:t>
            </a:r>
          </a:p>
          <a:p>
            <a:r>
              <a:rPr lang="en-US" baseline="0" dirty="0" smtClean="0"/>
              <a:t>A slice created within that project has a slice expiration time that can not be any later than the project expiration time.</a:t>
            </a:r>
          </a:p>
          <a:p>
            <a:r>
              <a:rPr lang="en-US" baseline="0" dirty="0" smtClean="0"/>
              <a:t>Resources reserved within that slice have an expiration time that can not be later than the slice’s expiration time.  Moreover, different resources within the same slice may have distinct expiration times.</a:t>
            </a:r>
          </a:p>
          <a:p>
            <a:endParaRPr lang="en-US" baseline="0" dirty="0" smtClean="0"/>
          </a:p>
          <a:p>
            <a:r>
              <a:rPr lang="en-US" baseline="0" dirty="0" smtClean="0"/>
              <a:t>In general, to extend the lifetime of your resource reservation, you must renew </a:t>
            </a:r>
            <a:r>
              <a:rPr lang="en-US" b="1" baseline="0" dirty="0" smtClean="0"/>
              <a:t>both</a:t>
            </a:r>
            <a:r>
              <a:rPr lang="en-US" baseline="0" dirty="0" smtClean="0"/>
              <a:t> the </a:t>
            </a:r>
            <a:r>
              <a:rPr lang="en-US" i="1" baseline="0" dirty="0" smtClean="0"/>
              <a:t>slice</a:t>
            </a:r>
            <a:r>
              <a:rPr lang="en-US" baseline="0" dirty="0" smtClean="0"/>
              <a:t> and </a:t>
            </a:r>
            <a:r>
              <a:rPr lang="en-US" i="1" baseline="0" dirty="0" smtClean="0"/>
              <a:t>all resources </a:t>
            </a:r>
            <a:r>
              <a:rPr lang="en-US" baseline="0" dirty="0" smtClean="0"/>
              <a:t>within that slice.</a:t>
            </a:r>
          </a:p>
        </p:txBody>
      </p:sp>
      <p:sp>
        <p:nvSpPr>
          <p:cNvPr id="4" name="Slide Number Placeholder 3"/>
          <p:cNvSpPr>
            <a:spLocks noGrp="1"/>
          </p:cNvSpPr>
          <p:nvPr>
            <p:ph type="sldNum" sz="quarter" idx="10"/>
          </p:nvPr>
        </p:nvSpPr>
        <p:spPr/>
        <p:txBody>
          <a:bodyPr/>
          <a:lstStyle/>
          <a:p>
            <a:fld id="{CFF70022-842A-9E49-B39A-A69796940964}" type="slidenum">
              <a:rPr lang="en-US" smtClean="0"/>
              <a:t>19</a:t>
            </a:fld>
            <a:endParaRPr lang="en-US"/>
          </a:p>
        </p:txBody>
      </p:sp>
    </p:spTree>
    <p:extLst>
      <p:ext uri="{BB962C8B-B14F-4D97-AF65-F5344CB8AC3E}">
        <p14:creationId xmlns:p14="http://schemas.microsoft.com/office/powerpoint/2010/main" val="7968132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haven’t already, login to the GENI Portal</a:t>
            </a:r>
            <a:r>
              <a:rPr lang="en-US" baseline="0" dirty="0" smtClean="0"/>
              <a:t> at https://</a:t>
            </a:r>
            <a:r>
              <a:rPr lang="en-US" baseline="0" dirty="0" err="1" smtClean="0"/>
              <a:t>portal.geni.net</a:t>
            </a:r>
            <a:r>
              <a:rPr lang="en-US" baseline="0" dirty="0" smtClean="0"/>
              <a:t>.</a:t>
            </a:r>
          </a:p>
          <a:p>
            <a:endParaRPr lang="en-US" baseline="0" dirty="0" smtClean="0"/>
          </a:p>
          <a:p>
            <a:r>
              <a:rPr lang="en-US" dirty="0" smtClean="0"/>
              <a:t>The Home page looks like this.  </a:t>
            </a:r>
          </a:p>
          <a:p>
            <a:endParaRPr lang="en-US" dirty="0" smtClean="0"/>
          </a:p>
          <a:p>
            <a:r>
              <a:rPr lang="en-US" dirty="0" smtClean="0"/>
              <a:t>Going from top to bottom</a:t>
            </a:r>
            <a:r>
              <a:rPr lang="en-US" baseline="0" dirty="0" smtClean="0"/>
              <a:t> on the left, i</a:t>
            </a:r>
            <a:r>
              <a:rPr lang="en-US" dirty="0" smtClean="0"/>
              <a:t>t lists all of the projects</a:t>
            </a:r>
            <a:r>
              <a:rPr lang="en-US" baseline="0" dirty="0" smtClean="0"/>
              <a:t> you are a member of and the slices you have.  As well as a log of recent notable actions at the bottom.</a:t>
            </a:r>
          </a:p>
          <a:p>
            <a:endParaRPr lang="en-US" baseline="0" dirty="0" smtClean="0"/>
          </a:p>
          <a:p>
            <a:r>
              <a:rPr lang="en-US" baseline="0" dirty="0" smtClean="0"/>
              <a:t>The Home page has most of the features you will use day-to-day. You can always get back to the home page, by clicking “Home” in the toolbar in the upper right.</a:t>
            </a:r>
          </a:p>
          <a:p>
            <a:endParaRPr lang="en-US" baseline="0" dirty="0" smtClean="0"/>
          </a:p>
          <a:p>
            <a:r>
              <a:rPr lang="en-US" baseline="0" dirty="0" smtClean="0"/>
              <a:t>In addition the toolbar includes a Profile page which has many “occasional use” feature and a Help page with a link to a glossary and other helpful items.</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23</a:t>
            </a:fld>
            <a:endParaRPr lang="en-US"/>
          </a:p>
        </p:txBody>
      </p:sp>
    </p:spTree>
    <p:extLst>
      <p:ext uri="{BB962C8B-B14F-4D97-AF65-F5344CB8AC3E}">
        <p14:creationId xmlns:p14="http://schemas.microsoft.com/office/powerpoint/2010/main" val="17154149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a:t>
            </a:r>
            <a:r>
              <a:rPr lang="en-US" baseline="0" dirty="0" smtClean="0"/>
              <a:t> should have already logged in by now.  And the tutorial leader should have added you to a project. </a:t>
            </a:r>
          </a:p>
          <a:p>
            <a:endParaRPr lang="en-US" baseline="0" dirty="0" smtClean="0"/>
          </a:p>
          <a:p>
            <a:r>
              <a:rPr lang="en-US" baseline="0" dirty="0" smtClean="0"/>
              <a:t>** If you can’t log in or aren’t in the project, please raise your hand. **</a:t>
            </a:r>
          </a:p>
          <a:p>
            <a:endParaRPr lang="en-US" baseline="0" dirty="0" smtClean="0"/>
          </a:p>
          <a:p>
            <a:r>
              <a:rPr lang="en-US" baseline="0" dirty="0" smtClean="0"/>
              <a:t> Now that everyone’s ready, please c</a:t>
            </a:r>
            <a:r>
              <a:rPr lang="en-US" dirty="0" smtClean="0"/>
              <a:t>lick the profile page to generate and</a:t>
            </a:r>
            <a:r>
              <a:rPr lang="en-US" baseline="0" dirty="0" smtClean="0"/>
              <a:t> download your SSH keys.</a:t>
            </a:r>
          </a:p>
          <a:p>
            <a:endParaRPr lang="en-US" baseline="0" dirty="0" smtClean="0"/>
          </a:p>
          <a:p>
            <a:r>
              <a:rPr lang="en-US" baseline="0" dirty="0" smtClean="0"/>
              <a:t>** Live portion: generate keys **</a:t>
            </a:r>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24</a:t>
            </a:fld>
            <a:endParaRPr lang="en-US"/>
          </a:p>
        </p:txBody>
      </p:sp>
    </p:spTree>
    <p:extLst>
      <p:ext uri="{BB962C8B-B14F-4D97-AF65-F5344CB8AC3E}">
        <p14:creationId xmlns:p14="http://schemas.microsoft.com/office/powerpoint/2010/main" val="17154149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Download the keys generated by the portal.  And configure SSH to use</a:t>
            </a:r>
            <a:r>
              <a:rPr lang="en-US" baseline="0" dirty="0" smtClean="0"/>
              <a:t> them.</a:t>
            </a:r>
          </a:p>
          <a:p>
            <a:endParaRPr lang="en-US" baseline="0" dirty="0" smtClean="0"/>
          </a:p>
          <a:p>
            <a:r>
              <a:rPr lang="en-US" baseline="0" dirty="0" smtClean="0"/>
              <a:t>These three commands:</a:t>
            </a:r>
          </a:p>
          <a:p>
            <a:r>
              <a:rPr lang="en-US" baseline="0" dirty="0" smtClean="0"/>
              <a:t> * Move the private key generated by the portal into a standard location in the .</a:t>
            </a:r>
            <a:r>
              <a:rPr lang="en-US" baseline="0" dirty="0" err="1" smtClean="0"/>
              <a:t>ssh</a:t>
            </a:r>
            <a:r>
              <a:rPr lang="en-US" baseline="0" dirty="0" smtClean="0"/>
              <a:t> directory of the user’s home directory</a:t>
            </a:r>
          </a:p>
          <a:p>
            <a:r>
              <a:rPr lang="en-US" baseline="0" dirty="0" smtClean="0"/>
              <a:t> * Changes the permissions on the file so it can’t be read by others</a:t>
            </a:r>
          </a:p>
          <a:p>
            <a:r>
              <a:rPr lang="en-US" baseline="0" dirty="0" smtClean="0"/>
              <a:t> * Adds the </a:t>
            </a:r>
            <a:r>
              <a:rPr lang="en-US" baseline="0" dirty="0" err="1" smtClean="0"/>
              <a:t>ssh</a:t>
            </a:r>
            <a:r>
              <a:rPr lang="en-US" baseline="0" dirty="0" smtClean="0"/>
              <a:t> private key to your </a:t>
            </a:r>
            <a:r>
              <a:rPr lang="en-US" baseline="0" dirty="0" err="1" smtClean="0"/>
              <a:t>ssh</a:t>
            </a:r>
            <a:r>
              <a:rPr lang="en-US" baseline="0" dirty="0" smtClean="0"/>
              <a:t> agent.</a:t>
            </a:r>
          </a:p>
          <a:p>
            <a:endParaRPr lang="en-US" baseline="0" dirty="0" smtClean="0"/>
          </a:p>
          <a:p>
            <a:r>
              <a:rPr lang="en-US" baseline="0" dirty="0" smtClean="0"/>
              <a:t>** Live portion **</a:t>
            </a:r>
          </a:p>
        </p:txBody>
      </p:sp>
      <p:sp>
        <p:nvSpPr>
          <p:cNvPr id="4" name="Slide Number Placeholder 3"/>
          <p:cNvSpPr>
            <a:spLocks noGrp="1"/>
          </p:cNvSpPr>
          <p:nvPr>
            <p:ph type="sldNum" sz="quarter" idx="10"/>
          </p:nvPr>
        </p:nvSpPr>
        <p:spPr/>
        <p:txBody>
          <a:bodyPr/>
          <a:lstStyle/>
          <a:p>
            <a:fld id="{CFF70022-842A-9E49-B39A-A69796940964}" type="slidenum">
              <a:rPr lang="en-US" smtClean="0"/>
              <a:t>25</a:t>
            </a:fld>
            <a:endParaRPr lang="en-US"/>
          </a:p>
        </p:txBody>
      </p:sp>
    </p:spTree>
    <p:extLst>
      <p:ext uri="{BB962C8B-B14F-4D97-AF65-F5344CB8AC3E}">
        <p14:creationId xmlns:p14="http://schemas.microsoft.com/office/powerpoint/2010/main" val="41677820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resource is something you</a:t>
            </a:r>
            <a:r>
              <a:rPr lang="en-US" baseline="0" dirty="0" smtClean="0"/>
              <a:t> can reserve -- like a computer or network.  Resources can be real or virtualized.</a:t>
            </a:r>
          </a:p>
          <a:p>
            <a:endParaRPr lang="en-US" baseline="0" dirty="0" smtClean="0"/>
          </a:p>
          <a:p>
            <a:r>
              <a:rPr lang="en-US" baseline="0" dirty="0" smtClean="0"/>
              <a:t>The description of the resources you want to reserve are called a resource specification (abbreviated </a:t>
            </a:r>
            <a:r>
              <a:rPr lang="en-US" baseline="0" dirty="0" err="1" smtClean="0"/>
              <a:t>RSpec</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26</a:t>
            </a:fld>
            <a:endParaRPr lang="en-US"/>
          </a:p>
        </p:txBody>
      </p:sp>
    </p:spTree>
    <p:extLst>
      <p:ext uri="{BB962C8B-B14F-4D97-AF65-F5344CB8AC3E}">
        <p14:creationId xmlns:p14="http://schemas.microsoft.com/office/powerpoint/2010/main" val="208131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aggregate manages a set of available resources.</a:t>
            </a:r>
          </a:p>
          <a:p>
            <a:endParaRPr lang="en-US" dirty="0" smtClean="0"/>
          </a:p>
          <a:p>
            <a:r>
              <a:rPr lang="en-US" dirty="0" smtClean="0"/>
              <a:t>The</a:t>
            </a:r>
            <a:r>
              <a:rPr lang="en-US" baseline="0" dirty="0" smtClean="0"/>
              <a:t> GENI racks contains aggregates advertising compute and network resources.</a:t>
            </a:r>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27</a:t>
            </a:fld>
            <a:endParaRPr lang="en-US"/>
          </a:p>
        </p:txBody>
      </p:sp>
    </p:spTree>
    <p:extLst>
      <p:ext uri="{BB962C8B-B14F-4D97-AF65-F5344CB8AC3E}">
        <p14:creationId xmlns:p14="http://schemas.microsoft.com/office/powerpoint/2010/main" val="16023763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slice is a container for the resources you are using in your experiment.</a:t>
            </a:r>
          </a:p>
          <a:p>
            <a:endParaRPr lang="en-US" dirty="0" smtClean="0"/>
          </a:p>
          <a:p>
            <a:r>
              <a:rPr lang="en-US" dirty="0" smtClean="0"/>
              <a:t>A</a:t>
            </a:r>
            <a:r>
              <a:rPr lang="en-US" baseline="0" dirty="0" smtClean="0"/>
              <a:t> slice usually contains resources from multiple aggregates.  A slice belongs to a single project and has an expiration.  And slice names are unique within a project (as of mid-November 2013).</a:t>
            </a:r>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28</a:t>
            </a:fld>
            <a:endParaRPr lang="en-US"/>
          </a:p>
        </p:txBody>
      </p:sp>
    </p:spTree>
    <p:extLst>
      <p:ext uri="{BB962C8B-B14F-4D97-AF65-F5344CB8AC3E}">
        <p14:creationId xmlns:p14="http://schemas.microsoft.com/office/powerpoint/2010/main" val="31597219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txBox="1">
            <a:spLocks noGrp="1" noChangeArrowheads="1"/>
          </p:cNvSpPr>
          <p:nvPr/>
        </p:nvSpPr>
        <p:spPr bwMode="auto">
          <a:xfrm>
            <a:off x="3884613" y="8684926"/>
            <a:ext cx="2971800"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800">
                <a:solidFill>
                  <a:schemeClr val="tx1"/>
                </a:solidFill>
                <a:latin typeface="Arial" charset="0"/>
                <a:ea typeface="Kozuka Gothic Pro L" charset="0"/>
                <a:cs typeface="Kozuka Gothic Pro L" charset="0"/>
              </a:defRPr>
            </a:lvl1pPr>
            <a:lvl2pPr marL="37931725" indent="-37474525" eaLnBrk="0" hangingPunct="0">
              <a:defRPr sz="2800">
                <a:solidFill>
                  <a:schemeClr val="tx1"/>
                </a:solidFill>
                <a:latin typeface="Arial" charset="0"/>
                <a:ea typeface="Kozuka Gothic Pro L" charset="0"/>
                <a:cs typeface="Kozuka Gothic Pro L" charset="0"/>
              </a:defRPr>
            </a:lvl2pPr>
            <a:lvl3pPr eaLnBrk="0" hangingPunct="0">
              <a:defRPr sz="2800">
                <a:solidFill>
                  <a:schemeClr val="tx1"/>
                </a:solidFill>
                <a:latin typeface="Arial" charset="0"/>
                <a:ea typeface="Kozuka Gothic Pro L" charset="0"/>
                <a:cs typeface="Kozuka Gothic Pro L" charset="0"/>
              </a:defRPr>
            </a:lvl3pPr>
            <a:lvl4pPr eaLnBrk="0" hangingPunct="0">
              <a:defRPr sz="2800">
                <a:solidFill>
                  <a:schemeClr val="tx1"/>
                </a:solidFill>
                <a:latin typeface="Arial" charset="0"/>
                <a:ea typeface="Kozuka Gothic Pro L" charset="0"/>
                <a:cs typeface="Kozuka Gothic Pro L" charset="0"/>
              </a:defRPr>
            </a:lvl4pPr>
            <a:lvl5pPr eaLnBrk="0" hangingPunct="0">
              <a:defRPr sz="2800">
                <a:solidFill>
                  <a:schemeClr val="tx1"/>
                </a:solidFill>
                <a:latin typeface="Arial" charset="0"/>
                <a:ea typeface="Kozuka Gothic Pro L" charset="0"/>
                <a:cs typeface="Kozuka Gothic Pro L" charset="0"/>
              </a:defRPr>
            </a:lvl5pPr>
            <a:lvl6pPr marL="457200" eaLnBrk="0" fontAlgn="base" hangingPunct="0">
              <a:spcBef>
                <a:spcPct val="0"/>
              </a:spcBef>
              <a:spcAft>
                <a:spcPct val="0"/>
              </a:spcAft>
              <a:defRPr sz="2800">
                <a:solidFill>
                  <a:schemeClr val="tx1"/>
                </a:solidFill>
                <a:latin typeface="Arial" charset="0"/>
                <a:ea typeface="Kozuka Gothic Pro L" charset="0"/>
                <a:cs typeface="Kozuka Gothic Pro L" charset="0"/>
              </a:defRPr>
            </a:lvl6pPr>
            <a:lvl7pPr marL="914400" eaLnBrk="0" fontAlgn="base" hangingPunct="0">
              <a:spcBef>
                <a:spcPct val="0"/>
              </a:spcBef>
              <a:spcAft>
                <a:spcPct val="0"/>
              </a:spcAft>
              <a:defRPr sz="2800">
                <a:solidFill>
                  <a:schemeClr val="tx1"/>
                </a:solidFill>
                <a:latin typeface="Arial" charset="0"/>
                <a:ea typeface="Kozuka Gothic Pro L" charset="0"/>
                <a:cs typeface="Kozuka Gothic Pro L" charset="0"/>
              </a:defRPr>
            </a:lvl7pPr>
            <a:lvl8pPr marL="1371600" eaLnBrk="0" fontAlgn="base" hangingPunct="0">
              <a:spcBef>
                <a:spcPct val="0"/>
              </a:spcBef>
              <a:spcAft>
                <a:spcPct val="0"/>
              </a:spcAft>
              <a:defRPr sz="2800">
                <a:solidFill>
                  <a:schemeClr val="tx1"/>
                </a:solidFill>
                <a:latin typeface="Arial" charset="0"/>
                <a:ea typeface="Kozuka Gothic Pro L" charset="0"/>
                <a:cs typeface="Kozuka Gothic Pro L" charset="0"/>
              </a:defRPr>
            </a:lvl8pPr>
            <a:lvl9pPr marL="1828800" eaLnBrk="0" fontAlgn="base" hangingPunct="0">
              <a:spcBef>
                <a:spcPct val="0"/>
              </a:spcBef>
              <a:spcAft>
                <a:spcPct val="0"/>
              </a:spcAft>
              <a:defRPr sz="2800">
                <a:solidFill>
                  <a:schemeClr val="tx1"/>
                </a:solidFill>
                <a:latin typeface="Arial" charset="0"/>
                <a:ea typeface="Kozuka Gothic Pro L" charset="0"/>
                <a:cs typeface="Kozuka Gothic Pro L" charset="0"/>
              </a:defRPr>
            </a:lvl9pPr>
          </a:lstStyle>
          <a:p>
            <a:pPr algn="r" eaLnBrk="1" hangingPunct="1"/>
            <a:fld id="{9CCC826D-D5DC-CE4D-9AC8-FBBF43E83299}" type="slidenum">
              <a:rPr lang="en-US" sz="1200">
                <a:ea typeface="ＭＳ Ｐゴシック" charset="0"/>
                <a:cs typeface="ＭＳ Ｐゴシック" charset="0"/>
              </a:rPr>
              <a:pPr algn="r" eaLnBrk="1" hangingPunct="1"/>
              <a:t>29</a:t>
            </a:fld>
            <a:endParaRPr lang="en-US" sz="1200">
              <a:ea typeface="ＭＳ Ｐゴシック" charset="0"/>
              <a:cs typeface="ＭＳ Ｐゴシック" charset="0"/>
            </a:endParaRPr>
          </a:p>
        </p:txBody>
      </p:sp>
      <p:sp>
        <p:nvSpPr>
          <p:cNvPr id="67587" name="Rectangle 2"/>
          <p:cNvSpPr>
            <a:spLocks noGrp="1" noRot="1" noChangeAspect="1" noChangeArrowheads="1" noTextEdit="1"/>
          </p:cNvSpPr>
          <p:nvPr>
            <p:ph type="sldImg"/>
          </p:nvPr>
        </p:nvSpPr>
        <p:spPr>
          <a:xfrm>
            <a:off x="1143000" y="685800"/>
            <a:ext cx="4572000" cy="3429000"/>
          </a:xfrm>
          <a:ln/>
        </p:spPr>
      </p:sp>
      <p:sp>
        <p:nvSpPr>
          <p:cNvPr id="67588" name="Rectangle 3"/>
          <p:cNvSpPr>
            <a:spLocks noGrp="1" noChangeArrowheads="1"/>
          </p:cNvSpPr>
          <p:nvPr>
            <p:ph type="body" idx="1"/>
          </p:nvPr>
        </p:nvSpPr>
        <p:spPr>
          <a:xfrm>
            <a:off x="685800" y="4344025"/>
            <a:ext cx="5486400" cy="41144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1440" tIns="45720" rIns="91440" bIns="45720"/>
          <a:lstStyle/>
          <a:p>
            <a:r>
              <a:rPr lang="en-US" dirty="0" smtClean="0">
                <a:ea typeface="ＭＳ Ｐゴシック" charset="0"/>
                <a:cs typeface="ＭＳ Ｐゴシック" charset="0"/>
              </a:rPr>
              <a:t>For today’s experiment we are reserving two</a:t>
            </a:r>
            <a:r>
              <a:rPr lang="en-US" baseline="0" dirty="0" smtClean="0">
                <a:ea typeface="ＭＳ Ｐゴシック" charset="0"/>
                <a:cs typeface="ＭＳ Ｐゴシック" charset="0"/>
              </a:rPr>
              <a:t> resources which are VMs.</a:t>
            </a:r>
          </a:p>
          <a:p>
            <a:r>
              <a:rPr lang="en-US" baseline="0" dirty="0" smtClean="0">
                <a:ea typeface="ＭＳ Ｐゴシック" charset="0"/>
                <a:cs typeface="ＭＳ Ｐゴシック" charset="0"/>
              </a:rPr>
              <a:t>We are reserving those VMs at a single aggregate.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we will create</a:t>
            </a:r>
            <a:r>
              <a:rPr lang="en-US" baseline="0" dirty="0" smtClean="0"/>
              <a:t> a slice.</a:t>
            </a:r>
          </a:p>
          <a:p>
            <a:endParaRPr lang="en-US" baseline="0" dirty="0" smtClean="0"/>
          </a:p>
          <a:p>
            <a:r>
              <a:rPr lang="en-US" baseline="0" dirty="0" smtClean="0"/>
              <a:t>Second, we will optionally renew the slice.</a:t>
            </a:r>
          </a:p>
          <a:p>
            <a:endParaRPr lang="en-US" baseline="0" dirty="0" smtClean="0"/>
          </a:p>
          <a:p>
            <a:r>
              <a:rPr lang="en-US" baseline="0" dirty="0" smtClean="0"/>
              <a:t>Third, we will reserve resources at two aggregates.  There is real work happening here as the nodes are reserved.  </a:t>
            </a:r>
          </a:p>
          <a:p>
            <a:endParaRPr lang="en-US" baseline="0" dirty="0" smtClean="0"/>
          </a:p>
          <a:p>
            <a:r>
              <a:rPr lang="en-US" baseline="0" dirty="0" smtClean="0"/>
              <a:t>Fourth, we’ll determine if the virtual machines have booted and are ready for use.</a:t>
            </a:r>
          </a:p>
        </p:txBody>
      </p:sp>
      <p:sp>
        <p:nvSpPr>
          <p:cNvPr id="4" name="Slide Number Placeholder 3"/>
          <p:cNvSpPr>
            <a:spLocks noGrp="1"/>
          </p:cNvSpPr>
          <p:nvPr>
            <p:ph type="sldNum" sz="quarter" idx="10"/>
          </p:nvPr>
        </p:nvSpPr>
        <p:spPr/>
        <p:txBody>
          <a:bodyPr/>
          <a:lstStyle/>
          <a:p>
            <a:fld id="{CFF70022-842A-9E49-B39A-A69796940964}" type="slidenum">
              <a:rPr lang="en-US" smtClean="0"/>
              <a:t>30</a:t>
            </a:fld>
            <a:endParaRPr lang="en-US"/>
          </a:p>
        </p:txBody>
      </p:sp>
    </p:spTree>
    <p:extLst>
      <p:ext uri="{BB962C8B-B14F-4D97-AF65-F5344CB8AC3E}">
        <p14:creationId xmlns:p14="http://schemas.microsoft.com/office/powerpoint/2010/main" val="41806439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a:t>
            </a:r>
            <a:r>
              <a:rPr lang="en-US" baseline="0" dirty="0" smtClean="0"/>
              <a:t> that everyone is a member of the project, let’s click on the project page (you may need to reload your home page).</a:t>
            </a:r>
          </a:p>
          <a:p>
            <a:endParaRPr lang="en-US" baseline="0" dirty="0" smtClean="0"/>
          </a:p>
          <a:p>
            <a:r>
              <a:rPr lang="en-US" baseline="0" dirty="0" smtClean="0"/>
              <a:t>Now we all need to create a slice using the name XXXX.</a:t>
            </a:r>
          </a:p>
          <a:p>
            <a:endParaRPr lang="en-US" baseline="0" dirty="0" smtClean="0"/>
          </a:p>
          <a:p>
            <a:r>
              <a:rPr lang="en-US" baseline="0" dirty="0" smtClean="0"/>
              <a:t>** Live: create slice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31</a:t>
            </a:fld>
            <a:endParaRPr lang="en-US"/>
          </a:p>
        </p:txBody>
      </p:sp>
    </p:spTree>
    <p:extLst>
      <p:ext uri="{BB962C8B-B14F-4D97-AF65-F5344CB8AC3E}">
        <p14:creationId xmlns:p14="http://schemas.microsoft.com/office/powerpoint/2010/main" val="6783689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Next</a:t>
            </a:r>
            <a:r>
              <a:rPr lang="en-US" baseline="0" dirty="0" smtClean="0"/>
              <a:t> we will renew the slice to extend the initial expiration time for the resources.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32</a:t>
            </a:fld>
            <a:endParaRPr lang="en-US"/>
          </a:p>
        </p:txBody>
      </p:sp>
    </p:spTree>
    <p:extLst>
      <p:ext uri="{BB962C8B-B14F-4D97-AF65-F5344CB8AC3E}">
        <p14:creationId xmlns:p14="http://schemas.microsoft.com/office/powerpoint/2010/main" val="36266884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Next</a:t>
            </a:r>
            <a:r>
              <a:rPr lang="en-US" baseline="0" dirty="0" smtClean="0"/>
              <a:t> we will reserve resources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Today we will reserve resources using Flack.  So let’s launch that.  This may take a minute.</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CFF70022-842A-9E49-B39A-A69796940964}" type="slidenum">
              <a:rPr lang="en-US" smtClean="0"/>
              <a:t>33</a:t>
            </a:fld>
            <a:endParaRPr lang="en-US"/>
          </a:p>
        </p:txBody>
      </p:sp>
    </p:spTree>
    <p:extLst>
      <p:ext uri="{BB962C8B-B14F-4D97-AF65-F5344CB8AC3E}">
        <p14:creationId xmlns:p14="http://schemas.microsoft.com/office/powerpoint/2010/main" val="36266884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Next</a:t>
            </a:r>
            <a:r>
              <a:rPr lang="en-US" baseline="0" dirty="0" smtClean="0"/>
              <a:t> we will reserve resources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Today we will reserve resources using Flack.  So let’s launch that.  This may take a minute.</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CFF70022-842A-9E49-B39A-A69796940964}" type="slidenum">
              <a:rPr lang="en-US" smtClean="0"/>
              <a:t>34</a:t>
            </a:fld>
            <a:endParaRPr lang="en-US"/>
          </a:p>
        </p:txBody>
      </p:sp>
    </p:spTree>
    <p:extLst>
      <p:ext uri="{BB962C8B-B14F-4D97-AF65-F5344CB8AC3E}">
        <p14:creationId xmlns:p14="http://schemas.microsoft.com/office/powerpoint/2010/main" val="36266884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Once Flack is loaded you should be able to see your username, </a:t>
            </a:r>
            <a:r>
              <a:rPr lang="en-US" baseline="0" dirty="0" err="1" smtClean="0"/>
              <a:t>slicename</a:t>
            </a:r>
            <a:r>
              <a:rPr lang="en-US" baseline="0" dirty="0" smtClean="0"/>
              <a:t> and a long list of aggregates.</a:t>
            </a:r>
          </a:p>
          <a:p>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35</a:t>
            </a:fld>
            <a:endParaRPr lang="en-US"/>
          </a:p>
        </p:txBody>
      </p:sp>
    </p:spTree>
    <p:extLst>
      <p:ext uri="{BB962C8B-B14F-4D97-AF65-F5344CB8AC3E}">
        <p14:creationId xmlns:p14="http://schemas.microsoft.com/office/powerpoint/2010/main" val="36266884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Once Flack is loaded you should be able to see your username, </a:t>
            </a:r>
            <a:r>
              <a:rPr lang="en-US" baseline="0" dirty="0" err="1" smtClean="0"/>
              <a:t>slicename</a:t>
            </a:r>
            <a:r>
              <a:rPr lang="en-US" baseline="0" dirty="0" smtClean="0"/>
              <a:t> and a long list of aggregates.</a:t>
            </a:r>
          </a:p>
          <a:p>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36</a:t>
            </a:fld>
            <a:endParaRPr lang="en-US"/>
          </a:p>
        </p:txBody>
      </p:sp>
    </p:spTree>
    <p:extLst>
      <p:ext uri="{BB962C8B-B14F-4D97-AF65-F5344CB8AC3E}">
        <p14:creationId xmlns:p14="http://schemas.microsoft.com/office/powerpoint/2010/main" val="36266884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Find the aggregate listed on your worksheet.</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Click the </a:t>
            </a:r>
            <a:r>
              <a:rPr lang="en-US" b="1" dirty="0" smtClean="0"/>
              <a:t>VM</a:t>
            </a:r>
            <a:r>
              <a:rPr lang="en-US" dirty="0" smtClean="0"/>
              <a:t> box next to that aggregate and drag it onto the canvas.  Repeat.</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Now click near one of the VM boxes on the canvas, then click and drag towards the other VM. Release when you reach the other VM. You should now see a line and a box representing a link connecting the two VMs.</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37</a:t>
            </a:fld>
            <a:endParaRPr lang="en-US"/>
          </a:p>
        </p:txBody>
      </p:sp>
    </p:spTree>
    <p:extLst>
      <p:ext uri="{BB962C8B-B14F-4D97-AF65-F5344CB8AC3E}">
        <p14:creationId xmlns:p14="http://schemas.microsoft.com/office/powerpoint/2010/main" val="36266884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Find the aggregate listed on your worksheet.</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Click the </a:t>
            </a:r>
            <a:r>
              <a:rPr lang="en-US" b="1" dirty="0" smtClean="0"/>
              <a:t>VM</a:t>
            </a:r>
            <a:r>
              <a:rPr lang="en-US" dirty="0" smtClean="0"/>
              <a:t> box next to that aggregate and drag it onto the canvas.  Repeat.</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Now click near one of the VM boxes on the canvas, then click and drag towards the other VM. Release when you reach the other VM. You should now see a line and a box representing a link connecting the two VMs.</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38</a:t>
            </a:fld>
            <a:endParaRPr lang="en-US"/>
          </a:p>
        </p:txBody>
      </p:sp>
    </p:spTree>
    <p:extLst>
      <p:ext uri="{BB962C8B-B14F-4D97-AF65-F5344CB8AC3E}">
        <p14:creationId xmlns:p14="http://schemas.microsoft.com/office/powerpoint/2010/main" val="36266884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Now change the name of the VMs by clicking on the “</a:t>
            </a:r>
            <a:r>
              <a:rPr lang="en-US" dirty="0" err="1" smtClean="0"/>
              <a:t>i</a:t>
            </a:r>
            <a:r>
              <a:rPr lang="en-US" dirty="0" smtClean="0"/>
              <a:t>” in a circle and editing the name in the pop up.</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Make one VM “client” and the other “server”.</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39</a:t>
            </a:fld>
            <a:endParaRPr lang="en-US"/>
          </a:p>
        </p:txBody>
      </p:sp>
    </p:spTree>
    <p:extLst>
      <p:ext uri="{BB962C8B-B14F-4D97-AF65-F5344CB8AC3E}">
        <p14:creationId xmlns:p14="http://schemas.microsoft.com/office/powerpoint/2010/main" val="36266884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Now change the name of the VMs by clicking on the “</a:t>
            </a:r>
            <a:r>
              <a:rPr lang="en-US" dirty="0" err="1" smtClean="0"/>
              <a:t>i</a:t>
            </a:r>
            <a:r>
              <a:rPr lang="en-US" dirty="0" smtClean="0"/>
              <a:t>” in a circle and editing the name in the pop up.</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Make one VM “client” and the other “server”.</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40</a:t>
            </a:fld>
            <a:endParaRPr lang="en-US"/>
          </a:p>
        </p:txBody>
      </p:sp>
    </p:spTree>
    <p:extLst>
      <p:ext uri="{BB962C8B-B14F-4D97-AF65-F5344CB8AC3E}">
        <p14:creationId xmlns:p14="http://schemas.microsoft.com/office/powerpoint/2010/main" val="36266884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Now change the name of the VMs by clicking on the “</a:t>
            </a:r>
            <a:r>
              <a:rPr lang="en-US" dirty="0" err="1" smtClean="0"/>
              <a:t>i</a:t>
            </a:r>
            <a:r>
              <a:rPr lang="en-US" dirty="0" smtClean="0"/>
              <a:t>” in a circle and editing the name in the pop up.</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Make one VM “client” and the other “server”.</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41</a:t>
            </a:fld>
            <a:endParaRPr lang="en-US"/>
          </a:p>
        </p:txBody>
      </p:sp>
    </p:spTree>
    <p:extLst>
      <p:ext uri="{BB962C8B-B14F-4D97-AF65-F5344CB8AC3E}">
        <p14:creationId xmlns:p14="http://schemas.microsoft.com/office/powerpoint/2010/main" val="36266884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Now change the name of the VMs by clicking on the “</a:t>
            </a:r>
            <a:r>
              <a:rPr lang="en-US" dirty="0" err="1" smtClean="0"/>
              <a:t>i</a:t>
            </a:r>
            <a:r>
              <a:rPr lang="en-US" dirty="0" smtClean="0"/>
              <a:t>” in a circle and editing the name in the pop up.</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Make one VM “client” and the other “server”.</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42</a:t>
            </a:fld>
            <a:endParaRPr lang="en-US"/>
          </a:p>
        </p:txBody>
      </p:sp>
    </p:spTree>
    <p:extLst>
      <p:ext uri="{BB962C8B-B14F-4D97-AF65-F5344CB8AC3E}">
        <p14:creationId xmlns:p14="http://schemas.microsoft.com/office/powerpoint/2010/main" val="36266884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When your topology looks like this, press the “Submit” button along the bottom.</a:t>
            </a:r>
          </a:p>
          <a:p>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43</a:t>
            </a:fld>
            <a:endParaRPr lang="en-US"/>
          </a:p>
        </p:txBody>
      </p:sp>
    </p:spTree>
    <p:extLst>
      <p:ext uri="{BB962C8B-B14F-4D97-AF65-F5344CB8AC3E}">
        <p14:creationId xmlns:p14="http://schemas.microsoft.com/office/powerpoint/2010/main" val="36266884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When your topology looks like this, press the “Submit” button along the bottom.</a:t>
            </a:r>
          </a:p>
          <a:p>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44</a:t>
            </a:fld>
            <a:endParaRPr lang="en-US"/>
          </a:p>
        </p:txBody>
      </p:sp>
    </p:spTree>
    <p:extLst>
      <p:ext uri="{BB962C8B-B14F-4D97-AF65-F5344CB8AC3E}">
        <p14:creationId xmlns:p14="http://schemas.microsoft.com/office/powerpoint/2010/main" val="36266884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After some time the background</a:t>
            </a:r>
            <a:r>
              <a:rPr lang="en-US" baseline="0" dirty="0" smtClean="0"/>
              <a:t> will turn green indicating that the resources are ready.</a:t>
            </a:r>
          </a:p>
          <a:p>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45</a:t>
            </a:fld>
            <a:endParaRPr lang="en-US"/>
          </a:p>
        </p:txBody>
      </p:sp>
    </p:spTree>
    <p:extLst>
      <p:ext uri="{BB962C8B-B14F-4D97-AF65-F5344CB8AC3E}">
        <p14:creationId xmlns:p14="http://schemas.microsoft.com/office/powerpoint/2010/main" val="36266884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After some time the background</a:t>
            </a:r>
            <a:r>
              <a:rPr lang="en-US" baseline="0" dirty="0" smtClean="0"/>
              <a:t> will turn green indicating that the resources are ready.</a:t>
            </a:r>
          </a:p>
          <a:p>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46</a:t>
            </a:fld>
            <a:endParaRPr lang="en-US"/>
          </a:p>
        </p:txBody>
      </p:sp>
    </p:spTree>
    <p:extLst>
      <p:ext uri="{BB962C8B-B14F-4D97-AF65-F5344CB8AC3E}">
        <p14:creationId xmlns:p14="http://schemas.microsoft.com/office/powerpoint/2010/main" val="36266884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Part II we will execute the meat of the experiment….</a:t>
            </a:r>
          </a:p>
          <a:p>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47</a:t>
            </a:fld>
            <a:endParaRPr lang="en-US"/>
          </a:p>
        </p:txBody>
      </p:sp>
    </p:spTree>
    <p:extLst>
      <p:ext uri="{BB962C8B-B14F-4D97-AF65-F5344CB8AC3E}">
        <p14:creationId xmlns:p14="http://schemas.microsoft.com/office/powerpoint/2010/main" val="2366069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have two nodes (“client” and “server”) and they each have two interfaces.  The control interface connects to the public internet and is the interface you use to login to your nodes.  The data interface is what we use for the experiment: it’s connected to the VLAN.</a:t>
            </a:r>
            <a:endParaRPr lang="en-US" dirty="0" smtClean="0"/>
          </a:p>
          <a:p>
            <a:endParaRPr lang="en-US" dirty="0" smtClean="0"/>
          </a:p>
          <a:p>
            <a:r>
              <a:rPr lang="en-US" dirty="0" smtClean="0"/>
              <a:t>We will</a:t>
            </a:r>
            <a:r>
              <a:rPr lang="en-US" baseline="0" dirty="0" smtClean="0"/>
              <a:t> log into our nodes.</a:t>
            </a:r>
          </a:p>
          <a:p>
            <a:endParaRPr lang="en-US" baseline="0" dirty="0" smtClean="0"/>
          </a:p>
          <a:p>
            <a:r>
              <a:rPr lang="en-US" baseline="0" dirty="0" smtClean="0"/>
              <a:t>Then we will run our experiment ….</a:t>
            </a:r>
          </a:p>
          <a:p>
            <a:endParaRPr lang="en-US" baseline="0" dirty="0" smtClean="0"/>
          </a:p>
          <a:p>
            <a:r>
              <a:rPr lang="en-US" baseline="0" dirty="0" smtClean="0"/>
              <a:t>When we are done we’ll log out.</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49</a:t>
            </a:fld>
            <a:endParaRPr lang="en-US"/>
          </a:p>
        </p:txBody>
      </p:sp>
    </p:spTree>
    <p:extLst>
      <p:ext uri="{BB962C8B-B14F-4D97-AF65-F5344CB8AC3E}">
        <p14:creationId xmlns:p14="http://schemas.microsoft.com/office/powerpoint/2010/main" val="2288394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Click on the </a:t>
            </a:r>
            <a:r>
              <a:rPr lang="en-US" dirty="0" err="1" smtClean="0"/>
              <a:t>ssh</a:t>
            </a:r>
            <a:r>
              <a:rPr lang="en-US" dirty="0" smtClean="0"/>
              <a:t> command to login.</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Those using </a:t>
            </a:r>
            <a:r>
              <a:rPr lang="en-US" baseline="0" dirty="0" err="1" smtClean="0"/>
              <a:t>ExoGENI</a:t>
            </a:r>
            <a:r>
              <a:rPr lang="en-US" baseline="0" dirty="0" smtClean="0"/>
              <a:t>, will need to click the “refresh” button (at the bottom near the Submit) button to get the </a:t>
            </a:r>
            <a:r>
              <a:rPr lang="en-US" baseline="0" dirty="0" err="1" smtClean="0"/>
              <a:t>ssh</a:t>
            </a:r>
            <a:r>
              <a:rPr lang="en-US" baseline="0" dirty="0" smtClean="0"/>
              <a:t> button to show up.</a:t>
            </a:r>
          </a:p>
        </p:txBody>
      </p:sp>
      <p:sp>
        <p:nvSpPr>
          <p:cNvPr id="4" name="Slide Number Placeholder 3"/>
          <p:cNvSpPr>
            <a:spLocks noGrp="1"/>
          </p:cNvSpPr>
          <p:nvPr>
            <p:ph type="sldNum" sz="quarter" idx="10"/>
          </p:nvPr>
        </p:nvSpPr>
        <p:spPr/>
        <p:txBody>
          <a:bodyPr/>
          <a:lstStyle/>
          <a:p>
            <a:fld id="{CFF70022-842A-9E49-B39A-A69796940964}" type="slidenum">
              <a:rPr lang="en-US" smtClean="0"/>
              <a:t>50</a:t>
            </a:fld>
            <a:endParaRPr lang="en-US"/>
          </a:p>
        </p:txBody>
      </p:sp>
    </p:spTree>
    <p:extLst>
      <p:ext uri="{BB962C8B-B14F-4D97-AF65-F5344CB8AC3E}">
        <p14:creationId xmlns:p14="http://schemas.microsoft.com/office/powerpoint/2010/main" val="23854593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Click on the </a:t>
            </a:r>
            <a:r>
              <a:rPr lang="en-US" dirty="0" err="1" smtClean="0"/>
              <a:t>ssh</a:t>
            </a:r>
            <a:r>
              <a:rPr lang="en-US" dirty="0" smtClean="0"/>
              <a:t> command to login.</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Those using </a:t>
            </a:r>
            <a:r>
              <a:rPr lang="en-US" baseline="0" dirty="0" err="1" smtClean="0"/>
              <a:t>ExoGENI</a:t>
            </a:r>
            <a:r>
              <a:rPr lang="en-US" baseline="0" dirty="0" smtClean="0"/>
              <a:t>, will need to click the “refresh” button (at the bottom near the Submit) button to get the </a:t>
            </a:r>
            <a:r>
              <a:rPr lang="en-US" baseline="0" dirty="0" err="1" smtClean="0"/>
              <a:t>ssh</a:t>
            </a:r>
            <a:r>
              <a:rPr lang="en-US" baseline="0" dirty="0" smtClean="0"/>
              <a:t> button to show up.</a:t>
            </a:r>
          </a:p>
        </p:txBody>
      </p:sp>
      <p:sp>
        <p:nvSpPr>
          <p:cNvPr id="4" name="Slide Number Placeholder 3"/>
          <p:cNvSpPr>
            <a:spLocks noGrp="1"/>
          </p:cNvSpPr>
          <p:nvPr>
            <p:ph type="sldNum" sz="quarter" idx="10"/>
          </p:nvPr>
        </p:nvSpPr>
        <p:spPr/>
        <p:txBody>
          <a:bodyPr/>
          <a:lstStyle/>
          <a:p>
            <a:fld id="{CFF70022-842A-9E49-B39A-A69796940964}" type="slidenum">
              <a:rPr lang="en-US" smtClean="0"/>
              <a:t>51</a:t>
            </a:fld>
            <a:endParaRPr lang="en-US"/>
          </a:p>
        </p:txBody>
      </p:sp>
    </p:spTree>
    <p:extLst>
      <p:ext uri="{BB962C8B-B14F-4D97-AF65-F5344CB8AC3E}">
        <p14:creationId xmlns:p14="http://schemas.microsoft.com/office/powerpoint/2010/main" val="23854593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log into your two VMs</a:t>
            </a:r>
          </a:p>
          <a:p>
            <a:endParaRPr lang="en-US" dirty="0" smtClean="0"/>
          </a:p>
          <a:p>
            <a:r>
              <a:rPr lang="en-US" dirty="0" smtClean="0"/>
              <a:t>Next run </a:t>
            </a:r>
            <a:r>
              <a:rPr lang="en-US" dirty="0" err="1" smtClean="0"/>
              <a:t>ifconfig</a:t>
            </a:r>
            <a:r>
              <a:rPr lang="en-US" dirty="0" smtClean="0"/>
              <a:t>….</a:t>
            </a:r>
          </a:p>
          <a:p>
            <a:endParaRPr lang="en-US" dirty="0" smtClean="0"/>
          </a:p>
          <a:p>
            <a:r>
              <a:rPr lang="en-US" dirty="0" smtClean="0"/>
              <a:t>STOP</a:t>
            </a:r>
            <a:r>
              <a:rPr lang="en-US" baseline="0" dirty="0" smtClean="0"/>
              <a:t> and ….</a:t>
            </a:r>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52</a:t>
            </a:fld>
            <a:endParaRPr lang="en-US"/>
          </a:p>
        </p:txBody>
      </p:sp>
    </p:spTree>
    <p:extLst>
      <p:ext uri="{BB962C8B-B14F-4D97-AF65-F5344CB8AC3E}">
        <p14:creationId xmlns:p14="http://schemas.microsoft.com/office/powerpoint/2010/main" val="11234979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fill in your worksheet.  This is really important.</a:t>
            </a:r>
          </a:p>
          <a:p>
            <a:endParaRPr lang="en-US" baseline="0" dirty="0" smtClean="0">
              <a:sym typeface="Wingdings"/>
            </a:endParaRPr>
          </a:p>
          <a:p>
            <a:r>
              <a:rPr lang="en-US" baseline="0" dirty="0" smtClean="0">
                <a:sym typeface="Wingdings"/>
              </a:rPr>
              <a:t>Be careful.</a:t>
            </a:r>
          </a:p>
          <a:p>
            <a:endParaRPr lang="en-US" baseline="0" dirty="0" smtClean="0">
              <a:sym typeface="Wingdings"/>
            </a:endParaRPr>
          </a:p>
          <a:p>
            <a:r>
              <a:rPr lang="en-US" baseline="0" dirty="0" smtClean="0">
                <a:sym typeface="Wingdings"/>
              </a:rPr>
              <a:t>** Live portion **</a:t>
            </a:r>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53</a:t>
            </a:fld>
            <a:endParaRPr lang="en-US"/>
          </a:p>
        </p:txBody>
      </p:sp>
    </p:spTree>
    <p:extLst>
      <p:ext uri="{BB962C8B-B14F-4D97-AF65-F5344CB8AC3E}">
        <p14:creationId xmlns:p14="http://schemas.microsoft.com/office/powerpoint/2010/main" val="15256716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Ping the server’s data interface.  This should succeed.  Let us know if this doesn’t work and we’ll help you debug it.</a:t>
            </a:r>
          </a:p>
          <a:p>
            <a:endParaRPr lang="en-US" baseline="0" dirty="0" smtClean="0"/>
          </a:p>
          <a:p>
            <a:r>
              <a:rPr lang="en-US" baseline="0" dirty="0" smtClean="0"/>
              <a:t>Ping the server’s control interface. This should also succeed.</a:t>
            </a:r>
          </a:p>
        </p:txBody>
      </p:sp>
      <p:sp>
        <p:nvSpPr>
          <p:cNvPr id="4" name="Slide Number Placeholder 3"/>
          <p:cNvSpPr>
            <a:spLocks noGrp="1"/>
          </p:cNvSpPr>
          <p:nvPr>
            <p:ph type="sldNum" sz="quarter" idx="10"/>
          </p:nvPr>
        </p:nvSpPr>
        <p:spPr/>
        <p:txBody>
          <a:bodyPr/>
          <a:lstStyle/>
          <a:p>
            <a:fld id="{CFF70022-842A-9E49-B39A-A69796940964}" type="slidenum">
              <a:rPr lang="en-US" smtClean="0"/>
              <a:t>54</a:t>
            </a:fld>
            <a:endParaRPr lang="en-US"/>
          </a:p>
        </p:txBody>
      </p:sp>
    </p:spTree>
    <p:extLst>
      <p:ext uri="{BB962C8B-B14F-4D97-AF65-F5344CB8AC3E}">
        <p14:creationId xmlns:p14="http://schemas.microsoft.com/office/powerpoint/2010/main" val="36556872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i="1" dirty="0" smtClean="0"/>
              <a:t>What is the bandwidth of the data link? Why?</a:t>
            </a:r>
          </a:p>
          <a:p>
            <a:endParaRPr lang="en-US" baseline="0" dirty="0" smtClean="0"/>
          </a:p>
          <a:p>
            <a:r>
              <a:rPr lang="en-US" baseline="0" dirty="0" smtClean="0"/>
              <a:t>The bandwidth of the data link is about 100 Mbps which is the default.</a:t>
            </a:r>
          </a:p>
          <a:p>
            <a:endParaRPr lang="en-US" baseline="0" dirty="0" smtClean="0"/>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i="1" dirty="0" smtClean="0"/>
              <a:t>What is the bandwidth of the control link? Why?</a:t>
            </a:r>
          </a:p>
          <a:p>
            <a:endParaRPr lang="en-US" baseline="0" dirty="0" smtClean="0"/>
          </a:p>
          <a:p>
            <a:r>
              <a:rPr lang="en-US" baseline="0" dirty="0" smtClean="0"/>
              <a:t>A lot more.  Because you get the full available link.</a:t>
            </a:r>
          </a:p>
        </p:txBody>
      </p:sp>
      <p:sp>
        <p:nvSpPr>
          <p:cNvPr id="4" name="Slide Number Placeholder 3"/>
          <p:cNvSpPr>
            <a:spLocks noGrp="1"/>
          </p:cNvSpPr>
          <p:nvPr>
            <p:ph type="sldNum" sz="quarter" idx="10"/>
          </p:nvPr>
        </p:nvSpPr>
        <p:spPr/>
        <p:txBody>
          <a:bodyPr/>
          <a:lstStyle/>
          <a:p>
            <a:fld id="{CFF70022-842A-9E49-B39A-A69796940964}" type="slidenum">
              <a:rPr lang="en-US" smtClean="0"/>
              <a:t>55</a:t>
            </a:fld>
            <a:endParaRPr lang="en-US"/>
          </a:p>
        </p:txBody>
      </p:sp>
    </p:spTree>
    <p:extLst>
      <p:ext uri="{BB962C8B-B14F-4D97-AF65-F5344CB8AC3E}">
        <p14:creationId xmlns:p14="http://schemas.microsoft.com/office/powerpoint/2010/main" val="36556872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smtClean="0"/>
              <a:t>When you bring down the data interface, the destination should become unreachable. </a:t>
            </a:r>
          </a:p>
          <a:p>
            <a:endParaRPr lang="en-US" sz="1200" i="1" dirty="0" smtClean="0"/>
          </a:p>
          <a:p>
            <a:r>
              <a:rPr lang="en-US" sz="1200" i="1" dirty="0" smtClean="0"/>
              <a:t>Why?</a:t>
            </a:r>
          </a:p>
          <a:p>
            <a:endParaRPr lang="en-US" sz="1200" i="1" dirty="0" smtClean="0"/>
          </a:p>
          <a:p>
            <a:r>
              <a:rPr lang="en-US" sz="1200" i="0" dirty="0" smtClean="0"/>
              <a:t>The client</a:t>
            </a:r>
            <a:r>
              <a:rPr lang="en-US" sz="1200" i="0" baseline="0" dirty="0" smtClean="0"/>
              <a:t> can no longer reach that interface on the server.</a:t>
            </a:r>
            <a:endParaRPr lang="en-US" sz="1200" i="0" dirty="0" smtClean="0"/>
          </a:p>
          <a:p>
            <a:endParaRPr lang="en-US" sz="1200" i="1" dirty="0" smtClean="0"/>
          </a:p>
          <a:p>
            <a:r>
              <a:rPr lang="en-US" sz="1200" i="1" dirty="0" smtClean="0"/>
              <a:t>After you bring down the control interface, your </a:t>
            </a:r>
            <a:r>
              <a:rPr lang="en-US" sz="1200" i="1" dirty="0" err="1" smtClean="0"/>
              <a:t>ssh</a:t>
            </a:r>
            <a:r>
              <a:rPr lang="en-US" sz="1200" i="1" dirty="0" smtClean="0"/>
              <a:t> session should immediately hang.</a:t>
            </a:r>
          </a:p>
          <a:p>
            <a:endParaRPr lang="en-US" sz="1200" i="1" dirty="0" smtClean="0"/>
          </a:p>
          <a:p>
            <a:r>
              <a:rPr lang="en-US" sz="1200" i="1" dirty="0" smtClean="0"/>
              <a:t>Why?</a:t>
            </a:r>
          </a:p>
          <a:p>
            <a:endParaRPr lang="en-US" sz="1200" i="1" dirty="0" smtClean="0"/>
          </a:p>
          <a:p>
            <a:r>
              <a:rPr lang="en-US" sz="1200" i="0" dirty="0" smtClean="0"/>
              <a:t>You brought down the interface you were using to log into the node.</a:t>
            </a:r>
          </a:p>
          <a:p>
            <a:endParaRPr lang="en-US" sz="1200" i="1" dirty="0" smtClean="0"/>
          </a:p>
          <a:p>
            <a:r>
              <a:rPr lang="en-US" sz="1200" i="1" dirty="0" smtClean="0"/>
              <a:t>After you bring down the control interface, the destination should become unreachable.</a:t>
            </a:r>
          </a:p>
          <a:p>
            <a:endParaRPr lang="en-US" sz="1200" i="1" dirty="0" smtClean="0"/>
          </a:p>
          <a:p>
            <a:r>
              <a:rPr lang="en-US" sz="1200" i="1" dirty="0" smtClean="0"/>
              <a:t>Why?</a:t>
            </a:r>
          </a:p>
          <a:p>
            <a:endParaRPr lang="en-US" sz="1200" i="1" dirty="0" smtClean="0"/>
          </a:p>
          <a:p>
            <a:r>
              <a:rPr lang="en-US" sz="1200" i="0" dirty="0" smtClean="0"/>
              <a:t>The client</a:t>
            </a:r>
            <a:r>
              <a:rPr lang="en-US" sz="1200" i="0" baseline="0" dirty="0" smtClean="0"/>
              <a:t> can no longer reach that interface on the server.</a:t>
            </a:r>
            <a:endParaRPr lang="en-US" sz="1200" i="0" dirty="0" smtClean="0"/>
          </a:p>
          <a:p>
            <a:endParaRPr lang="en-US" sz="1200" i="0" dirty="0" smtClean="0"/>
          </a:p>
          <a:p>
            <a:endParaRPr lang="en-US" baseline="0" dirty="0" smtClean="0"/>
          </a:p>
        </p:txBody>
      </p:sp>
      <p:sp>
        <p:nvSpPr>
          <p:cNvPr id="4" name="Slide Number Placeholder 3"/>
          <p:cNvSpPr>
            <a:spLocks noGrp="1"/>
          </p:cNvSpPr>
          <p:nvPr>
            <p:ph type="sldNum" sz="quarter" idx="10"/>
          </p:nvPr>
        </p:nvSpPr>
        <p:spPr/>
        <p:txBody>
          <a:bodyPr/>
          <a:lstStyle/>
          <a:p>
            <a:fld id="{CFF70022-842A-9E49-B39A-A69796940964}" type="slidenum">
              <a:rPr lang="en-US" smtClean="0"/>
              <a:t>56</a:t>
            </a:fld>
            <a:endParaRPr lang="en-US"/>
          </a:p>
        </p:txBody>
      </p:sp>
    </p:spTree>
    <p:extLst>
      <p:ext uri="{BB962C8B-B14F-4D97-AF65-F5344CB8AC3E}">
        <p14:creationId xmlns:p14="http://schemas.microsoft.com/office/powerpoint/2010/main" val="36556872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Ping the server’s </a:t>
            </a:r>
            <a:r>
              <a:rPr lang="en-US" i="1" baseline="0" dirty="0" smtClean="0"/>
              <a:t>data</a:t>
            </a:r>
            <a:r>
              <a:rPr lang="en-US" baseline="0" dirty="0" smtClean="0"/>
              <a:t> interface.  This should succeed.</a:t>
            </a:r>
          </a:p>
          <a:p>
            <a:endParaRPr lang="en-US" baseline="0" dirty="0" smtClean="0"/>
          </a:p>
          <a:p>
            <a:r>
              <a:rPr lang="en-US" baseline="0" dirty="0" smtClean="0"/>
              <a:t>Next bring down the </a:t>
            </a:r>
            <a:r>
              <a:rPr lang="en-US" i="1" baseline="0" dirty="0" smtClean="0"/>
              <a:t>data</a:t>
            </a:r>
            <a:r>
              <a:rPr lang="en-US" baseline="0" dirty="0" smtClean="0"/>
              <a:t> interface on the server node.</a:t>
            </a:r>
          </a:p>
          <a:p>
            <a:endParaRPr lang="en-US" baseline="0" dirty="0" smtClean="0"/>
          </a:p>
          <a:p>
            <a:r>
              <a:rPr lang="en-US" baseline="0" dirty="0" smtClean="0"/>
              <a:t>Your pings should start to fail.</a:t>
            </a:r>
          </a:p>
          <a:p>
            <a:endParaRPr lang="en-US" baseline="0" dirty="0" smtClean="0"/>
          </a:p>
          <a:p>
            <a:r>
              <a:rPr lang="en-US" baseline="0" dirty="0" smtClean="0"/>
              <a:t>Ping the server’s </a:t>
            </a:r>
            <a:r>
              <a:rPr lang="en-US" i="1" baseline="0" dirty="0" smtClean="0"/>
              <a:t>control</a:t>
            </a:r>
            <a:r>
              <a:rPr lang="en-US" baseline="0" dirty="0" smtClean="0"/>
              <a:t> interface.  This should succeed.</a:t>
            </a:r>
          </a:p>
          <a:p>
            <a:endParaRPr lang="en-US" baseline="0" dirty="0" smtClean="0"/>
          </a:p>
          <a:p>
            <a:r>
              <a:rPr lang="en-US" baseline="0" dirty="0" smtClean="0"/>
              <a:t>Next bring down the </a:t>
            </a:r>
            <a:r>
              <a:rPr lang="en-US" i="1" baseline="0" dirty="0" smtClean="0"/>
              <a:t>control</a:t>
            </a:r>
            <a:r>
              <a:rPr lang="en-US" baseline="0" dirty="0" smtClean="0"/>
              <a:t> interface on the server node.</a:t>
            </a:r>
          </a:p>
          <a:p>
            <a:endParaRPr lang="en-US" baseline="0" dirty="0" smtClean="0"/>
          </a:p>
          <a:p>
            <a:r>
              <a:rPr lang="en-US" baseline="0" dirty="0" smtClean="0"/>
              <a:t>Your </a:t>
            </a:r>
            <a:r>
              <a:rPr lang="en-US" baseline="0" dirty="0" err="1" smtClean="0"/>
              <a:t>ssh</a:t>
            </a:r>
            <a:r>
              <a:rPr lang="en-US" baseline="0" dirty="0" smtClean="0"/>
              <a:t> connection to the server node should immediately hang.</a:t>
            </a:r>
          </a:p>
          <a:p>
            <a:r>
              <a:rPr lang="en-US" baseline="0" dirty="0" smtClean="0"/>
              <a:t>And your pings should start to fail.</a:t>
            </a:r>
          </a:p>
          <a:p>
            <a:endParaRPr lang="en-US" baseline="0" dirty="0" smtClean="0"/>
          </a:p>
        </p:txBody>
      </p:sp>
      <p:sp>
        <p:nvSpPr>
          <p:cNvPr id="4" name="Slide Number Placeholder 3"/>
          <p:cNvSpPr>
            <a:spLocks noGrp="1"/>
          </p:cNvSpPr>
          <p:nvPr>
            <p:ph type="sldNum" sz="quarter" idx="10"/>
          </p:nvPr>
        </p:nvSpPr>
        <p:spPr/>
        <p:txBody>
          <a:bodyPr/>
          <a:lstStyle/>
          <a:p>
            <a:fld id="{CFF70022-842A-9E49-B39A-A69796940964}" type="slidenum">
              <a:rPr lang="en-US" smtClean="0"/>
              <a:t>57</a:t>
            </a:fld>
            <a:endParaRPr lang="en-US"/>
          </a:p>
        </p:txBody>
      </p:sp>
    </p:spTree>
    <p:extLst>
      <p:ext uri="{BB962C8B-B14F-4D97-AF65-F5344CB8AC3E}">
        <p14:creationId xmlns:p14="http://schemas.microsoft.com/office/powerpoint/2010/main" val="365568724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smtClean="0"/>
              <a:t>When you bring down the data interface, the destination should become unreachable. </a:t>
            </a:r>
          </a:p>
          <a:p>
            <a:endParaRPr lang="en-US" sz="1200" i="1" dirty="0" smtClean="0"/>
          </a:p>
          <a:p>
            <a:r>
              <a:rPr lang="en-US" sz="1200" i="1" dirty="0" smtClean="0"/>
              <a:t>Why?</a:t>
            </a:r>
          </a:p>
          <a:p>
            <a:endParaRPr lang="en-US" sz="1200" i="1" dirty="0" smtClean="0"/>
          </a:p>
          <a:p>
            <a:r>
              <a:rPr lang="en-US" sz="1200" i="0" dirty="0" smtClean="0"/>
              <a:t>The client</a:t>
            </a:r>
            <a:r>
              <a:rPr lang="en-US" sz="1200" i="0" baseline="0" dirty="0" smtClean="0"/>
              <a:t> can no longer reach that interface on the server.</a:t>
            </a:r>
            <a:endParaRPr lang="en-US" sz="1200" i="0" dirty="0" smtClean="0"/>
          </a:p>
          <a:p>
            <a:endParaRPr lang="en-US" sz="1200" i="1" dirty="0" smtClean="0"/>
          </a:p>
          <a:p>
            <a:r>
              <a:rPr lang="en-US" sz="1200" i="1" dirty="0" smtClean="0"/>
              <a:t>After you bring down the control interface, your </a:t>
            </a:r>
            <a:r>
              <a:rPr lang="en-US" sz="1200" i="1" dirty="0" err="1" smtClean="0"/>
              <a:t>ssh</a:t>
            </a:r>
            <a:r>
              <a:rPr lang="en-US" sz="1200" i="1" dirty="0" smtClean="0"/>
              <a:t> session should immediately hang.</a:t>
            </a:r>
          </a:p>
          <a:p>
            <a:endParaRPr lang="en-US" sz="1200" i="1" dirty="0" smtClean="0"/>
          </a:p>
          <a:p>
            <a:r>
              <a:rPr lang="en-US" sz="1200" i="1" dirty="0" smtClean="0"/>
              <a:t>Why?</a:t>
            </a:r>
          </a:p>
          <a:p>
            <a:endParaRPr lang="en-US" sz="1200" i="1" dirty="0" smtClean="0"/>
          </a:p>
          <a:p>
            <a:r>
              <a:rPr lang="en-US" sz="1200" i="0" dirty="0" smtClean="0"/>
              <a:t>You brought down the interface you were using to log into the node.</a:t>
            </a:r>
          </a:p>
          <a:p>
            <a:endParaRPr lang="en-US" sz="1200" i="1" dirty="0" smtClean="0"/>
          </a:p>
          <a:p>
            <a:r>
              <a:rPr lang="en-US" sz="1200" i="1" dirty="0" smtClean="0"/>
              <a:t>After you bring down the control interface, the destination should become unreachable.</a:t>
            </a:r>
          </a:p>
          <a:p>
            <a:endParaRPr lang="en-US" sz="1200" i="1" dirty="0" smtClean="0"/>
          </a:p>
          <a:p>
            <a:r>
              <a:rPr lang="en-US" sz="1200" i="1" dirty="0" smtClean="0"/>
              <a:t>Why?</a:t>
            </a:r>
          </a:p>
          <a:p>
            <a:endParaRPr lang="en-US" sz="1200" i="1" dirty="0" smtClean="0"/>
          </a:p>
          <a:p>
            <a:r>
              <a:rPr lang="en-US" sz="1200" i="0" dirty="0" smtClean="0"/>
              <a:t>The client</a:t>
            </a:r>
            <a:r>
              <a:rPr lang="en-US" sz="1200" i="0" baseline="0" dirty="0" smtClean="0"/>
              <a:t> can no longer reach that interface on the server.</a:t>
            </a:r>
            <a:endParaRPr lang="en-US" sz="1200" i="0" dirty="0" smtClean="0"/>
          </a:p>
          <a:p>
            <a:endParaRPr lang="en-US" sz="1200" i="0" dirty="0" smtClean="0"/>
          </a:p>
          <a:p>
            <a:endParaRPr lang="en-US" baseline="0" dirty="0" smtClean="0"/>
          </a:p>
        </p:txBody>
      </p:sp>
      <p:sp>
        <p:nvSpPr>
          <p:cNvPr id="4" name="Slide Number Placeholder 3"/>
          <p:cNvSpPr>
            <a:spLocks noGrp="1"/>
          </p:cNvSpPr>
          <p:nvPr>
            <p:ph type="sldNum" sz="quarter" idx="10"/>
          </p:nvPr>
        </p:nvSpPr>
        <p:spPr/>
        <p:txBody>
          <a:bodyPr/>
          <a:lstStyle/>
          <a:p>
            <a:fld id="{CFF70022-842A-9E49-B39A-A69796940964}" type="slidenum">
              <a:rPr lang="en-US" smtClean="0"/>
              <a:t>58</a:t>
            </a:fld>
            <a:endParaRPr lang="en-US"/>
          </a:p>
        </p:txBody>
      </p:sp>
    </p:spTree>
    <p:extLst>
      <p:ext uri="{BB962C8B-B14F-4D97-AF65-F5344CB8AC3E}">
        <p14:creationId xmlns:p14="http://schemas.microsoft.com/office/powerpoint/2010/main" val="365568724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smtClean="0"/>
              <a:t>When you bring down the data interface, the destination should become unreachable. </a:t>
            </a:r>
          </a:p>
          <a:p>
            <a:endParaRPr lang="en-US" sz="1200" i="1" dirty="0" smtClean="0"/>
          </a:p>
          <a:p>
            <a:r>
              <a:rPr lang="en-US" sz="1200" i="1" dirty="0" smtClean="0"/>
              <a:t>Why?</a:t>
            </a:r>
          </a:p>
          <a:p>
            <a:endParaRPr lang="en-US" sz="1200" i="1" dirty="0" smtClean="0"/>
          </a:p>
          <a:p>
            <a:r>
              <a:rPr lang="en-US" sz="1200" i="0" dirty="0" smtClean="0"/>
              <a:t>The client</a:t>
            </a:r>
            <a:r>
              <a:rPr lang="en-US" sz="1200" i="0" baseline="0" dirty="0" smtClean="0"/>
              <a:t> can no longer reach that interface on the server.</a:t>
            </a:r>
            <a:endParaRPr lang="en-US" sz="1200" i="0" dirty="0" smtClean="0"/>
          </a:p>
          <a:p>
            <a:endParaRPr lang="en-US" sz="1200" i="1" dirty="0" smtClean="0"/>
          </a:p>
          <a:p>
            <a:r>
              <a:rPr lang="en-US" sz="1200" i="1" dirty="0" smtClean="0"/>
              <a:t>After you bring down the control interface, your </a:t>
            </a:r>
            <a:r>
              <a:rPr lang="en-US" sz="1200" i="1" dirty="0" err="1" smtClean="0"/>
              <a:t>ssh</a:t>
            </a:r>
            <a:r>
              <a:rPr lang="en-US" sz="1200" i="1" dirty="0" smtClean="0"/>
              <a:t> session should immediately hang.</a:t>
            </a:r>
          </a:p>
          <a:p>
            <a:endParaRPr lang="en-US" sz="1200" i="1" dirty="0" smtClean="0"/>
          </a:p>
          <a:p>
            <a:r>
              <a:rPr lang="en-US" sz="1200" i="1" dirty="0" smtClean="0"/>
              <a:t>Why?</a:t>
            </a:r>
          </a:p>
          <a:p>
            <a:endParaRPr lang="en-US" sz="1200" i="1" dirty="0" smtClean="0"/>
          </a:p>
          <a:p>
            <a:r>
              <a:rPr lang="en-US" sz="1200" i="0" dirty="0" smtClean="0"/>
              <a:t>You brought down the interface you were using to log into the node.</a:t>
            </a:r>
          </a:p>
          <a:p>
            <a:endParaRPr lang="en-US" sz="1200" i="1" dirty="0" smtClean="0"/>
          </a:p>
          <a:p>
            <a:r>
              <a:rPr lang="en-US" sz="1200" i="1" dirty="0" smtClean="0"/>
              <a:t>After you bring down the control interface, the destination should become unreachable.</a:t>
            </a:r>
          </a:p>
          <a:p>
            <a:endParaRPr lang="en-US" sz="1200" i="1" dirty="0" smtClean="0"/>
          </a:p>
          <a:p>
            <a:r>
              <a:rPr lang="en-US" sz="1200" i="1" dirty="0" smtClean="0"/>
              <a:t>Why?</a:t>
            </a:r>
          </a:p>
          <a:p>
            <a:endParaRPr lang="en-US" sz="1200" i="1" dirty="0" smtClean="0"/>
          </a:p>
          <a:p>
            <a:r>
              <a:rPr lang="en-US" sz="1200" i="0" dirty="0" smtClean="0"/>
              <a:t>The client</a:t>
            </a:r>
            <a:r>
              <a:rPr lang="en-US" sz="1200" i="0" baseline="0" dirty="0" smtClean="0"/>
              <a:t> can no longer reach that interface on the server.</a:t>
            </a:r>
            <a:endParaRPr lang="en-US" sz="1200" i="0" dirty="0" smtClean="0"/>
          </a:p>
          <a:p>
            <a:endParaRPr lang="en-US" sz="1200" i="0" dirty="0" smtClean="0"/>
          </a:p>
          <a:p>
            <a:endParaRPr lang="en-US" baseline="0" dirty="0" smtClean="0"/>
          </a:p>
        </p:txBody>
      </p:sp>
      <p:sp>
        <p:nvSpPr>
          <p:cNvPr id="4" name="Slide Number Placeholder 3"/>
          <p:cNvSpPr>
            <a:spLocks noGrp="1"/>
          </p:cNvSpPr>
          <p:nvPr>
            <p:ph type="sldNum" sz="quarter" idx="10"/>
          </p:nvPr>
        </p:nvSpPr>
        <p:spPr/>
        <p:txBody>
          <a:bodyPr/>
          <a:lstStyle/>
          <a:p>
            <a:fld id="{CFF70022-842A-9E49-B39A-A69796940964}" type="slidenum">
              <a:rPr lang="en-US" smtClean="0"/>
              <a:t>59</a:t>
            </a:fld>
            <a:endParaRPr lang="en-US"/>
          </a:p>
        </p:txBody>
      </p:sp>
    </p:spTree>
    <p:extLst>
      <p:ext uri="{BB962C8B-B14F-4D97-AF65-F5344CB8AC3E}">
        <p14:creationId xmlns:p14="http://schemas.microsoft.com/office/powerpoint/2010/main" val="365568724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smtClean="0"/>
              <a:t>When you bring down the data interface, the destination should become unreachable. </a:t>
            </a:r>
          </a:p>
          <a:p>
            <a:endParaRPr lang="en-US" sz="1200" i="1" dirty="0" smtClean="0"/>
          </a:p>
          <a:p>
            <a:r>
              <a:rPr lang="en-US" sz="1200" i="1" dirty="0" smtClean="0"/>
              <a:t>Why?</a:t>
            </a:r>
          </a:p>
          <a:p>
            <a:endParaRPr lang="en-US" sz="1200" i="1" dirty="0" smtClean="0"/>
          </a:p>
          <a:p>
            <a:r>
              <a:rPr lang="en-US" sz="1200" i="0" dirty="0" smtClean="0"/>
              <a:t>The client</a:t>
            </a:r>
            <a:r>
              <a:rPr lang="en-US" sz="1200" i="0" baseline="0" dirty="0" smtClean="0"/>
              <a:t> can no longer reach that interface on the server.</a:t>
            </a:r>
            <a:endParaRPr lang="en-US" sz="1200" i="0" dirty="0" smtClean="0"/>
          </a:p>
          <a:p>
            <a:endParaRPr lang="en-US" sz="1200" i="1" dirty="0" smtClean="0"/>
          </a:p>
          <a:p>
            <a:r>
              <a:rPr lang="en-US" sz="1200" i="1" dirty="0" smtClean="0"/>
              <a:t>After you bring down the control interface, your </a:t>
            </a:r>
            <a:r>
              <a:rPr lang="en-US" sz="1200" i="1" dirty="0" err="1" smtClean="0"/>
              <a:t>ssh</a:t>
            </a:r>
            <a:r>
              <a:rPr lang="en-US" sz="1200" i="1" dirty="0" smtClean="0"/>
              <a:t> session should immediately hang.</a:t>
            </a:r>
          </a:p>
          <a:p>
            <a:endParaRPr lang="en-US" sz="1200" i="1" dirty="0" smtClean="0"/>
          </a:p>
          <a:p>
            <a:r>
              <a:rPr lang="en-US" sz="1200" i="1" dirty="0" smtClean="0"/>
              <a:t>Why?</a:t>
            </a:r>
          </a:p>
          <a:p>
            <a:endParaRPr lang="en-US" sz="1200" i="1" dirty="0" smtClean="0"/>
          </a:p>
          <a:p>
            <a:r>
              <a:rPr lang="en-US" sz="1200" i="0" dirty="0" smtClean="0"/>
              <a:t>You brought down the interface you were using to log into the node.</a:t>
            </a:r>
          </a:p>
          <a:p>
            <a:endParaRPr lang="en-US" sz="1200" i="1" dirty="0" smtClean="0"/>
          </a:p>
          <a:p>
            <a:r>
              <a:rPr lang="en-US" sz="1200" i="1" dirty="0" smtClean="0"/>
              <a:t>After you bring down the control interface, the destination should become unreachable.</a:t>
            </a:r>
          </a:p>
          <a:p>
            <a:endParaRPr lang="en-US" sz="1200" i="1" dirty="0" smtClean="0"/>
          </a:p>
          <a:p>
            <a:r>
              <a:rPr lang="en-US" sz="1200" i="1" dirty="0" smtClean="0"/>
              <a:t>Why?</a:t>
            </a:r>
          </a:p>
          <a:p>
            <a:endParaRPr lang="en-US" sz="1200" i="1" dirty="0" smtClean="0"/>
          </a:p>
          <a:p>
            <a:r>
              <a:rPr lang="en-US" sz="1200" i="0" dirty="0" smtClean="0"/>
              <a:t>The client</a:t>
            </a:r>
            <a:r>
              <a:rPr lang="en-US" sz="1200" i="0" baseline="0" dirty="0" smtClean="0"/>
              <a:t> can no longer reach that interface on the server.</a:t>
            </a:r>
            <a:endParaRPr lang="en-US" sz="1200" i="0" dirty="0" smtClean="0"/>
          </a:p>
          <a:p>
            <a:endParaRPr lang="en-US" sz="1200" i="0" dirty="0" smtClean="0"/>
          </a:p>
          <a:p>
            <a:endParaRPr lang="en-US" baseline="0" dirty="0" smtClean="0"/>
          </a:p>
        </p:txBody>
      </p:sp>
      <p:sp>
        <p:nvSpPr>
          <p:cNvPr id="4" name="Slide Number Placeholder 3"/>
          <p:cNvSpPr>
            <a:spLocks noGrp="1"/>
          </p:cNvSpPr>
          <p:nvPr>
            <p:ph type="sldNum" sz="quarter" idx="10"/>
          </p:nvPr>
        </p:nvSpPr>
        <p:spPr/>
        <p:txBody>
          <a:bodyPr/>
          <a:lstStyle/>
          <a:p>
            <a:fld id="{CFF70022-842A-9E49-B39A-A69796940964}" type="slidenum">
              <a:rPr lang="en-US" smtClean="0"/>
              <a:t>60</a:t>
            </a:fld>
            <a:endParaRPr lang="en-US"/>
          </a:p>
        </p:txBody>
      </p:sp>
    </p:spTree>
    <p:extLst>
      <p:ext uri="{BB962C8B-B14F-4D97-AF65-F5344CB8AC3E}">
        <p14:creationId xmlns:p14="http://schemas.microsoft.com/office/powerpoint/2010/main" val="365568724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smtClean="0"/>
              <a:t>When you bring down the data interface, the destination should become unreachable. </a:t>
            </a:r>
          </a:p>
          <a:p>
            <a:endParaRPr lang="en-US" sz="1200" i="1" dirty="0" smtClean="0"/>
          </a:p>
          <a:p>
            <a:r>
              <a:rPr lang="en-US" sz="1200" i="1" dirty="0" smtClean="0"/>
              <a:t>Why?</a:t>
            </a:r>
          </a:p>
          <a:p>
            <a:endParaRPr lang="en-US" sz="1200" i="1" dirty="0" smtClean="0"/>
          </a:p>
          <a:p>
            <a:r>
              <a:rPr lang="en-US" sz="1200" i="0" dirty="0" smtClean="0"/>
              <a:t>The client</a:t>
            </a:r>
            <a:r>
              <a:rPr lang="en-US" sz="1200" i="0" baseline="0" dirty="0" smtClean="0"/>
              <a:t> can no longer reach that interface on the server.</a:t>
            </a:r>
            <a:endParaRPr lang="en-US" sz="1200" i="0" dirty="0" smtClean="0"/>
          </a:p>
          <a:p>
            <a:endParaRPr lang="en-US" sz="1200" i="1" dirty="0" smtClean="0"/>
          </a:p>
          <a:p>
            <a:r>
              <a:rPr lang="en-US" sz="1200" i="1" dirty="0" smtClean="0"/>
              <a:t>After you bring down the control interface, your </a:t>
            </a:r>
            <a:r>
              <a:rPr lang="en-US" sz="1200" i="1" dirty="0" err="1" smtClean="0"/>
              <a:t>ssh</a:t>
            </a:r>
            <a:r>
              <a:rPr lang="en-US" sz="1200" i="1" dirty="0" smtClean="0"/>
              <a:t> session should immediately hang.</a:t>
            </a:r>
          </a:p>
          <a:p>
            <a:endParaRPr lang="en-US" sz="1200" i="1" dirty="0" smtClean="0"/>
          </a:p>
          <a:p>
            <a:r>
              <a:rPr lang="en-US" sz="1200" i="1" dirty="0" smtClean="0"/>
              <a:t>Why?</a:t>
            </a:r>
          </a:p>
          <a:p>
            <a:endParaRPr lang="en-US" sz="1200" i="1" dirty="0" smtClean="0"/>
          </a:p>
          <a:p>
            <a:r>
              <a:rPr lang="en-US" sz="1200" i="0" dirty="0" smtClean="0"/>
              <a:t>You brought down the interface you were using to log into the node.</a:t>
            </a:r>
          </a:p>
          <a:p>
            <a:endParaRPr lang="en-US" sz="1200" i="1" dirty="0" smtClean="0"/>
          </a:p>
          <a:p>
            <a:r>
              <a:rPr lang="en-US" sz="1200" i="1" dirty="0" smtClean="0"/>
              <a:t>After you bring down the control interface, the destination should become unreachable.</a:t>
            </a:r>
          </a:p>
          <a:p>
            <a:endParaRPr lang="en-US" sz="1200" i="1" dirty="0" smtClean="0"/>
          </a:p>
          <a:p>
            <a:r>
              <a:rPr lang="en-US" sz="1200" i="1" dirty="0" smtClean="0"/>
              <a:t>Why?</a:t>
            </a:r>
          </a:p>
          <a:p>
            <a:endParaRPr lang="en-US" sz="1200" i="1" dirty="0" smtClean="0"/>
          </a:p>
          <a:p>
            <a:r>
              <a:rPr lang="en-US" sz="1200" i="0" dirty="0" smtClean="0"/>
              <a:t>The client</a:t>
            </a:r>
            <a:r>
              <a:rPr lang="en-US" sz="1200" i="0" baseline="0" dirty="0" smtClean="0"/>
              <a:t> can no longer reach that interface on the server.</a:t>
            </a:r>
            <a:endParaRPr lang="en-US" sz="1200" i="0" dirty="0" smtClean="0"/>
          </a:p>
          <a:p>
            <a:endParaRPr lang="en-US" sz="1200" i="0" dirty="0" smtClean="0"/>
          </a:p>
          <a:p>
            <a:endParaRPr lang="en-US" baseline="0" dirty="0" smtClean="0"/>
          </a:p>
        </p:txBody>
      </p:sp>
      <p:sp>
        <p:nvSpPr>
          <p:cNvPr id="4" name="Slide Number Placeholder 3"/>
          <p:cNvSpPr>
            <a:spLocks noGrp="1"/>
          </p:cNvSpPr>
          <p:nvPr>
            <p:ph type="sldNum" sz="quarter" idx="10"/>
          </p:nvPr>
        </p:nvSpPr>
        <p:spPr/>
        <p:txBody>
          <a:bodyPr/>
          <a:lstStyle/>
          <a:p>
            <a:fld id="{CFF70022-842A-9E49-B39A-A69796940964}" type="slidenum">
              <a:rPr lang="en-US" smtClean="0"/>
              <a:t>61</a:t>
            </a:fld>
            <a:endParaRPr lang="en-US"/>
          </a:p>
        </p:txBody>
      </p:sp>
    </p:spTree>
    <p:extLst>
      <p:ext uri="{BB962C8B-B14F-4D97-AF65-F5344CB8AC3E}">
        <p14:creationId xmlns:p14="http://schemas.microsoft.com/office/powerpoint/2010/main" val="36556872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After some time the background</a:t>
            </a:r>
            <a:r>
              <a:rPr lang="en-US" baseline="0" dirty="0" smtClean="0"/>
              <a:t> will turn green indicating that the resources are ready.</a:t>
            </a:r>
          </a:p>
          <a:p>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62</a:t>
            </a:fld>
            <a:endParaRPr lang="en-US"/>
          </a:p>
        </p:txBody>
      </p:sp>
    </p:spTree>
    <p:extLst>
      <p:ext uri="{BB962C8B-B14F-4D97-AF65-F5344CB8AC3E}">
        <p14:creationId xmlns:p14="http://schemas.microsoft.com/office/powerpoint/2010/main" val="362668841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third part of the experiment is when you would normally archive any data and release your resources.</a:t>
            </a:r>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63</a:t>
            </a:fld>
            <a:endParaRPr lang="en-US"/>
          </a:p>
        </p:txBody>
      </p:sp>
    </p:spTree>
    <p:extLst>
      <p:ext uri="{BB962C8B-B14F-4D97-AF65-F5344CB8AC3E}">
        <p14:creationId xmlns:p14="http://schemas.microsoft.com/office/powerpoint/2010/main" val="354782567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delete button is on the bottom of Flack (above the Submit button).</a:t>
            </a:r>
          </a:p>
          <a:p>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64</a:t>
            </a:fld>
            <a:endParaRPr lang="en-US"/>
          </a:p>
        </p:txBody>
      </p:sp>
    </p:spTree>
    <p:extLst>
      <p:ext uri="{BB962C8B-B14F-4D97-AF65-F5344CB8AC3E}">
        <p14:creationId xmlns:p14="http://schemas.microsoft.com/office/powerpoint/2010/main" val="90920851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 sure to delete your resources.</a:t>
            </a:r>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65</a:t>
            </a:fld>
            <a:endParaRPr lang="en-US"/>
          </a:p>
        </p:txBody>
      </p:sp>
    </p:spTree>
    <p:extLst>
      <p:ext uri="{BB962C8B-B14F-4D97-AF65-F5344CB8AC3E}">
        <p14:creationId xmlns:p14="http://schemas.microsoft.com/office/powerpoint/2010/main" val="395790782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we started, we promised to do three things.</a:t>
            </a:r>
          </a:p>
          <a:p>
            <a:endParaRPr lang="en-US" dirty="0" smtClean="0"/>
          </a:p>
          <a:p>
            <a:r>
              <a:rPr lang="en-US" dirty="0" smtClean="0"/>
              <a:t>You’ve run your first GENI experiment.</a:t>
            </a:r>
          </a:p>
          <a:p>
            <a:r>
              <a:rPr lang="en-US" dirty="0" smtClean="0"/>
              <a:t>You’ve hopefully developed a more concrete understanding</a:t>
            </a:r>
            <a:r>
              <a:rPr lang="en-US" baseline="0" dirty="0" smtClean="0"/>
              <a:t> of GENI terminology.</a:t>
            </a:r>
          </a:p>
          <a:p>
            <a:r>
              <a:rPr lang="en-US" baseline="0" dirty="0" smtClean="0"/>
              <a:t>You have used the GENI portal and Flack</a:t>
            </a:r>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66</a:t>
            </a:fld>
            <a:endParaRPr lang="en-US"/>
          </a:p>
        </p:txBody>
      </p:sp>
    </p:spTree>
    <p:extLst>
      <p:ext uri="{BB962C8B-B14F-4D97-AF65-F5344CB8AC3E}">
        <p14:creationId xmlns:p14="http://schemas.microsoft.com/office/powerpoint/2010/main" val="59138564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F70022-842A-9E49-B39A-A69796940964}" type="slidenum">
              <a:rPr lang="en-US" smtClean="0"/>
              <a:t>67</a:t>
            </a:fld>
            <a:endParaRPr lang="en-US"/>
          </a:p>
        </p:txBody>
      </p:sp>
    </p:spTree>
    <p:extLst>
      <p:ext uri="{BB962C8B-B14F-4D97-AF65-F5344CB8AC3E}">
        <p14:creationId xmlns:p14="http://schemas.microsoft.com/office/powerpoint/2010/main" val="277240089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F70022-842A-9E49-B39A-A69796940964}" type="slidenum">
              <a:rPr lang="en-US" smtClean="0"/>
              <a:t>68</a:t>
            </a:fld>
            <a:endParaRPr lang="en-US"/>
          </a:p>
        </p:txBody>
      </p:sp>
    </p:spTree>
    <p:extLst>
      <p:ext uri="{BB962C8B-B14F-4D97-AF65-F5344CB8AC3E}">
        <p14:creationId xmlns:p14="http://schemas.microsoft.com/office/powerpoint/2010/main" val="37685349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Calendar</a:t>
            </a:r>
            <a:r>
              <a:rPr lang="en-US" baseline="0" dirty="0" smtClean="0"/>
              <a:t> clipart: http://all-free-</a:t>
            </a:r>
            <a:r>
              <a:rPr lang="en-US" baseline="0" dirty="0" err="1" smtClean="0"/>
              <a:t>download.com</a:t>
            </a:r>
            <a:r>
              <a:rPr lang="en-US" baseline="0" dirty="0" smtClean="0"/>
              <a:t>/free-vector/vector-clip-art/table_calendar_clip_art_12117.html</a:t>
            </a:r>
          </a:p>
          <a:p>
            <a:endParaRPr lang="en-US" baseline="0" dirty="0" smtClean="0"/>
          </a:p>
          <a:p>
            <a:r>
              <a:rPr lang="en-US" sz="3200" dirty="0" smtClean="0"/>
              <a:t>Projects have an optional </a:t>
            </a:r>
            <a:r>
              <a:rPr lang="en-US" sz="3600" b="1" dirty="0" smtClean="0"/>
              <a:t>expiration </a:t>
            </a:r>
            <a:r>
              <a:rPr lang="en-US" sz="3200" dirty="0" smtClean="0"/>
              <a:t>(e.g. for classes, tutorials)</a:t>
            </a:r>
          </a:p>
          <a:p>
            <a:pPr lvl="1"/>
            <a:r>
              <a:rPr lang="en-US" sz="3200" dirty="0" smtClean="0"/>
              <a:t>For classes it is recommended to have the project expire at the end of the class.</a:t>
            </a:r>
          </a:p>
          <a:p>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69</a:t>
            </a:fld>
            <a:endParaRPr lang="en-US"/>
          </a:p>
        </p:txBody>
      </p:sp>
    </p:spTree>
    <p:extLst>
      <p:ext uri="{BB962C8B-B14F-4D97-AF65-F5344CB8AC3E}">
        <p14:creationId xmlns:p14="http://schemas.microsoft.com/office/powerpoint/2010/main" val="27642630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71</a:t>
            </a:fld>
            <a:endParaRPr lang="en-US"/>
          </a:p>
        </p:txBody>
      </p:sp>
    </p:spTree>
    <p:extLst>
      <p:ext uri="{BB962C8B-B14F-4D97-AF65-F5344CB8AC3E}">
        <p14:creationId xmlns:p14="http://schemas.microsoft.com/office/powerpoint/2010/main" val="370910545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a:t>
            </a:r>
            <a:r>
              <a:rPr lang="en-US" baseline="0" dirty="0" smtClean="0"/>
              <a:t> options</a:t>
            </a:r>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72</a:t>
            </a:fld>
            <a:endParaRPr lang="en-US"/>
          </a:p>
        </p:txBody>
      </p:sp>
    </p:spTree>
    <p:extLst>
      <p:ext uri="{BB962C8B-B14F-4D97-AF65-F5344CB8AC3E}">
        <p14:creationId xmlns:p14="http://schemas.microsoft.com/office/powerpoint/2010/main" val="370910545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73</a:t>
            </a:fld>
            <a:endParaRPr lang="en-US"/>
          </a:p>
        </p:txBody>
      </p:sp>
    </p:spTree>
    <p:extLst>
      <p:ext uri="{BB962C8B-B14F-4D97-AF65-F5344CB8AC3E}">
        <p14:creationId xmlns:p14="http://schemas.microsoft.com/office/powerpoint/2010/main" val="98797714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solidFill>
                  <a:srgbClr val="FF0000"/>
                </a:solidFill>
              </a:rPr>
              <a:t>Project role definitions: </a:t>
            </a:r>
            <a:r>
              <a:rPr lang="en-US" sz="1200" i="1" dirty="0" smtClean="0">
                <a:solidFill>
                  <a:srgbClr val="FF0000"/>
                </a:solidFill>
              </a:rPr>
              <a:t>http://</a:t>
            </a:r>
            <a:r>
              <a:rPr lang="en-US" sz="1200" i="1" dirty="0" err="1" smtClean="0">
                <a:solidFill>
                  <a:srgbClr val="FF0000"/>
                </a:solidFill>
              </a:rPr>
              <a:t>groups.geni.net</a:t>
            </a:r>
            <a:r>
              <a:rPr lang="en-US" sz="1200" i="1" dirty="0" smtClean="0">
                <a:solidFill>
                  <a:srgbClr val="FF0000"/>
                </a:solidFill>
              </a:rPr>
              <a:t>/</a:t>
            </a:r>
            <a:r>
              <a:rPr lang="en-US" sz="1200" i="1" dirty="0" err="1" smtClean="0">
                <a:solidFill>
                  <a:srgbClr val="FF0000"/>
                </a:solidFill>
              </a:rPr>
              <a:t>geni</a:t>
            </a:r>
            <a:r>
              <a:rPr lang="en-US" sz="1200" i="1" dirty="0" smtClean="0">
                <a:solidFill>
                  <a:srgbClr val="FF0000"/>
                </a:solidFill>
              </a:rPr>
              <a:t>/wiki/</a:t>
            </a:r>
            <a:r>
              <a:rPr lang="en-US" sz="1200" i="1" dirty="0" err="1" smtClean="0">
                <a:solidFill>
                  <a:srgbClr val="FF0000"/>
                </a:solidFill>
              </a:rPr>
              <a:t>GENIGlossary#Project</a:t>
            </a:r>
            <a:endParaRPr lang="en-US" sz="1200" i="1" dirty="0" smtClean="0">
              <a:solidFill>
                <a:srgbClr val="FF0000"/>
              </a:solidFill>
            </a:endParaRPr>
          </a:p>
          <a:p>
            <a:r>
              <a:rPr lang="en-US" sz="1200" dirty="0" smtClean="0">
                <a:solidFill>
                  <a:srgbClr val="FF0000"/>
                </a:solidFill>
              </a:rPr>
              <a:t>Slice role definitions: </a:t>
            </a:r>
            <a:r>
              <a:rPr lang="en-US" sz="1200" i="1" dirty="0" smtClean="0">
                <a:solidFill>
                  <a:srgbClr val="FF0000"/>
                </a:solidFill>
              </a:rPr>
              <a:t>http://</a:t>
            </a:r>
            <a:r>
              <a:rPr lang="en-US" sz="1200" i="1" dirty="0" err="1" smtClean="0">
                <a:solidFill>
                  <a:srgbClr val="FF0000"/>
                </a:solidFill>
              </a:rPr>
              <a:t>groups.geni.net</a:t>
            </a:r>
            <a:r>
              <a:rPr lang="en-US" sz="1200" i="1" dirty="0" smtClean="0">
                <a:solidFill>
                  <a:srgbClr val="FF0000"/>
                </a:solidFill>
              </a:rPr>
              <a:t>/</a:t>
            </a:r>
            <a:r>
              <a:rPr lang="en-US" sz="1200" i="1" dirty="0" err="1" smtClean="0">
                <a:solidFill>
                  <a:srgbClr val="FF0000"/>
                </a:solidFill>
              </a:rPr>
              <a:t>geni</a:t>
            </a:r>
            <a:r>
              <a:rPr lang="en-US" sz="1200" i="1" dirty="0" smtClean="0">
                <a:solidFill>
                  <a:srgbClr val="FF0000"/>
                </a:solidFill>
              </a:rPr>
              <a:t>/wiki/</a:t>
            </a:r>
            <a:r>
              <a:rPr lang="en-US" sz="1200" i="1" dirty="0" err="1" smtClean="0">
                <a:solidFill>
                  <a:srgbClr val="FF0000"/>
                </a:solidFill>
              </a:rPr>
              <a:t>GENIGlossary#Slice</a:t>
            </a:r>
            <a:endParaRPr lang="en-US" sz="1200" i="1" dirty="0" smtClean="0">
              <a:solidFill>
                <a:srgbClr val="FF0000"/>
              </a:solidFill>
            </a:endParaRPr>
          </a:p>
          <a:p>
            <a:endParaRPr lang="en-US" sz="1200" i="1" dirty="0" smtClean="0">
              <a:solidFill>
                <a:srgbClr val="FF0000"/>
              </a:solidFill>
            </a:endParaRPr>
          </a:p>
          <a:p>
            <a:endParaRPr lang="en-US" dirty="0"/>
          </a:p>
        </p:txBody>
      </p:sp>
      <p:sp>
        <p:nvSpPr>
          <p:cNvPr id="4" name="Slide Number Placeholder 3"/>
          <p:cNvSpPr>
            <a:spLocks noGrp="1"/>
          </p:cNvSpPr>
          <p:nvPr>
            <p:ph type="sldNum" sz="quarter" idx="10"/>
          </p:nvPr>
        </p:nvSpPr>
        <p:spPr/>
        <p:txBody>
          <a:bodyPr/>
          <a:lstStyle/>
          <a:p>
            <a:fld id="{CFF70022-842A-9E49-B39A-A69796940964}" type="slidenum">
              <a:rPr lang="en-US" smtClean="0"/>
              <a:t>74</a:t>
            </a:fld>
            <a:endParaRPr lang="en-US"/>
          </a:p>
        </p:txBody>
      </p:sp>
    </p:spTree>
    <p:extLst>
      <p:ext uri="{BB962C8B-B14F-4D97-AF65-F5344CB8AC3E}">
        <p14:creationId xmlns:p14="http://schemas.microsoft.com/office/powerpoint/2010/main" val="1661759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3" descr="PP"/>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5" name="Picture 3" descr="GENI-logo-final"/>
          <p:cNvPicPr>
            <a:picLocks noChangeAspect="1" noChangeArrowheads="1"/>
          </p:cNvPicPr>
          <p:nvPr/>
        </p:nvPicPr>
        <p:blipFill>
          <a:blip r:embed="rId3"/>
          <a:srcRect/>
          <a:stretch>
            <a:fillRect/>
          </a:stretch>
        </p:blipFill>
        <p:spPr bwMode="auto">
          <a:xfrm>
            <a:off x="533400" y="76200"/>
            <a:ext cx="1066800" cy="900113"/>
          </a:xfrm>
          <a:prstGeom prst="rect">
            <a:avLst/>
          </a:prstGeom>
          <a:noFill/>
          <a:ln w="9525">
            <a:noFill/>
            <a:miter lim="800000"/>
            <a:headEnd/>
            <a:tailEnd/>
          </a:ln>
        </p:spPr>
      </p:pic>
      <p:sp>
        <p:nvSpPr>
          <p:cNvPr id="6" name="Rectangle 4"/>
          <p:cNvSpPr>
            <a:spLocks noChangeArrowheads="1"/>
          </p:cNvSpPr>
          <p:nvPr/>
        </p:nvSpPr>
        <p:spPr bwMode="auto">
          <a:xfrm>
            <a:off x="482600" y="6577013"/>
            <a:ext cx="3308350" cy="244475"/>
          </a:xfrm>
          <a:prstGeom prst="rect">
            <a:avLst/>
          </a:prstGeom>
          <a:noFill/>
          <a:ln w="9525">
            <a:noFill/>
            <a:miter lim="800000"/>
            <a:headEnd/>
            <a:tailEnd/>
          </a:ln>
          <a:effectLst/>
        </p:spPr>
        <p:txBody>
          <a:bodyPr>
            <a:prstTxWarp prst="textNoShape">
              <a:avLst/>
            </a:prstTxWarp>
            <a:spAutoFit/>
          </a:bodyPr>
          <a:lstStyle/>
          <a:p>
            <a:pPr fontAlgn="auto">
              <a:spcBef>
                <a:spcPts val="0"/>
              </a:spcBef>
              <a:spcAft>
                <a:spcPts val="0"/>
              </a:spcAft>
              <a:defRPr/>
            </a:pPr>
            <a:r>
              <a:rPr lang="en-US" sz="1000">
                <a:solidFill>
                  <a:schemeClr val="bg2"/>
                </a:solidFill>
                <a:latin typeface="+mn-lt"/>
                <a:ea typeface="+mn-ea"/>
                <a:cs typeface="+mn-cs"/>
              </a:rPr>
              <a:t>Sponsored by the National Science Foundation</a:t>
            </a:r>
          </a:p>
        </p:txBody>
      </p:sp>
      <p:pic>
        <p:nvPicPr>
          <p:cNvPr id="7" name="Picture 15" descr="nsf2"/>
          <p:cNvPicPr>
            <a:picLocks noChangeAspect="1" noChangeArrowheads="1"/>
          </p:cNvPicPr>
          <p:nvPr/>
        </p:nvPicPr>
        <p:blipFill>
          <a:blip r:embed="rId4"/>
          <a:srcRect/>
          <a:stretch>
            <a:fillRect/>
          </a:stretch>
        </p:blipFill>
        <p:spPr bwMode="auto">
          <a:xfrm>
            <a:off x="268288" y="6573838"/>
            <a:ext cx="280987" cy="260350"/>
          </a:xfrm>
          <a:prstGeom prst="rect">
            <a:avLst/>
          </a:prstGeom>
          <a:noFill/>
          <a:ln w="9525">
            <a:noFill/>
            <a:miter lim="800000"/>
            <a:headEnd/>
            <a:tailEnd/>
          </a:ln>
        </p:spPr>
      </p:pic>
      <p:sp>
        <p:nvSpPr>
          <p:cNvPr id="16390" name="Rectangle 6"/>
          <p:cNvSpPr>
            <a:spLocks noGrp="1" noChangeArrowheads="1"/>
          </p:cNvSpPr>
          <p:nvPr>
            <p:ph type="ctrTitle"/>
          </p:nvPr>
        </p:nvSpPr>
        <p:spPr>
          <a:xfrm>
            <a:off x="685800" y="1447800"/>
            <a:ext cx="7772400" cy="1470025"/>
          </a:xfrm>
        </p:spPr>
        <p:txBody>
          <a:bodyPr/>
          <a:lstStyle>
            <a:lvl1pPr>
              <a:defRPr sz="3200">
                <a:solidFill>
                  <a:srgbClr val="1C1C1C"/>
                </a:solidFill>
              </a:defRPr>
            </a:lvl1pPr>
          </a:lstStyle>
          <a:p>
            <a:r>
              <a:rPr lang="en-US" smtClean="0"/>
              <a:t>Click to edit Master title style</a:t>
            </a:r>
            <a:endParaRPr lang="en-US" dirty="0"/>
          </a:p>
        </p:txBody>
      </p:sp>
      <p:sp>
        <p:nvSpPr>
          <p:cNvPr id="16395" name="Rectangle 11"/>
          <p:cNvSpPr>
            <a:spLocks noGrp="1" noChangeArrowheads="1"/>
          </p:cNvSpPr>
          <p:nvPr>
            <p:ph type="subTitle" sz="quarter" idx="1"/>
          </p:nvPr>
        </p:nvSpPr>
        <p:spPr>
          <a:xfrm>
            <a:off x="2057400" y="4495800"/>
            <a:ext cx="6400800" cy="1752600"/>
          </a:xfrm>
        </p:spPr>
        <p:txBody>
          <a:bodyPr/>
          <a:lstStyle>
            <a:lvl1pPr marL="0" indent="0" algn="r">
              <a:buFontTx/>
              <a:buNone/>
              <a:defRPr>
                <a:solidFill>
                  <a:srgbClr val="4D4D4D"/>
                </a:solidFill>
              </a:defRPr>
            </a:lvl1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447800"/>
            <a:ext cx="41529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2500" y="1447800"/>
            <a:ext cx="41529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0"/>
            <a:ext cx="211455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0"/>
            <a:ext cx="619125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F3442B6-DD8B-514B-A7A3-E9B4EF62FBCF}" type="datetimeFigureOut">
              <a:rPr lang="en-US" smtClean="0"/>
              <a:t>10/30/14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D3641-6F4D-C540-866D-172CAB7ACF63}" type="slidenum">
              <a:rPr lang="en-US" smtClean="0"/>
              <a:t>‹#›</a:t>
            </a:fld>
            <a:endParaRPr lang="en-US"/>
          </a:p>
        </p:txBody>
      </p:sp>
    </p:spTree>
    <p:extLst>
      <p:ext uri="{BB962C8B-B14F-4D97-AF65-F5344CB8AC3E}">
        <p14:creationId xmlns:p14="http://schemas.microsoft.com/office/powerpoint/2010/main" val="13377282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3442B6-DD8B-514B-A7A3-E9B4EF62FBCF}" type="datetimeFigureOut">
              <a:rPr lang="en-US" smtClean="0"/>
              <a:t>10/30/14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D3641-6F4D-C540-866D-172CAB7ACF63}" type="slidenum">
              <a:rPr lang="en-US" smtClean="0"/>
              <a:t>‹#›</a:t>
            </a:fld>
            <a:endParaRPr lang="en-US"/>
          </a:p>
        </p:txBody>
      </p:sp>
    </p:spTree>
    <p:extLst>
      <p:ext uri="{BB962C8B-B14F-4D97-AF65-F5344CB8AC3E}">
        <p14:creationId xmlns:p14="http://schemas.microsoft.com/office/powerpoint/2010/main" val="3329918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3442B6-DD8B-514B-A7A3-E9B4EF62FBCF}" type="datetimeFigureOut">
              <a:rPr lang="en-US" smtClean="0"/>
              <a:t>10/30/14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D3641-6F4D-C540-866D-172CAB7ACF63}" type="slidenum">
              <a:rPr lang="en-US" smtClean="0"/>
              <a:t>‹#›</a:t>
            </a:fld>
            <a:endParaRPr lang="en-US"/>
          </a:p>
        </p:txBody>
      </p:sp>
    </p:spTree>
    <p:extLst>
      <p:ext uri="{BB962C8B-B14F-4D97-AF65-F5344CB8AC3E}">
        <p14:creationId xmlns:p14="http://schemas.microsoft.com/office/powerpoint/2010/main" val="217822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F3442B6-DD8B-514B-A7A3-E9B4EF62FBCF}" type="datetimeFigureOut">
              <a:rPr lang="en-US" smtClean="0"/>
              <a:t>10/30/14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9D3641-6F4D-C540-866D-172CAB7ACF63}" type="slidenum">
              <a:rPr lang="en-US" smtClean="0"/>
              <a:t>‹#›</a:t>
            </a:fld>
            <a:endParaRPr lang="en-US"/>
          </a:p>
        </p:txBody>
      </p:sp>
    </p:spTree>
    <p:extLst>
      <p:ext uri="{BB962C8B-B14F-4D97-AF65-F5344CB8AC3E}">
        <p14:creationId xmlns:p14="http://schemas.microsoft.com/office/powerpoint/2010/main" val="40218687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F3442B6-DD8B-514B-A7A3-E9B4EF62FBCF}" type="datetimeFigureOut">
              <a:rPr lang="en-US" smtClean="0"/>
              <a:t>10/30/14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9D3641-6F4D-C540-866D-172CAB7ACF63}" type="slidenum">
              <a:rPr lang="en-US" smtClean="0"/>
              <a:t>‹#›</a:t>
            </a:fld>
            <a:endParaRPr lang="en-US"/>
          </a:p>
        </p:txBody>
      </p:sp>
    </p:spTree>
    <p:extLst>
      <p:ext uri="{BB962C8B-B14F-4D97-AF65-F5344CB8AC3E}">
        <p14:creationId xmlns:p14="http://schemas.microsoft.com/office/powerpoint/2010/main" val="25046726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F3442B6-DD8B-514B-A7A3-E9B4EF62FBCF}" type="datetimeFigureOut">
              <a:rPr lang="en-US" smtClean="0"/>
              <a:t>10/30/14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9D3641-6F4D-C540-866D-172CAB7ACF63}" type="slidenum">
              <a:rPr lang="en-US" smtClean="0"/>
              <a:t>‹#›</a:t>
            </a:fld>
            <a:endParaRPr lang="en-US"/>
          </a:p>
        </p:txBody>
      </p:sp>
    </p:spTree>
    <p:extLst>
      <p:ext uri="{BB962C8B-B14F-4D97-AF65-F5344CB8AC3E}">
        <p14:creationId xmlns:p14="http://schemas.microsoft.com/office/powerpoint/2010/main" val="39482475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3442B6-DD8B-514B-A7A3-E9B4EF62FBCF}" type="datetimeFigureOut">
              <a:rPr lang="en-US" smtClean="0"/>
              <a:t>10/30/14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9D3641-6F4D-C540-866D-172CAB7ACF63}" type="slidenum">
              <a:rPr lang="en-US" smtClean="0"/>
              <a:t>‹#›</a:t>
            </a:fld>
            <a:endParaRPr lang="en-US"/>
          </a:p>
        </p:txBody>
      </p:sp>
    </p:spTree>
    <p:extLst>
      <p:ext uri="{BB962C8B-B14F-4D97-AF65-F5344CB8AC3E}">
        <p14:creationId xmlns:p14="http://schemas.microsoft.com/office/powerpoint/2010/main" val="42033989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3442B6-DD8B-514B-A7A3-E9B4EF62FBCF}" type="datetimeFigureOut">
              <a:rPr lang="en-US" smtClean="0"/>
              <a:t>10/30/14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9D3641-6F4D-C540-866D-172CAB7ACF63}" type="slidenum">
              <a:rPr lang="en-US" smtClean="0"/>
              <a:t>‹#›</a:t>
            </a:fld>
            <a:endParaRPr lang="en-US"/>
          </a:p>
        </p:txBody>
      </p:sp>
    </p:spTree>
    <p:extLst>
      <p:ext uri="{BB962C8B-B14F-4D97-AF65-F5344CB8AC3E}">
        <p14:creationId xmlns:p14="http://schemas.microsoft.com/office/powerpoint/2010/main" val="24255641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3442B6-DD8B-514B-A7A3-E9B4EF62FBCF}" type="datetimeFigureOut">
              <a:rPr lang="en-US" smtClean="0"/>
              <a:t>10/30/14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9D3641-6F4D-C540-866D-172CAB7ACF63}" type="slidenum">
              <a:rPr lang="en-US" smtClean="0"/>
              <a:t>‹#›</a:t>
            </a:fld>
            <a:endParaRPr lang="en-US"/>
          </a:p>
        </p:txBody>
      </p:sp>
    </p:spTree>
    <p:extLst>
      <p:ext uri="{BB962C8B-B14F-4D97-AF65-F5344CB8AC3E}">
        <p14:creationId xmlns:p14="http://schemas.microsoft.com/office/powerpoint/2010/main" val="21198960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3442B6-DD8B-514B-A7A3-E9B4EF62FBCF}" type="datetimeFigureOut">
              <a:rPr lang="en-US" smtClean="0"/>
              <a:t>10/30/14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D3641-6F4D-C540-866D-172CAB7ACF63}" type="slidenum">
              <a:rPr lang="en-US" smtClean="0"/>
              <a:t>‹#›</a:t>
            </a:fld>
            <a:endParaRPr lang="en-US"/>
          </a:p>
        </p:txBody>
      </p:sp>
    </p:spTree>
    <p:extLst>
      <p:ext uri="{BB962C8B-B14F-4D97-AF65-F5344CB8AC3E}">
        <p14:creationId xmlns:p14="http://schemas.microsoft.com/office/powerpoint/2010/main" val="6776684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3442B6-DD8B-514B-A7A3-E9B4EF62FBCF}" type="datetimeFigureOut">
              <a:rPr lang="en-US" smtClean="0"/>
              <a:t>10/30/14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D3641-6F4D-C540-866D-172CAB7ACF63}" type="slidenum">
              <a:rPr lang="en-US" smtClean="0"/>
              <a:t>‹#›</a:t>
            </a:fld>
            <a:endParaRPr lang="en-US"/>
          </a:p>
        </p:txBody>
      </p:sp>
    </p:spTree>
    <p:extLst>
      <p:ext uri="{BB962C8B-B14F-4D97-AF65-F5344CB8AC3E}">
        <p14:creationId xmlns:p14="http://schemas.microsoft.com/office/powerpoint/2010/main" val="376498071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openxmlformats.org/officeDocument/2006/relationships/image" Target="../media/image2.jpeg"/><Relationship Id="rId15"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1" descr="PP"/>
          <p:cNvPicPr>
            <a:picLocks noChangeAspect="1" noChangeArrowheads="1"/>
          </p:cNvPicPr>
          <p:nvPr/>
        </p:nvPicPr>
        <p:blipFill>
          <a:blip r:embed="rId13"/>
          <a:srcRect/>
          <a:stretch>
            <a:fillRect/>
          </a:stretch>
        </p:blipFill>
        <p:spPr bwMode="auto">
          <a:xfrm>
            <a:off x="0" y="0"/>
            <a:ext cx="9144000" cy="6858000"/>
          </a:xfrm>
          <a:prstGeom prst="rect">
            <a:avLst/>
          </a:prstGeom>
          <a:noFill/>
          <a:ln w="9525">
            <a:noFill/>
            <a:miter lim="800000"/>
            <a:headEnd/>
            <a:tailEnd/>
          </a:ln>
        </p:spPr>
      </p:pic>
      <p:pic>
        <p:nvPicPr>
          <p:cNvPr id="1027" name="Picture 8" descr="GENI-logo-final"/>
          <p:cNvPicPr>
            <a:picLocks noChangeAspect="1" noChangeArrowheads="1"/>
          </p:cNvPicPr>
          <p:nvPr/>
        </p:nvPicPr>
        <p:blipFill>
          <a:blip r:embed="rId14"/>
          <a:srcRect/>
          <a:stretch>
            <a:fillRect/>
          </a:stretch>
        </p:blipFill>
        <p:spPr bwMode="auto">
          <a:xfrm>
            <a:off x="533400" y="76200"/>
            <a:ext cx="1066800" cy="900113"/>
          </a:xfrm>
          <a:prstGeom prst="rect">
            <a:avLst/>
          </a:prstGeom>
          <a:noFill/>
          <a:ln w="9525">
            <a:noFill/>
            <a:miter lim="800000"/>
            <a:headEnd/>
            <a:tailEnd/>
          </a:ln>
        </p:spPr>
      </p:pic>
      <p:sp>
        <p:nvSpPr>
          <p:cNvPr id="4105" name="Rectangle 9"/>
          <p:cNvSpPr>
            <a:spLocks noChangeArrowheads="1"/>
          </p:cNvSpPr>
          <p:nvPr/>
        </p:nvSpPr>
        <p:spPr bwMode="auto">
          <a:xfrm>
            <a:off x="485775" y="6589713"/>
            <a:ext cx="3200400" cy="244475"/>
          </a:xfrm>
          <a:prstGeom prst="rect">
            <a:avLst/>
          </a:prstGeom>
          <a:noFill/>
          <a:ln w="9525">
            <a:noFill/>
            <a:miter lim="800000"/>
            <a:headEnd/>
            <a:tailEnd/>
          </a:ln>
          <a:effectLst/>
        </p:spPr>
        <p:txBody>
          <a:bodyPr>
            <a:prstTxWarp prst="textNoShape">
              <a:avLst/>
            </a:prstTxWarp>
            <a:spAutoFit/>
          </a:bodyPr>
          <a:lstStyle/>
          <a:p>
            <a:pPr fontAlgn="auto">
              <a:spcBef>
                <a:spcPts val="0"/>
              </a:spcBef>
              <a:spcAft>
                <a:spcPts val="0"/>
              </a:spcAft>
              <a:defRPr/>
            </a:pPr>
            <a:r>
              <a:rPr lang="en-US" sz="1000" dirty="0">
                <a:solidFill>
                  <a:schemeClr val="bg2"/>
                </a:solidFill>
                <a:latin typeface="Arial"/>
                <a:ea typeface="+mn-ea"/>
                <a:cs typeface="Arial"/>
              </a:rPr>
              <a:t>Sponsored by the National Science Foundation</a:t>
            </a:r>
          </a:p>
        </p:txBody>
      </p:sp>
      <p:sp>
        <p:nvSpPr>
          <p:cNvPr id="4106" name="Rectangle 10"/>
          <p:cNvSpPr>
            <a:spLocks noChangeArrowheads="1"/>
          </p:cNvSpPr>
          <p:nvPr/>
        </p:nvSpPr>
        <p:spPr bwMode="auto">
          <a:xfrm>
            <a:off x="8458200" y="6537325"/>
            <a:ext cx="533400" cy="244475"/>
          </a:xfrm>
          <a:prstGeom prst="rect">
            <a:avLst/>
          </a:prstGeom>
          <a:noFill/>
          <a:ln w="9525">
            <a:noFill/>
            <a:miter lim="800000"/>
            <a:headEnd/>
            <a:tailEnd/>
          </a:ln>
          <a:effectLst/>
        </p:spPr>
        <p:txBody>
          <a:bodyPr>
            <a:prstTxWarp prst="textNoShape">
              <a:avLst/>
            </a:prstTxWarp>
            <a:spAutoFit/>
          </a:bodyPr>
          <a:lstStyle/>
          <a:p>
            <a:pPr algn="r"/>
            <a:fld id="{F0B9EE18-F6D1-E846-95FF-32427CAB0805}" type="slidenum">
              <a:rPr lang="en-US" sz="1000">
                <a:solidFill>
                  <a:schemeClr val="bg2"/>
                </a:solidFill>
                <a:ea typeface="Arial" pitchFamily="-65" charset="0"/>
                <a:cs typeface="Arial" pitchFamily="-65" charset="0"/>
              </a:rPr>
              <a:pPr algn="r"/>
              <a:t>‹#›</a:t>
            </a:fld>
            <a:endParaRPr lang="en-US" sz="1000">
              <a:solidFill>
                <a:schemeClr val="bg2"/>
              </a:solidFill>
              <a:ea typeface="Arial" pitchFamily="-65" charset="0"/>
              <a:cs typeface="Arial" pitchFamily="-65" charset="0"/>
            </a:endParaRPr>
          </a:p>
        </p:txBody>
      </p:sp>
      <p:sp>
        <p:nvSpPr>
          <p:cNvPr id="1030" name="Rectangle 17"/>
          <p:cNvSpPr>
            <a:spLocks noGrp="1" noChangeArrowheads="1"/>
          </p:cNvSpPr>
          <p:nvPr>
            <p:ph type="title"/>
          </p:nvPr>
        </p:nvSpPr>
        <p:spPr bwMode="auto">
          <a:xfrm>
            <a:off x="685800" y="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31" name="Rectangle 18"/>
          <p:cNvSpPr>
            <a:spLocks noGrp="1" noChangeArrowheads="1"/>
          </p:cNvSpPr>
          <p:nvPr>
            <p:ph type="body" idx="1"/>
          </p:nvPr>
        </p:nvSpPr>
        <p:spPr bwMode="auto">
          <a:xfrm>
            <a:off x="457200" y="1219200"/>
            <a:ext cx="84582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116" name="Rectangle 20"/>
          <p:cNvSpPr>
            <a:spLocks noChangeArrowheads="1"/>
          </p:cNvSpPr>
          <p:nvPr/>
        </p:nvSpPr>
        <p:spPr bwMode="auto">
          <a:xfrm>
            <a:off x="3517899" y="6598083"/>
            <a:ext cx="3230418" cy="246221"/>
          </a:xfrm>
          <a:prstGeom prst="rect">
            <a:avLst/>
          </a:prstGeom>
          <a:noFill/>
          <a:ln w="9525">
            <a:noFill/>
            <a:miter lim="800000"/>
            <a:headEnd/>
            <a:tailEnd/>
          </a:ln>
          <a:effectLst/>
        </p:spPr>
        <p:txBody>
          <a:bodyPr wrap="square">
            <a:prstTxWarp prst="textNoShape">
              <a:avLst/>
            </a:prstTxWarp>
            <a:spAutoFit/>
          </a:bodyPr>
          <a:lstStyle/>
          <a:p>
            <a:pPr algn="ctr" fontAlgn="auto">
              <a:spcBef>
                <a:spcPts val="0"/>
              </a:spcBef>
              <a:spcAft>
                <a:spcPts val="0"/>
              </a:spcAft>
              <a:defRPr/>
            </a:pPr>
            <a:r>
              <a:rPr lang="en-US" sz="1000" dirty="0" smtClean="0">
                <a:solidFill>
                  <a:schemeClr val="bg2"/>
                </a:solidFill>
                <a:latin typeface="Arial"/>
                <a:ea typeface="+mn-ea"/>
                <a:cs typeface="Arial"/>
              </a:rPr>
              <a:t>Lab Zero – October 20</a:t>
            </a:r>
            <a:r>
              <a:rPr lang="en-US" sz="1000" baseline="0" dirty="0" smtClean="0">
                <a:solidFill>
                  <a:schemeClr val="bg2"/>
                </a:solidFill>
                <a:latin typeface="Arial"/>
                <a:ea typeface="+mn-ea"/>
                <a:cs typeface="Arial"/>
              </a:rPr>
              <a:t>, 2014</a:t>
            </a:r>
            <a:endParaRPr lang="en-US" sz="1000" dirty="0">
              <a:solidFill>
                <a:schemeClr val="bg2"/>
              </a:solidFill>
              <a:latin typeface="Arial"/>
              <a:ea typeface="+mn-ea"/>
              <a:cs typeface="Arial"/>
            </a:endParaRPr>
          </a:p>
        </p:txBody>
      </p:sp>
      <p:pic>
        <p:nvPicPr>
          <p:cNvPr id="1033" name="Picture 22" descr="nsf2"/>
          <p:cNvPicPr>
            <a:picLocks noChangeAspect="1" noChangeArrowheads="1"/>
          </p:cNvPicPr>
          <p:nvPr/>
        </p:nvPicPr>
        <p:blipFill>
          <a:blip r:embed="rId15"/>
          <a:srcRect/>
          <a:stretch>
            <a:fillRect/>
          </a:stretch>
        </p:blipFill>
        <p:spPr bwMode="auto">
          <a:xfrm>
            <a:off x="268288" y="6573838"/>
            <a:ext cx="280987" cy="2603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3"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r" rtl="0" eaLnBrk="1" fontAlgn="base" hangingPunct="1">
        <a:spcBef>
          <a:spcPct val="0"/>
        </a:spcBef>
        <a:spcAft>
          <a:spcPct val="0"/>
        </a:spcAft>
        <a:defRPr sz="3200" b="1">
          <a:solidFill>
            <a:srgbClr val="333333"/>
          </a:solidFill>
          <a:latin typeface="Arial"/>
          <a:ea typeface="ＭＳ Ｐゴシック" pitchFamily="-65" charset="-128"/>
          <a:cs typeface="Arial"/>
        </a:defRPr>
      </a:lvl1pPr>
      <a:lvl2pPr algn="r" rtl="0" eaLnBrk="1" fontAlgn="base" hangingPunct="1">
        <a:spcBef>
          <a:spcPct val="0"/>
        </a:spcBef>
        <a:spcAft>
          <a:spcPct val="0"/>
        </a:spcAft>
        <a:defRPr sz="3200" b="1">
          <a:solidFill>
            <a:srgbClr val="333333"/>
          </a:solidFill>
          <a:latin typeface="Arial" pitchFamily="-65" charset="0"/>
          <a:ea typeface="ＭＳ Ｐゴシック" pitchFamily="-65" charset="-128"/>
        </a:defRPr>
      </a:lvl2pPr>
      <a:lvl3pPr algn="r" rtl="0" eaLnBrk="1" fontAlgn="base" hangingPunct="1">
        <a:spcBef>
          <a:spcPct val="0"/>
        </a:spcBef>
        <a:spcAft>
          <a:spcPct val="0"/>
        </a:spcAft>
        <a:defRPr sz="3200" b="1">
          <a:solidFill>
            <a:srgbClr val="333333"/>
          </a:solidFill>
          <a:latin typeface="Arial" pitchFamily="-65" charset="0"/>
          <a:ea typeface="ＭＳ Ｐゴシック" pitchFamily="-65" charset="-128"/>
        </a:defRPr>
      </a:lvl3pPr>
      <a:lvl4pPr algn="r" rtl="0" eaLnBrk="1" fontAlgn="base" hangingPunct="1">
        <a:spcBef>
          <a:spcPct val="0"/>
        </a:spcBef>
        <a:spcAft>
          <a:spcPct val="0"/>
        </a:spcAft>
        <a:defRPr sz="3200" b="1">
          <a:solidFill>
            <a:srgbClr val="333333"/>
          </a:solidFill>
          <a:latin typeface="Arial" pitchFamily="-65" charset="0"/>
          <a:ea typeface="ＭＳ Ｐゴシック" pitchFamily="-65" charset="-128"/>
        </a:defRPr>
      </a:lvl4pPr>
      <a:lvl5pPr algn="r" rtl="0" eaLnBrk="1" fontAlgn="base" hangingPunct="1">
        <a:spcBef>
          <a:spcPct val="0"/>
        </a:spcBef>
        <a:spcAft>
          <a:spcPct val="0"/>
        </a:spcAft>
        <a:defRPr sz="3200" b="1">
          <a:solidFill>
            <a:srgbClr val="333333"/>
          </a:solidFill>
          <a:latin typeface="Arial" pitchFamily="-65" charset="0"/>
          <a:ea typeface="ＭＳ Ｐゴシック" pitchFamily="-65" charset="-128"/>
        </a:defRPr>
      </a:lvl5pPr>
      <a:lvl6pPr marL="457200" algn="r" rtl="0" eaLnBrk="1" fontAlgn="base" hangingPunct="1">
        <a:spcBef>
          <a:spcPct val="0"/>
        </a:spcBef>
        <a:spcAft>
          <a:spcPct val="0"/>
        </a:spcAft>
        <a:defRPr sz="2500">
          <a:solidFill>
            <a:srgbClr val="333333"/>
          </a:solidFill>
          <a:latin typeface="Franklin Gothic Medium" pitchFamily="-65" charset="0"/>
        </a:defRPr>
      </a:lvl6pPr>
      <a:lvl7pPr marL="914400" algn="r" rtl="0" eaLnBrk="1" fontAlgn="base" hangingPunct="1">
        <a:spcBef>
          <a:spcPct val="0"/>
        </a:spcBef>
        <a:spcAft>
          <a:spcPct val="0"/>
        </a:spcAft>
        <a:defRPr sz="2500">
          <a:solidFill>
            <a:srgbClr val="333333"/>
          </a:solidFill>
          <a:latin typeface="Franklin Gothic Medium" pitchFamily="-65" charset="0"/>
        </a:defRPr>
      </a:lvl7pPr>
      <a:lvl8pPr marL="1371600" algn="r" rtl="0" eaLnBrk="1" fontAlgn="base" hangingPunct="1">
        <a:spcBef>
          <a:spcPct val="0"/>
        </a:spcBef>
        <a:spcAft>
          <a:spcPct val="0"/>
        </a:spcAft>
        <a:defRPr sz="2500">
          <a:solidFill>
            <a:srgbClr val="333333"/>
          </a:solidFill>
          <a:latin typeface="Franklin Gothic Medium" pitchFamily="-65" charset="0"/>
        </a:defRPr>
      </a:lvl8pPr>
      <a:lvl9pPr marL="1828800" algn="r" rtl="0" eaLnBrk="1" fontAlgn="base" hangingPunct="1">
        <a:spcBef>
          <a:spcPct val="0"/>
        </a:spcBef>
        <a:spcAft>
          <a:spcPct val="0"/>
        </a:spcAft>
        <a:defRPr sz="2500">
          <a:solidFill>
            <a:srgbClr val="333333"/>
          </a:solidFill>
          <a:latin typeface="Franklin Gothic Medium" pitchFamily="-65" charset="0"/>
        </a:defRPr>
      </a:lvl9pPr>
    </p:titleStyle>
    <p:bodyStyle>
      <a:lvl1pPr marL="342900" indent="-342900" algn="l" rtl="0" eaLnBrk="1" fontAlgn="base" hangingPunct="1">
        <a:spcBef>
          <a:spcPct val="20000"/>
        </a:spcBef>
        <a:spcAft>
          <a:spcPct val="0"/>
        </a:spcAft>
        <a:buChar char="•"/>
        <a:defRPr sz="2800">
          <a:solidFill>
            <a:srgbClr val="080808"/>
          </a:solidFill>
          <a:latin typeface="Arial"/>
          <a:ea typeface="+mn-ea"/>
          <a:cs typeface="Arial"/>
        </a:defRPr>
      </a:lvl1pPr>
      <a:lvl2pPr marL="742950" indent="-285750" algn="l" rtl="0" eaLnBrk="1" fontAlgn="base" hangingPunct="1">
        <a:spcBef>
          <a:spcPct val="20000"/>
        </a:spcBef>
        <a:spcAft>
          <a:spcPct val="0"/>
        </a:spcAft>
        <a:buChar char="–"/>
        <a:defRPr sz="2400">
          <a:solidFill>
            <a:srgbClr val="080808"/>
          </a:solidFill>
          <a:latin typeface="Arial"/>
          <a:ea typeface="+mn-ea"/>
          <a:cs typeface="Arial"/>
        </a:defRPr>
      </a:lvl2pPr>
      <a:lvl3pPr marL="1143000" indent="-228600" algn="l" rtl="0" eaLnBrk="1" fontAlgn="base" hangingPunct="1">
        <a:spcBef>
          <a:spcPct val="20000"/>
        </a:spcBef>
        <a:spcAft>
          <a:spcPct val="0"/>
        </a:spcAft>
        <a:buChar char="•"/>
        <a:defRPr sz="2000">
          <a:solidFill>
            <a:srgbClr val="080808"/>
          </a:solidFill>
          <a:latin typeface="Arial"/>
          <a:ea typeface="+mn-ea"/>
          <a:cs typeface="Arial"/>
        </a:defRPr>
      </a:lvl3pPr>
      <a:lvl4pPr marL="1600200" indent="-228600" algn="l" rtl="0" eaLnBrk="1" fontAlgn="base" hangingPunct="1">
        <a:spcBef>
          <a:spcPct val="20000"/>
        </a:spcBef>
        <a:spcAft>
          <a:spcPct val="0"/>
        </a:spcAft>
        <a:buChar char="–"/>
        <a:defRPr>
          <a:solidFill>
            <a:srgbClr val="080808"/>
          </a:solidFill>
          <a:latin typeface="Arial"/>
          <a:ea typeface="+mn-ea"/>
          <a:cs typeface="Arial"/>
        </a:defRPr>
      </a:lvl4pPr>
      <a:lvl5pPr marL="2057400" indent="-228600" algn="l" rtl="0" eaLnBrk="1" fontAlgn="base" hangingPunct="1">
        <a:spcBef>
          <a:spcPct val="20000"/>
        </a:spcBef>
        <a:spcAft>
          <a:spcPct val="0"/>
        </a:spcAft>
        <a:buChar char="»"/>
        <a:defRPr>
          <a:solidFill>
            <a:srgbClr val="080808"/>
          </a:solidFill>
          <a:latin typeface="Arial"/>
          <a:ea typeface="+mn-ea"/>
          <a:cs typeface="Arial"/>
        </a:defRPr>
      </a:lvl5pPr>
      <a:lvl6pPr marL="2514600" indent="-228600" algn="l" rtl="0" eaLnBrk="1" fontAlgn="base" hangingPunct="1">
        <a:spcBef>
          <a:spcPct val="20000"/>
        </a:spcBef>
        <a:spcAft>
          <a:spcPct val="0"/>
        </a:spcAft>
        <a:buChar char="»"/>
        <a:defRPr sz="2000">
          <a:solidFill>
            <a:srgbClr val="080808"/>
          </a:solidFill>
          <a:latin typeface="+mn-lt"/>
          <a:ea typeface="+mn-ea"/>
          <a:cs typeface="+mn-cs"/>
        </a:defRPr>
      </a:lvl6pPr>
      <a:lvl7pPr marL="2971800" indent="-228600" algn="l" rtl="0" eaLnBrk="1" fontAlgn="base" hangingPunct="1">
        <a:spcBef>
          <a:spcPct val="20000"/>
        </a:spcBef>
        <a:spcAft>
          <a:spcPct val="0"/>
        </a:spcAft>
        <a:buChar char="»"/>
        <a:defRPr sz="2000">
          <a:solidFill>
            <a:srgbClr val="080808"/>
          </a:solidFill>
          <a:latin typeface="+mn-lt"/>
          <a:ea typeface="+mn-ea"/>
          <a:cs typeface="+mn-cs"/>
        </a:defRPr>
      </a:lvl7pPr>
      <a:lvl8pPr marL="3429000" indent="-228600" algn="l" rtl="0" eaLnBrk="1" fontAlgn="base" hangingPunct="1">
        <a:spcBef>
          <a:spcPct val="20000"/>
        </a:spcBef>
        <a:spcAft>
          <a:spcPct val="0"/>
        </a:spcAft>
        <a:buChar char="»"/>
        <a:defRPr sz="2000">
          <a:solidFill>
            <a:srgbClr val="080808"/>
          </a:solidFill>
          <a:latin typeface="+mn-lt"/>
          <a:ea typeface="+mn-ea"/>
          <a:cs typeface="+mn-cs"/>
        </a:defRPr>
      </a:lvl8pPr>
      <a:lvl9pPr marL="3886200" indent="-228600" algn="l" rtl="0" eaLnBrk="1" fontAlgn="base" hangingPunct="1">
        <a:spcBef>
          <a:spcPct val="20000"/>
        </a:spcBef>
        <a:spcAft>
          <a:spcPct val="0"/>
        </a:spcAft>
        <a:buChar char="»"/>
        <a:defRPr sz="2000">
          <a:solidFill>
            <a:srgbClr val="080808"/>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a:solidFill>
            <a:srgbClr val="000000"/>
          </a:solidFill>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rgbClr val="00FF00"/>
                </a:solidFill>
              </a:defRPr>
            </a:lvl1pPr>
          </a:lstStyle>
          <a:p>
            <a:fld id="{0F3442B6-DD8B-514B-A7A3-E9B4EF62FBCF}" type="datetimeFigureOut">
              <a:rPr lang="en-US" smtClean="0"/>
              <a:pPr/>
              <a:t>10/30/14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rgbClr val="00FF00"/>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00FF00"/>
                </a:solidFill>
              </a:defRPr>
            </a:lvl1pPr>
          </a:lstStyle>
          <a:p>
            <a:fld id="{BB9D3641-6F4D-C540-866D-172CAB7ACF63}" type="slidenum">
              <a:rPr lang="en-US" smtClean="0"/>
              <a:pPr/>
              <a:t>‹#›</a:t>
            </a:fld>
            <a:endParaRPr lang="en-US"/>
          </a:p>
        </p:txBody>
      </p:sp>
    </p:spTree>
    <p:extLst>
      <p:ext uri="{BB962C8B-B14F-4D97-AF65-F5344CB8AC3E}">
        <p14:creationId xmlns:p14="http://schemas.microsoft.com/office/powerpoint/2010/main" val="121979202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457200" rtl="0" eaLnBrk="1" latinLnBrk="0" hangingPunct="1">
        <a:spcBef>
          <a:spcPct val="0"/>
        </a:spcBef>
        <a:buNone/>
        <a:defRPr sz="4400" kern="1200">
          <a:solidFill>
            <a:srgbClr val="00FF00"/>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rgbClr val="00FF00"/>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0FF00"/>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00FF0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FF0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FF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hyperlink" Target="http://panther.gpolab.bbn.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1.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1.wmf"/><Relationship Id="rId4" Type="http://schemas.openxmlformats.org/officeDocument/2006/relationships/image" Target="../media/image17.png"/><Relationship Id="rId1" Type="http://schemas.openxmlformats.org/officeDocument/2006/relationships/slideLayout" Target="../slideLayouts/slideLayout6.xml"/><Relationship Id="rId2" Type="http://schemas.openxmlformats.org/officeDocument/2006/relationships/image" Target="../media/image16.jpe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4" Type="http://schemas.microsoft.com/office/2007/relationships/hdphoto" Target="../media/hdphoto1.wdp"/><Relationship Id="rId5" Type="http://schemas.openxmlformats.org/officeDocument/2006/relationships/image" Target="../media/image11.wmf"/><Relationship Id="rId6" Type="http://schemas.openxmlformats.org/officeDocument/2006/relationships/image" Target="../media/image19.png"/><Relationship Id="rId1" Type="http://schemas.openxmlformats.org/officeDocument/2006/relationships/slideLayout" Target="../slideLayouts/slideLayout6.xml"/><Relationship Id="rId2" Type="http://schemas.openxmlformats.org/officeDocument/2006/relationships/image" Target="../media/image16.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0.xml"/><Relationship Id="rId3"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1.xml"/><Relationship Id="rId3" Type="http://schemas.openxmlformats.org/officeDocument/2006/relationships/image" Target="../media/image2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21.png"/><Relationship Id="rId5"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4" Type="http://schemas.openxmlformats.org/officeDocument/2006/relationships/image" Target="../media/image23.jpg"/><Relationship Id="rId5" Type="http://schemas.openxmlformats.org/officeDocument/2006/relationships/image" Target="../media/image24.png"/><Relationship Id="rId6"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9.xml.rels><?xml version="1.0" encoding="UTF-8" standalone="yes"?>
<Relationships xmlns="http://schemas.openxmlformats.org/package/2006/relationships"><Relationship Id="rId3" Type="http://schemas.openxmlformats.org/officeDocument/2006/relationships/image" Target="../media/image11.wmf"/><Relationship Id="rId4" Type="http://schemas.openxmlformats.org/officeDocument/2006/relationships/image" Target="../media/image26.png"/><Relationship Id="rId5"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8.xml"/><Relationship Id="rId3" Type="http://schemas.openxmlformats.org/officeDocument/2006/relationships/image" Target="../media/image2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 Id="rId3" Type="http://schemas.openxmlformats.org/officeDocument/2006/relationships/image" Target="../media/image2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 Id="rId3" Type="http://schemas.openxmlformats.org/officeDocument/2006/relationships/image" Target="../media/image2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 Id="rId3" Type="http://schemas.openxmlformats.org/officeDocument/2006/relationships/image" Target="../media/image3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 Id="rId3" Type="http://schemas.openxmlformats.org/officeDocument/2006/relationships/image" Target="../media/image31.png"/></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1" Type="http://schemas.openxmlformats.org/officeDocument/2006/relationships/slideLayout" Target="../slideLayouts/slideLayout14.xml"/><Relationship Id="rId2" Type="http://schemas.openxmlformats.org/officeDocument/2006/relationships/notesSlide" Target="../notesSlides/notesSlide3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 Id="rId3" Type="http://schemas.openxmlformats.org/officeDocument/2006/relationships/image" Target="../media/image8.png"/></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14.xml"/><Relationship Id="rId2" Type="http://schemas.openxmlformats.org/officeDocument/2006/relationships/notesSlide" Target="../notesSlides/notesSlide35.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36.png"/><Relationship Id="rId1" Type="http://schemas.openxmlformats.org/officeDocument/2006/relationships/slideLayout" Target="../slideLayouts/slideLayout14.xml"/><Relationship Id="rId2" Type="http://schemas.openxmlformats.org/officeDocument/2006/relationships/notesSlide" Target="../notesSlides/notesSlide36.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1" Type="http://schemas.openxmlformats.org/officeDocument/2006/relationships/slideLayout" Target="../slideLayouts/slideLayout14.xml"/><Relationship Id="rId2" Type="http://schemas.openxmlformats.org/officeDocument/2006/relationships/notesSlide" Target="../notesSlides/notesSlide37.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39.png"/><Relationship Id="rId1" Type="http://schemas.openxmlformats.org/officeDocument/2006/relationships/slideLayout" Target="../slideLayouts/slideLayout14.xml"/><Relationship Id="rId2" Type="http://schemas.openxmlformats.org/officeDocument/2006/relationships/notesSlide" Target="../notesSlides/notesSlide38.xml"/></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1" Type="http://schemas.openxmlformats.org/officeDocument/2006/relationships/slideLayout" Target="../slideLayouts/slideLayout14.xml"/><Relationship Id="rId2" Type="http://schemas.openxmlformats.org/officeDocument/2006/relationships/notesSlide" Target="../notesSlides/notesSlide3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0.xml"/><Relationship Id="rId3" Type="http://schemas.openxmlformats.org/officeDocument/2006/relationships/image" Target="../media/image42.png"/></Relationships>
</file>

<file path=ppt/slides/_rels/slide44.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1" Type="http://schemas.openxmlformats.org/officeDocument/2006/relationships/slideLayout" Target="../slideLayouts/slideLayout14.xml"/><Relationship Id="rId2" Type="http://schemas.openxmlformats.org/officeDocument/2006/relationships/notesSlide" Target="../notesSlides/notesSlide4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2.xml"/><Relationship Id="rId3" Type="http://schemas.openxmlformats.org/officeDocument/2006/relationships/image" Target="../media/image46.png"/></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10.png"/><Relationship Id="rId1" Type="http://schemas.openxmlformats.org/officeDocument/2006/relationships/slideLayout" Target="../slideLayouts/slideLayout14.xml"/><Relationship Id="rId2" Type="http://schemas.openxmlformats.org/officeDocument/2006/relationships/notesSlide" Target="../notesSlides/notesSlide4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4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wmf"/></Relationships>
</file>

<file path=ppt/slides/_rels/slide49.xml.rels><?xml version="1.0" encoding="UTF-8" standalone="yes"?>
<Relationships xmlns="http://schemas.openxmlformats.org/package/2006/relationships"><Relationship Id="rId3" Type="http://schemas.openxmlformats.org/officeDocument/2006/relationships/image" Target="../media/image11.wmf"/><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50.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49.png"/><Relationship Id="rId5" Type="http://schemas.openxmlformats.org/officeDocument/2006/relationships/image" Target="../media/image25.png"/><Relationship Id="rId1" Type="http://schemas.openxmlformats.org/officeDocument/2006/relationships/slideLayout" Target="../slideLayouts/slideLayout14.xml"/><Relationship Id="rId2" Type="http://schemas.openxmlformats.org/officeDocument/2006/relationships/notesSlide" Target="../notesSlides/notesSlide46.xml"/></Relationships>
</file>

<file path=ppt/slides/_rels/slide51.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51.png"/><Relationship Id="rId1" Type="http://schemas.openxmlformats.org/officeDocument/2006/relationships/slideLayout" Target="../slideLayouts/slideLayout14.xml"/><Relationship Id="rId2" Type="http://schemas.openxmlformats.org/officeDocument/2006/relationships/notesSlide" Target="../notesSlides/notesSlide4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8.xml"/><Relationship Id="rId3" Type="http://schemas.openxmlformats.org/officeDocument/2006/relationships/image" Target="../media/image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9.xml"/><Relationship Id="rId3" Type="http://schemas.openxmlformats.org/officeDocument/2006/relationships/image" Target="../media/image11.w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0.xml"/><Relationship Id="rId3" Type="http://schemas.openxmlformats.org/officeDocument/2006/relationships/image" Target="../media/image5.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1.xml"/><Relationship Id="rId3" Type="http://schemas.openxmlformats.org/officeDocument/2006/relationships/image" Target="../media/image11.w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2.xml"/></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25.png"/><Relationship Id="rId1" Type="http://schemas.openxmlformats.org/officeDocument/2006/relationships/slideLayout" Target="../slideLayouts/slideLayout13.xml"/><Relationship Id="rId2" Type="http://schemas.openxmlformats.org/officeDocument/2006/relationships/notesSlide" Target="../notesSlides/notesSlide5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5.xml"/><Relationship Id="rId3" Type="http://schemas.openxmlformats.org/officeDocument/2006/relationships/image" Target="../media/image11.wmf"/></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6.xml"/><Relationship Id="rId3" Type="http://schemas.openxmlformats.org/officeDocument/2006/relationships/image" Target="../media/image11.wm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7.xml"/><Relationship Id="rId3" Type="http://schemas.openxmlformats.org/officeDocument/2006/relationships/image" Target="../media/image11.wm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52.png"/></Relationships>
</file>

<file path=ppt/slides/_rels/slide64.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1" Type="http://schemas.openxmlformats.org/officeDocument/2006/relationships/slideLayout" Target="../slideLayouts/slideLayout17.xml"/><Relationship Id="rId2" Type="http://schemas.openxmlformats.org/officeDocument/2006/relationships/notesSlide" Target="../notesSlides/notesSlide6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55.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11.wm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4.png"/></Relationships>
</file>

<file path=ppt/slides/_rels/slide69.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57.png"/><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59.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60.png"/></Relationships>
</file>

<file path=ppt/slides/_rels/slide73.xml.rels><?xml version="1.0" encoding="UTF-8" standalone="yes"?>
<Relationships xmlns="http://schemas.openxmlformats.org/package/2006/relationships"><Relationship Id="rId3" Type="http://schemas.openxmlformats.org/officeDocument/2006/relationships/image" Target="../media/image61.png"/><Relationship Id="rId4" Type="http://schemas.openxmlformats.org/officeDocument/2006/relationships/image" Target="../media/image62.png"/><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Are you ready for the tutorial?</a:t>
            </a:r>
            <a:endParaRPr lang="en-US" sz="3600" dirty="0"/>
          </a:p>
        </p:txBody>
      </p:sp>
      <p:sp>
        <p:nvSpPr>
          <p:cNvPr id="3" name="Content Placeholder 2"/>
          <p:cNvSpPr>
            <a:spLocks noGrp="1"/>
          </p:cNvSpPr>
          <p:nvPr>
            <p:ph idx="1"/>
          </p:nvPr>
        </p:nvSpPr>
        <p:spPr>
          <a:xfrm>
            <a:off x="437850" y="1313863"/>
            <a:ext cx="5117432" cy="4935071"/>
          </a:xfrm>
        </p:spPr>
        <p:txBody>
          <a:bodyPr/>
          <a:lstStyle/>
          <a:p>
            <a:pPr marL="0" indent="0">
              <a:buNone/>
            </a:pPr>
            <a:endParaRPr lang="en-US" sz="2400" dirty="0" smtClean="0"/>
          </a:p>
          <a:p>
            <a:pPr marL="514350" indent="-514350">
              <a:buFont typeface="+mj-lt"/>
              <a:buAutoNum type="arabicPeriod"/>
            </a:pPr>
            <a:r>
              <a:rPr lang="en-US" sz="2400" dirty="0" smtClean="0"/>
              <a:t>Grab a Worksheet and instructions</a:t>
            </a:r>
          </a:p>
          <a:p>
            <a:pPr marL="514350" indent="-514350">
              <a:buFont typeface="+mj-lt"/>
              <a:buAutoNum type="arabicPeriod"/>
            </a:pPr>
            <a:endParaRPr lang="en-US" sz="2400" dirty="0" smtClean="0"/>
          </a:p>
          <a:p>
            <a:pPr marL="514350" indent="-514350">
              <a:buFont typeface="+mj-lt"/>
              <a:buAutoNum type="arabicPeriod"/>
            </a:pPr>
            <a:r>
              <a:rPr lang="en-US" sz="2400" dirty="0" smtClean="0"/>
              <a:t>Did you do the pre-work?</a:t>
            </a:r>
          </a:p>
          <a:p>
            <a:pPr marL="514350" lvl="1" indent="0">
              <a:buNone/>
            </a:pPr>
            <a:r>
              <a:rPr lang="en-US" sz="2000" dirty="0" smtClean="0"/>
              <a:t>A. Do you have an account?</a:t>
            </a:r>
          </a:p>
          <a:p>
            <a:pPr marL="514350" lvl="1" indent="0">
              <a:buNone/>
            </a:pPr>
            <a:r>
              <a:rPr lang="en-US" sz="2000" dirty="0" smtClean="0"/>
              <a:t>B. Have you installed the tools?</a:t>
            </a:r>
          </a:p>
          <a:p>
            <a:pPr marL="514350" lvl="1" indent="0">
              <a:buNone/>
            </a:pPr>
            <a:r>
              <a:rPr lang="en-US" sz="2000" dirty="0"/>
              <a:t>	</a:t>
            </a:r>
            <a:r>
              <a:rPr lang="en-US" sz="2000" dirty="0" smtClean="0"/>
              <a:t>* SSH </a:t>
            </a:r>
          </a:p>
          <a:p>
            <a:pPr marL="514350" lvl="1" indent="0">
              <a:buNone/>
            </a:pPr>
            <a:r>
              <a:rPr lang="en-US" sz="2000" dirty="0"/>
              <a:t> </a:t>
            </a:r>
            <a:r>
              <a:rPr lang="en-US" sz="2000" dirty="0" smtClean="0"/>
              <a:t>	* </a:t>
            </a:r>
            <a:r>
              <a:rPr lang="en-US" sz="2000" dirty="0" err="1" smtClean="0"/>
              <a:t>omni</a:t>
            </a:r>
            <a:endParaRPr lang="en-US" sz="1800" dirty="0" smtClean="0"/>
          </a:p>
          <a:p>
            <a:pPr marL="1371600" lvl="2" indent="-457200"/>
            <a:endParaRPr lang="en-US" sz="2000" i="1" dirty="0" smtClean="0"/>
          </a:p>
          <a:p>
            <a:pPr marL="571500" indent="-457200"/>
            <a:endParaRPr lang="en-US" dirty="0" smtClean="0"/>
          </a:p>
          <a:p>
            <a:pPr marL="1371600" lvl="2" indent="-457200"/>
            <a:endParaRPr lang="en-US" dirty="0" smtClean="0"/>
          </a:p>
          <a:p>
            <a:pPr marL="971550" lvl="1" indent="-457200">
              <a:buFont typeface="+mj-lt"/>
              <a:buAutoNum type="arabicPeriod"/>
            </a:pPr>
            <a:endParaRPr lang="en-US" dirty="0"/>
          </a:p>
        </p:txBody>
      </p:sp>
      <p:sp>
        <p:nvSpPr>
          <p:cNvPr id="9" name="TextBox 8"/>
          <p:cNvSpPr txBox="1"/>
          <p:nvPr/>
        </p:nvSpPr>
        <p:spPr>
          <a:xfrm>
            <a:off x="4772603" y="4451706"/>
            <a:ext cx="4046066" cy="461665"/>
          </a:xfrm>
          <a:prstGeom prst="rect">
            <a:avLst/>
          </a:prstGeom>
          <a:noFill/>
        </p:spPr>
        <p:txBody>
          <a:bodyPr wrap="square" rtlCol="0">
            <a:spAutoFit/>
          </a:bodyPr>
          <a:lstStyle/>
          <a:p>
            <a:pPr algn="ctr"/>
            <a:r>
              <a:rPr lang="en-US" sz="2400" b="1" dirty="0" smtClean="0"/>
              <a:t>Do you have an account?</a:t>
            </a:r>
            <a:endParaRPr lang="en-US" sz="2400" b="1" dirty="0"/>
          </a:p>
        </p:txBody>
      </p:sp>
      <p:sp>
        <p:nvSpPr>
          <p:cNvPr id="11" name="TextBox 10"/>
          <p:cNvSpPr txBox="1"/>
          <p:nvPr/>
        </p:nvSpPr>
        <p:spPr>
          <a:xfrm>
            <a:off x="106947" y="5088454"/>
            <a:ext cx="9037053" cy="2123658"/>
          </a:xfrm>
          <a:prstGeom prst="rect">
            <a:avLst/>
          </a:prstGeom>
          <a:noFill/>
        </p:spPr>
        <p:txBody>
          <a:bodyPr wrap="square" rtlCol="0">
            <a:spAutoFit/>
          </a:bodyPr>
          <a:lstStyle/>
          <a:p>
            <a:pPr marL="0" indent="0" algn="ctr">
              <a:buNone/>
            </a:pPr>
            <a:r>
              <a:rPr lang="en-US" sz="3600" dirty="0"/>
              <a:t>GENI Portal is at: </a:t>
            </a:r>
          </a:p>
          <a:p>
            <a:pPr lvl="1" algn="ctr"/>
            <a:r>
              <a:rPr lang="en-US" sz="6000" b="1" dirty="0">
                <a:solidFill>
                  <a:srgbClr val="FF6600"/>
                </a:solidFill>
                <a:hlinkClick r:id="rId3"/>
              </a:rPr>
              <a:t>http://portal.geni.net</a:t>
            </a:r>
            <a:r>
              <a:rPr lang="en-US" sz="6000" dirty="0">
                <a:solidFill>
                  <a:srgbClr val="FF6600"/>
                </a:solidFill>
                <a:hlinkClick r:id="rId3"/>
              </a:rPr>
              <a:t> </a:t>
            </a:r>
            <a:endParaRPr lang="en-US" sz="3600" dirty="0"/>
          </a:p>
          <a:p>
            <a:pPr algn="ctr"/>
            <a:endParaRPr lang="en-US" sz="3600" dirty="0"/>
          </a:p>
        </p:txBody>
      </p:sp>
      <p:sp>
        <p:nvSpPr>
          <p:cNvPr id="5" name="Rectangle 4"/>
          <p:cNvSpPr/>
          <p:nvPr/>
        </p:nvSpPr>
        <p:spPr>
          <a:xfrm>
            <a:off x="4849239" y="1889703"/>
            <a:ext cx="3798824" cy="2386819"/>
          </a:xfrm>
          <a:prstGeom prst="rect">
            <a:avLst/>
          </a:prstGeom>
          <a:solidFill>
            <a:schemeClr val="bg1">
              <a:lumMod val="85000"/>
            </a:schemeClr>
          </a:solidFill>
          <a:ln>
            <a:solidFill>
              <a:schemeClr val="bg2"/>
            </a:solidFill>
          </a:ln>
          <a:effectLst>
            <a:outerShdw blurRad="50800" dist="88900" dir="4140000" sx="101000" sy="101000" algn="l" rotWithShape="0">
              <a:schemeClr val="tx1">
                <a:alpha val="40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Oval 3"/>
          <p:cNvSpPr/>
          <p:nvPr/>
        </p:nvSpPr>
        <p:spPr>
          <a:xfrm>
            <a:off x="6983649" y="2413208"/>
            <a:ext cx="1423333" cy="1423333"/>
          </a:xfrm>
          <a:prstGeom prst="ellipse">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5419075" y="2540098"/>
            <a:ext cx="1120018" cy="584776"/>
          </a:xfrm>
          <a:prstGeom prst="rect">
            <a:avLst/>
          </a:prstGeom>
          <a:noFill/>
        </p:spPr>
        <p:txBody>
          <a:bodyPr wrap="none" rtlCol="0">
            <a:spAutoFit/>
          </a:bodyPr>
          <a:lstStyle/>
          <a:p>
            <a:r>
              <a:rPr lang="en-US" sz="3200" b="1" dirty="0" smtClean="0"/>
              <a:t>Jane</a:t>
            </a:r>
            <a:endParaRPr lang="en-US" b="1" dirty="0"/>
          </a:p>
        </p:txBody>
      </p:sp>
      <p:sp>
        <p:nvSpPr>
          <p:cNvPr id="10" name="TextBox 9"/>
          <p:cNvSpPr txBox="1"/>
          <p:nvPr/>
        </p:nvSpPr>
        <p:spPr>
          <a:xfrm>
            <a:off x="5243914" y="3150382"/>
            <a:ext cx="1502184" cy="461665"/>
          </a:xfrm>
          <a:prstGeom prst="rect">
            <a:avLst/>
          </a:prstGeom>
          <a:noFill/>
        </p:spPr>
        <p:txBody>
          <a:bodyPr wrap="none" rtlCol="0">
            <a:spAutoFit/>
          </a:bodyPr>
          <a:lstStyle/>
          <a:p>
            <a:r>
              <a:rPr lang="en-US" sz="2400" dirty="0" smtClean="0"/>
              <a:t>Jane Doe</a:t>
            </a:r>
            <a:endParaRPr lang="en-US" sz="1400" dirty="0"/>
          </a:p>
        </p:txBody>
      </p:sp>
      <p:sp>
        <p:nvSpPr>
          <p:cNvPr id="7" name="Oval 6"/>
          <p:cNvSpPr/>
          <p:nvPr/>
        </p:nvSpPr>
        <p:spPr>
          <a:xfrm>
            <a:off x="5648965" y="2003612"/>
            <a:ext cx="142333" cy="142333"/>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7771951" y="2013679"/>
            <a:ext cx="142333" cy="142333"/>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Freeform 13"/>
          <p:cNvSpPr/>
          <p:nvPr/>
        </p:nvSpPr>
        <p:spPr>
          <a:xfrm>
            <a:off x="5725598" y="941589"/>
            <a:ext cx="186110" cy="1127717"/>
          </a:xfrm>
          <a:custGeom>
            <a:avLst/>
            <a:gdLst>
              <a:gd name="connsiteX0" fmla="*/ 0 w 186110"/>
              <a:gd name="connsiteY0" fmla="*/ 1127717 h 1127717"/>
              <a:gd name="connsiteX1" fmla="*/ 186110 w 186110"/>
              <a:gd name="connsiteY1" fmla="*/ 0 h 1127717"/>
              <a:gd name="connsiteX2" fmla="*/ 186110 w 186110"/>
              <a:gd name="connsiteY2" fmla="*/ 0 h 1127717"/>
            </a:gdLst>
            <a:ahLst/>
            <a:cxnLst>
              <a:cxn ang="0">
                <a:pos x="connsiteX0" y="connsiteY0"/>
              </a:cxn>
              <a:cxn ang="0">
                <a:pos x="connsiteX1" y="connsiteY1"/>
              </a:cxn>
              <a:cxn ang="0">
                <a:pos x="connsiteX2" y="connsiteY2"/>
              </a:cxn>
            </a:cxnLst>
            <a:rect l="l" t="t" r="r" b="b"/>
            <a:pathLst>
              <a:path w="186110" h="1127717">
                <a:moveTo>
                  <a:pt x="0" y="1127717"/>
                </a:moveTo>
                <a:lnTo>
                  <a:pt x="186110" y="0"/>
                </a:lnTo>
                <a:lnTo>
                  <a:pt x="186110" y="0"/>
                </a:lnTo>
              </a:path>
            </a:pathLst>
          </a:custGeom>
          <a:solidFill>
            <a:schemeClr val="bg2">
              <a:lumMod val="50000"/>
            </a:schemeClr>
          </a:solidFill>
          <a:ln w="38100" cmpd="sng">
            <a:solidFill>
              <a:schemeClr val="bg2">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Freeform 14"/>
          <p:cNvSpPr/>
          <p:nvPr/>
        </p:nvSpPr>
        <p:spPr>
          <a:xfrm flipH="1">
            <a:off x="7651534" y="951656"/>
            <a:ext cx="186110" cy="1127717"/>
          </a:xfrm>
          <a:custGeom>
            <a:avLst/>
            <a:gdLst>
              <a:gd name="connsiteX0" fmla="*/ 0 w 186110"/>
              <a:gd name="connsiteY0" fmla="*/ 1127717 h 1127717"/>
              <a:gd name="connsiteX1" fmla="*/ 186110 w 186110"/>
              <a:gd name="connsiteY1" fmla="*/ 0 h 1127717"/>
              <a:gd name="connsiteX2" fmla="*/ 186110 w 186110"/>
              <a:gd name="connsiteY2" fmla="*/ 0 h 1127717"/>
            </a:gdLst>
            <a:ahLst/>
            <a:cxnLst>
              <a:cxn ang="0">
                <a:pos x="connsiteX0" y="connsiteY0"/>
              </a:cxn>
              <a:cxn ang="0">
                <a:pos x="connsiteX1" y="connsiteY1"/>
              </a:cxn>
              <a:cxn ang="0">
                <a:pos x="connsiteX2" y="connsiteY2"/>
              </a:cxn>
            </a:cxnLst>
            <a:rect l="l" t="t" r="r" b="b"/>
            <a:pathLst>
              <a:path w="186110" h="1127717">
                <a:moveTo>
                  <a:pt x="0" y="1127717"/>
                </a:moveTo>
                <a:lnTo>
                  <a:pt x="186110" y="0"/>
                </a:lnTo>
                <a:lnTo>
                  <a:pt x="186110" y="0"/>
                </a:lnTo>
              </a:path>
            </a:pathLst>
          </a:custGeom>
          <a:solidFill>
            <a:schemeClr val="bg2">
              <a:lumMod val="50000"/>
            </a:schemeClr>
          </a:solidFill>
          <a:ln w="38100" cmpd="sng">
            <a:solidFill>
              <a:schemeClr val="bg2">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Cross 7"/>
          <p:cNvSpPr/>
          <p:nvPr/>
        </p:nvSpPr>
        <p:spPr>
          <a:xfrm rot="19029473">
            <a:off x="6937679" y="2345753"/>
            <a:ext cx="1538301" cy="1538301"/>
          </a:xfrm>
          <a:prstGeom prst="plus">
            <a:avLst>
              <a:gd name="adj" fmla="val 36880"/>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94133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3317" y="1761284"/>
            <a:ext cx="7772400" cy="1470025"/>
          </a:xfrm>
        </p:spPr>
        <p:txBody>
          <a:bodyPr/>
          <a:lstStyle/>
          <a:p>
            <a:r>
              <a:rPr lang="en-US" sz="3600" dirty="0" smtClean="0"/>
              <a:t>Lab Zero:</a:t>
            </a:r>
            <a:br>
              <a:rPr lang="en-US" sz="3600" dirty="0" smtClean="0"/>
            </a:br>
            <a:r>
              <a:rPr lang="en-US" sz="3600" dirty="0" smtClean="0"/>
              <a:t>A First Experiment using GENI</a:t>
            </a:r>
            <a:endParaRPr lang="en-US" sz="3600" dirty="0"/>
          </a:p>
        </p:txBody>
      </p:sp>
      <p:sp>
        <p:nvSpPr>
          <p:cNvPr id="3" name="Subtitle 2"/>
          <p:cNvSpPr>
            <a:spLocks noGrp="1"/>
          </p:cNvSpPr>
          <p:nvPr>
            <p:ph type="subTitle" sz="quarter" idx="1"/>
          </p:nvPr>
        </p:nvSpPr>
        <p:spPr>
          <a:xfrm>
            <a:off x="-1008017" y="4495800"/>
            <a:ext cx="8017207" cy="1752600"/>
          </a:xfrm>
        </p:spPr>
        <p:txBody>
          <a:bodyPr/>
          <a:lstStyle/>
          <a:p>
            <a:endParaRPr lang="en-US" baseline="0" dirty="0" smtClean="0"/>
          </a:p>
        </p:txBody>
      </p:sp>
      <p:pic>
        <p:nvPicPr>
          <p:cNvPr id="4" name="Picture 3" descr="all_off_pp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4625" y="977900"/>
            <a:ext cx="1960475" cy="5892800"/>
          </a:xfrm>
          <a:prstGeom prst="rect">
            <a:avLst/>
          </a:prstGeom>
        </p:spPr>
      </p:pic>
    </p:spTree>
    <p:extLst>
      <p:ext uri="{BB962C8B-B14F-4D97-AF65-F5344CB8AC3E}">
        <p14:creationId xmlns:p14="http://schemas.microsoft.com/office/powerpoint/2010/main" val="404804684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Hands On Exercise</a:t>
            </a:r>
            <a:endParaRPr lang="en-US" sz="4000" dirty="0"/>
          </a:p>
        </p:txBody>
      </p:sp>
      <p:sp>
        <p:nvSpPr>
          <p:cNvPr id="3" name="Content Placeholder 2"/>
          <p:cNvSpPr>
            <a:spLocks noGrp="1"/>
          </p:cNvSpPr>
          <p:nvPr>
            <p:ph idx="1"/>
          </p:nvPr>
        </p:nvSpPr>
        <p:spPr/>
        <p:txBody>
          <a:bodyPr/>
          <a:lstStyle/>
          <a:p>
            <a:pPr marL="0" indent="0" algn="ctr">
              <a:buNone/>
            </a:pPr>
            <a:r>
              <a:rPr lang="en-US" sz="3200" b="1" dirty="0" smtClean="0"/>
              <a:t>Do a Simple Experiment in GENI</a:t>
            </a:r>
          </a:p>
          <a:p>
            <a:pPr marL="0" indent="0">
              <a:buNone/>
            </a:pPr>
            <a:endParaRPr lang="en-US" dirty="0" smtClean="0"/>
          </a:p>
          <a:p>
            <a:pPr marL="0" indent="0" algn="ctr">
              <a:buNone/>
            </a:pPr>
            <a:r>
              <a:rPr lang="en-US" dirty="0" smtClean="0"/>
              <a:t>Reserve two VMs connected at Layer 2</a:t>
            </a:r>
          </a:p>
        </p:txBody>
      </p:sp>
      <p:grpSp>
        <p:nvGrpSpPr>
          <p:cNvPr id="25" name="Group 24"/>
          <p:cNvGrpSpPr/>
          <p:nvPr/>
        </p:nvGrpSpPr>
        <p:grpSpPr>
          <a:xfrm>
            <a:off x="948163" y="3733461"/>
            <a:ext cx="7442050" cy="1701075"/>
            <a:chOff x="857455" y="3828348"/>
            <a:chExt cx="7442050" cy="1701075"/>
          </a:xfrm>
        </p:grpSpPr>
        <p:sp>
          <p:nvSpPr>
            <p:cNvPr id="7" name="Can 6"/>
            <p:cNvSpPr/>
            <p:nvPr/>
          </p:nvSpPr>
          <p:spPr>
            <a:xfrm rot="16200000" flipH="1">
              <a:off x="4343501" y="2824397"/>
              <a:ext cx="458780" cy="3294687"/>
            </a:xfrm>
            <a:prstGeom prst="can">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3105071" y="4243757"/>
              <a:ext cx="2989578" cy="461665"/>
            </a:xfrm>
            <a:prstGeom prst="rect">
              <a:avLst/>
            </a:prstGeom>
            <a:noFill/>
          </p:spPr>
          <p:txBody>
            <a:bodyPr wrap="square" rtlCol="0">
              <a:spAutoFit/>
            </a:bodyPr>
            <a:lstStyle/>
            <a:p>
              <a:pPr algn="ctr"/>
              <a:r>
                <a:rPr lang="en-US" sz="2400" dirty="0" smtClean="0">
                  <a:solidFill>
                    <a:schemeClr val="bg1"/>
                  </a:solidFill>
                </a:rPr>
                <a:t>Layer 2</a:t>
              </a:r>
              <a:endParaRPr lang="en-US" sz="2400" dirty="0">
                <a:solidFill>
                  <a:schemeClr val="bg1"/>
                </a:solidFill>
              </a:endParaRPr>
            </a:p>
          </p:txBody>
        </p:sp>
        <p:pic>
          <p:nvPicPr>
            <p:cNvPr id="21" name="Picture 20" descr="skd188256sd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4644" y="3828348"/>
              <a:ext cx="1984861" cy="1701075"/>
            </a:xfrm>
            <a:prstGeom prst="rect">
              <a:avLst/>
            </a:prstGeom>
          </p:spPr>
        </p:pic>
        <p:sp>
          <p:nvSpPr>
            <p:cNvPr id="22" name="TextBox 21"/>
            <p:cNvSpPr txBox="1"/>
            <p:nvPr/>
          </p:nvSpPr>
          <p:spPr>
            <a:xfrm>
              <a:off x="6369322" y="4065378"/>
              <a:ext cx="1210113" cy="353943"/>
            </a:xfrm>
            <a:prstGeom prst="rect">
              <a:avLst/>
            </a:prstGeom>
            <a:noFill/>
          </p:spPr>
          <p:txBody>
            <a:bodyPr wrap="square" rtlCol="0">
              <a:spAutoFit/>
            </a:bodyPr>
            <a:lstStyle/>
            <a:p>
              <a:pPr algn="ctr"/>
              <a:r>
                <a:rPr lang="en-US" sz="1700" dirty="0" smtClean="0">
                  <a:solidFill>
                    <a:schemeClr val="bg1"/>
                  </a:solidFill>
                </a:rPr>
                <a:t>VM</a:t>
              </a:r>
              <a:endParaRPr lang="en-US" sz="1700" dirty="0">
                <a:solidFill>
                  <a:schemeClr val="bg1"/>
                </a:solidFill>
              </a:endParaRPr>
            </a:p>
          </p:txBody>
        </p:sp>
        <p:pic>
          <p:nvPicPr>
            <p:cNvPr id="23" name="Picture 22" descr="skd188256sd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57455" y="3828348"/>
              <a:ext cx="1984861" cy="1701075"/>
            </a:xfrm>
            <a:prstGeom prst="rect">
              <a:avLst/>
            </a:prstGeom>
          </p:spPr>
        </p:pic>
        <p:sp>
          <p:nvSpPr>
            <p:cNvPr id="24" name="TextBox 23"/>
            <p:cNvSpPr txBox="1"/>
            <p:nvPr/>
          </p:nvSpPr>
          <p:spPr>
            <a:xfrm>
              <a:off x="1588409" y="4066785"/>
              <a:ext cx="1210113" cy="353943"/>
            </a:xfrm>
            <a:prstGeom prst="rect">
              <a:avLst/>
            </a:prstGeom>
            <a:noFill/>
          </p:spPr>
          <p:txBody>
            <a:bodyPr wrap="square" rtlCol="0">
              <a:spAutoFit/>
            </a:bodyPr>
            <a:lstStyle/>
            <a:p>
              <a:pPr algn="ctr"/>
              <a:r>
                <a:rPr lang="en-US" sz="1700" dirty="0" smtClean="0">
                  <a:solidFill>
                    <a:schemeClr val="bg1"/>
                  </a:solidFill>
                </a:rPr>
                <a:t>VM</a:t>
              </a:r>
              <a:endParaRPr lang="en-US" sz="1700" dirty="0">
                <a:solidFill>
                  <a:schemeClr val="bg1"/>
                </a:solidFill>
              </a:endParaRPr>
            </a:p>
          </p:txBody>
        </p:sp>
      </p:grpSp>
      <p:sp>
        <p:nvSpPr>
          <p:cNvPr id="4" name="TextBox 3"/>
          <p:cNvSpPr txBox="1"/>
          <p:nvPr/>
        </p:nvSpPr>
        <p:spPr>
          <a:xfrm>
            <a:off x="4381304" y="673307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65521579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0"/>
            <a:ext cx="8229600" cy="1143000"/>
          </a:xfrm>
        </p:spPr>
        <p:txBody>
          <a:bodyPr/>
          <a:lstStyle/>
          <a:p>
            <a:r>
              <a:rPr lang="en-US" sz="4000" dirty="0" smtClean="0"/>
              <a:t>Understand GENI Terminology</a:t>
            </a:r>
            <a:endParaRPr lang="en-US" sz="4000" dirty="0"/>
          </a:p>
        </p:txBody>
      </p:sp>
      <p:sp>
        <p:nvSpPr>
          <p:cNvPr id="4" name="TextBox 3"/>
          <p:cNvSpPr txBox="1"/>
          <p:nvPr/>
        </p:nvSpPr>
        <p:spPr>
          <a:xfrm>
            <a:off x="1028700" y="1779200"/>
            <a:ext cx="1724864" cy="923330"/>
          </a:xfrm>
          <a:prstGeom prst="rect">
            <a:avLst/>
          </a:prstGeom>
          <a:noFill/>
        </p:spPr>
        <p:txBody>
          <a:bodyPr wrap="none" rtlCol="0">
            <a:spAutoFit/>
          </a:bodyPr>
          <a:lstStyle/>
          <a:p>
            <a:r>
              <a:rPr lang="en-US" sz="5400" b="1" dirty="0" smtClean="0">
                <a:solidFill>
                  <a:srgbClr val="FF6600"/>
                </a:solidFill>
              </a:rPr>
              <a:t>slice</a:t>
            </a:r>
            <a:endParaRPr lang="en-US" sz="3200" b="1" dirty="0">
              <a:solidFill>
                <a:srgbClr val="FF6600"/>
              </a:solidFill>
            </a:endParaRPr>
          </a:p>
        </p:txBody>
      </p:sp>
      <p:sp>
        <p:nvSpPr>
          <p:cNvPr id="8" name="TextBox 7"/>
          <p:cNvSpPr txBox="1"/>
          <p:nvPr/>
        </p:nvSpPr>
        <p:spPr>
          <a:xfrm>
            <a:off x="5962609" y="1516671"/>
            <a:ext cx="2493441" cy="923330"/>
          </a:xfrm>
          <a:prstGeom prst="rect">
            <a:avLst/>
          </a:prstGeom>
          <a:noFill/>
        </p:spPr>
        <p:txBody>
          <a:bodyPr wrap="none" rtlCol="0">
            <a:spAutoFit/>
          </a:bodyPr>
          <a:lstStyle/>
          <a:p>
            <a:r>
              <a:rPr lang="en-US" sz="5400" b="1" dirty="0" smtClean="0">
                <a:solidFill>
                  <a:srgbClr val="FF6600"/>
                </a:solidFill>
              </a:rPr>
              <a:t>project</a:t>
            </a:r>
            <a:endParaRPr lang="en-US" sz="3200" b="1" dirty="0">
              <a:solidFill>
                <a:srgbClr val="FF6600"/>
              </a:solidFill>
            </a:endParaRPr>
          </a:p>
        </p:txBody>
      </p:sp>
      <p:sp>
        <p:nvSpPr>
          <p:cNvPr id="9" name="TextBox 8"/>
          <p:cNvSpPr txBox="1"/>
          <p:nvPr/>
        </p:nvSpPr>
        <p:spPr>
          <a:xfrm>
            <a:off x="4693427" y="4794732"/>
            <a:ext cx="3494316" cy="923330"/>
          </a:xfrm>
          <a:prstGeom prst="rect">
            <a:avLst/>
          </a:prstGeom>
          <a:noFill/>
        </p:spPr>
        <p:txBody>
          <a:bodyPr wrap="none" rtlCol="0">
            <a:spAutoFit/>
          </a:bodyPr>
          <a:lstStyle/>
          <a:p>
            <a:r>
              <a:rPr lang="en-US" sz="5400" b="1" dirty="0" smtClean="0">
                <a:solidFill>
                  <a:srgbClr val="FF6600"/>
                </a:solidFill>
              </a:rPr>
              <a:t>aggregate</a:t>
            </a:r>
            <a:endParaRPr lang="en-US" sz="3200" b="1" dirty="0">
              <a:solidFill>
                <a:srgbClr val="FF6600"/>
              </a:solidFill>
            </a:endParaRPr>
          </a:p>
        </p:txBody>
      </p:sp>
      <p:sp>
        <p:nvSpPr>
          <p:cNvPr id="11" name="TextBox 10"/>
          <p:cNvSpPr txBox="1"/>
          <p:nvPr/>
        </p:nvSpPr>
        <p:spPr>
          <a:xfrm>
            <a:off x="3010789" y="2901240"/>
            <a:ext cx="4544834" cy="923330"/>
          </a:xfrm>
          <a:prstGeom prst="rect">
            <a:avLst/>
          </a:prstGeom>
          <a:noFill/>
        </p:spPr>
        <p:txBody>
          <a:bodyPr wrap="none" rtlCol="0">
            <a:spAutoFit/>
          </a:bodyPr>
          <a:lstStyle/>
          <a:p>
            <a:r>
              <a:rPr lang="en-US" sz="5400" b="1" dirty="0" smtClean="0">
                <a:solidFill>
                  <a:srgbClr val="FF6600"/>
                </a:solidFill>
              </a:rPr>
              <a:t>experimenter</a:t>
            </a:r>
            <a:endParaRPr lang="en-US" sz="3200" b="1" dirty="0">
              <a:solidFill>
                <a:srgbClr val="FF6600"/>
              </a:solidFill>
            </a:endParaRPr>
          </a:p>
        </p:txBody>
      </p:sp>
      <p:sp>
        <p:nvSpPr>
          <p:cNvPr id="12" name="TextBox 11"/>
          <p:cNvSpPr txBox="1"/>
          <p:nvPr/>
        </p:nvSpPr>
        <p:spPr>
          <a:xfrm>
            <a:off x="1198466" y="3977045"/>
            <a:ext cx="3110196" cy="923330"/>
          </a:xfrm>
          <a:prstGeom prst="rect">
            <a:avLst/>
          </a:prstGeom>
          <a:noFill/>
        </p:spPr>
        <p:txBody>
          <a:bodyPr wrap="none" rtlCol="0">
            <a:spAutoFit/>
          </a:bodyPr>
          <a:lstStyle/>
          <a:p>
            <a:r>
              <a:rPr lang="en-US" sz="5400" b="1" dirty="0" smtClean="0">
                <a:solidFill>
                  <a:srgbClr val="FF6600"/>
                </a:solidFill>
              </a:rPr>
              <a:t>resource</a:t>
            </a:r>
            <a:endParaRPr lang="en-US" sz="3200" b="1" dirty="0">
              <a:solidFill>
                <a:srgbClr val="FF6600"/>
              </a:solidFill>
            </a:endParaRPr>
          </a:p>
        </p:txBody>
      </p:sp>
    </p:spTree>
    <p:extLst>
      <p:ext uri="{BB962C8B-B14F-4D97-AF65-F5344CB8AC3E}">
        <p14:creationId xmlns:p14="http://schemas.microsoft.com/office/powerpoint/2010/main" val="132386210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Use the </a:t>
            </a:r>
            <a:r>
              <a:rPr lang="en-US" sz="4000" dirty="0"/>
              <a:t>GENI </a:t>
            </a:r>
            <a:r>
              <a:rPr lang="en-US" sz="4000" dirty="0" smtClean="0"/>
              <a:t>Portal and Flack</a:t>
            </a:r>
            <a:endParaRPr lang="en-US" sz="4000" dirty="0"/>
          </a:p>
        </p:txBody>
      </p:sp>
      <p:pic>
        <p:nvPicPr>
          <p:cNvPr id="3" name="Picture 2" descr="use-geni.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981" y="1284878"/>
            <a:ext cx="7484768" cy="4874186"/>
          </a:xfrm>
          <a:prstGeom prst="rect">
            <a:avLst/>
          </a:prstGeom>
          <a:ln w="57150" cmpd="sng">
            <a:solidFill>
              <a:srgbClr val="FF6600"/>
            </a:solidFill>
          </a:ln>
        </p:spPr>
      </p:pic>
    </p:spTree>
    <p:extLst>
      <p:ext uri="{BB962C8B-B14F-4D97-AF65-F5344CB8AC3E}">
        <p14:creationId xmlns:p14="http://schemas.microsoft.com/office/powerpoint/2010/main" val="3608980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8541"/>
            <a:ext cx="8229600" cy="1143000"/>
          </a:xfrm>
        </p:spPr>
        <p:txBody>
          <a:bodyPr/>
          <a:lstStyle/>
          <a:p>
            <a:r>
              <a:rPr lang="en-US" sz="3600" dirty="0" smtClean="0"/>
              <a:t>Use the </a:t>
            </a:r>
            <a:r>
              <a:rPr lang="en-US" sz="3600" dirty="0"/>
              <a:t>GENI </a:t>
            </a:r>
            <a:r>
              <a:rPr lang="en-US" sz="3600" dirty="0" smtClean="0"/>
              <a:t>Portal </a:t>
            </a:r>
            <a:br>
              <a:rPr lang="en-US" sz="3600" dirty="0" smtClean="0"/>
            </a:br>
            <a:r>
              <a:rPr lang="en-US" sz="3600" dirty="0" smtClean="0"/>
              <a:t>and Jacks/</a:t>
            </a:r>
            <a:r>
              <a:rPr lang="en-US" sz="3600" dirty="0" err="1"/>
              <a:t>j</a:t>
            </a:r>
            <a:r>
              <a:rPr lang="en-US" sz="3600" dirty="0" err="1" smtClean="0"/>
              <a:t>Fed</a:t>
            </a:r>
            <a:endParaRPr lang="en-US" sz="3600" dirty="0"/>
          </a:p>
        </p:txBody>
      </p:sp>
      <p:pic>
        <p:nvPicPr>
          <p:cNvPr id="3" name="Picture 2" descr="use-geni.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981" y="1284878"/>
            <a:ext cx="7484768" cy="4874186"/>
          </a:xfrm>
          <a:prstGeom prst="rect">
            <a:avLst/>
          </a:prstGeom>
          <a:ln w="57150" cmpd="sng">
            <a:solidFill>
              <a:srgbClr val="FF6600"/>
            </a:solidFill>
          </a:ln>
        </p:spPr>
      </p:pic>
    </p:spTree>
    <p:extLst>
      <p:ext uri="{BB962C8B-B14F-4D97-AF65-F5344CB8AC3E}">
        <p14:creationId xmlns:p14="http://schemas.microsoft.com/office/powerpoint/2010/main" val="174338186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Experiment Workflow</a:t>
            </a:r>
            <a:endParaRPr lang="en-US" sz="4000" dirty="0"/>
          </a:p>
        </p:txBody>
      </p:sp>
      <p:sp>
        <p:nvSpPr>
          <p:cNvPr id="16" name="Content Placeholder 3"/>
          <p:cNvSpPr txBox="1">
            <a:spLocks/>
          </p:cNvSpPr>
          <p:nvPr/>
        </p:nvSpPr>
        <p:spPr bwMode="auto">
          <a:xfrm>
            <a:off x="2393345" y="1144924"/>
            <a:ext cx="6795251" cy="5203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rgbClr val="080808"/>
                </a:solidFill>
                <a:latin typeface="Arial"/>
                <a:ea typeface="+mn-ea"/>
                <a:cs typeface="Arial"/>
              </a:defRPr>
            </a:lvl1pPr>
            <a:lvl2pPr marL="742950" indent="-285750" algn="l" rtl="0" eaLnBrk="1" fontAlgn="base" hangingPunct="1">
              <a:spcBef>
                <a:spcPct val="20000"/>
              </a:spcBef>
              <a:spcAft>
                <a:spcPct val="0"/>
              </a:spcAft>
              <a:buChar char="–"/>
              <a:defRPr sz="2400">
                <a:solidFill>
                  <a:srgbClr val="080808"/>
                </a:solidFill>
                <a:latin typeface="Arial"/>
                <a:ea typeface="+mn-ea"/>
                <a:cs typeface="Arial"/>
              </a:defRPr>
            </a:lvl2pPr>
            <a:lvl3pPr marL="1143000" indent="-228600" algn="l" rtl="0" eaLnBrk="1" fontAlgn="base" hangingPunct="1">
              <a:spcBef>
                <a:spcPct val="20000"/>
              </a:spcBef>
              <a:spcAft>
                <a:spcPct val="0"/>
              </a:spcAft>
              <a:buChar char="•"/>
              <a:defRPr sz="2000">
                <a:solidFill>
                  <a:srgbClr val="080808"/>
                </a:solidFill>
                <a:latin typeface="Arial"/>
                <a:ea typeface="+mn-ea"/>
                <a:cs typeface="Arial"/>
              </a:defRPr>
            </a:lvl3pPr>
            <a:lvl4pPr marL="1600200" indent="-228600" algn="l" rtl="0" eaLnBrk="1" fontAlgn="base" hangingPunct="1">
              <a:spcBef>
                <a:spcPct val="20000"/>
              </a:spcBef>
              <a:spcAft>
                <a:spcPct val="0"/>
              </a:spcAft>
              <a:buChar char="–"/>
              <a:defRPr>
                <a:solidFill>
                  <a:srgbClr val="080808"/>
                </a:solidFill>
                <a:latin typeface="Arial"/>
                <a:ea typeface="+mn-ea"/>
                <a:cs typeface="Arial"/>
              </a:defRPr>
            </a:lvl4pPr>
            <a:lvl5pPr marL="2057400" indent="-228600" algn="l" rtl="0" eaLnBrk="1" fontAlgn="base" hangingPunct="1">
              <a:spcBef>
                <a:spcPct val="20000"/>
              </a:spcBef>
              <a:spcAft>
                <a:spcPct val="0"/>
              </a:spcAft>
              <a:buChar char="»"/>
              <a:defRPr>
                <a:solidFill>
                  <a:srgbClr val="080808"/>
                </a:solidFill>
                <a:latin typeface="Arial"/>
                <a:ea typeface="+mn-ea"/>
                <a:cs typeface="Arial"/>
              </a:defRPr>
            </a:lvl5pPr>
            <a:lvl6pPr marL="2514600" indent="-228600" algn="l" rtl="0" eaLnBrk="1" fontAlgn="base" hangingPunct="1">
              <a:spcBef>
                <a:spcPct val="20000"/>
              </a:spcBef>
              <a:spcAft>
                <a:spcPct val="0"/>
              </a:spcAft>
              <a:buChar char="»"/>
              <a:defRPr sz="2000">
                <a:solidFill>
                  <a:srgbClr val="080808"/>
                </a:solidFill>
                <a:latin typeface="+mn-lt"/>
                <a:ea typeface="+mn-ea"/>
                <a:cs typeface="+mn-cs"/>
              </a:defRPr>
            </a:lvl6pPr>
            <a:lvl7pPr marL="2971800" indent="-228600" algn="l" rtl="0" eaLnBrk="1" fontAlgn="base" hangingPunct="1">
              <a:spcBef>
                <a:spcPct val="20000"/>
              </a:spcBef>
              <a:spcAft>
                <a:spcPct val="0"/>
              </a:spcAft>
              <a:buChar char="»"/>
              <a:defRPr sz="2000">
                <a:solidFill>
                  <a:srgbClr val="080808"/>
                </a:solidFill>
                <a:latin typeface="+mn-lt"/>
                <a:ea typeface="+mn-ea"/>
                <a:cs typeface="+mn-cs"/>
              </a:defRPr>
            </a:lvl7pPr>
            <a:lvl8pPr marL="3429000" indent="-228600" algn="l" rtl="0" eaLnBrk="1" fontAlgn="base" hangingPunct="1">
              <a:spcBef>
                <a:spcPct val="20000"/>
              </a:spcBef>
              <a:spcAft>
                <a:spcPct val="0"/>
              </a:spcAft>
              <a:buChar char="»"/>
              <a:defRPr sz="2000">
                <a:solidFill>
                  <a:srgbClr val="080808"/>
                </a:solidFill>
                <a:latin typeface="+mn-lt"/>
                <a:ea typeface="+mn-ea"/>
                <a:cs typeface="+mn-cs"/>
              </a:defRPr>
            </a:lvl8pPr>
            <a:lvl9pPr marL="3886200" indent="-228600" algn="l" rtl="0" eaLnBrk="1" fontAlgn="base" hangingPunct="1">
              <a:spcBef>
                <a:spcPct val="20000"/>
              </a:spcBef>
              <a:spcAft>
                <a:spcPct val="0"/>
              </a:spcAft>
              <a:buChar char="»"/>
              <a:defRPr sz="2000">
                <a:solidFill>
                  <a:srgbClr val="080808"/>
                </a:solidFill>
                <a:latin typeface="+mn-lt"/>
                <a:ea typeface="+mn-ea"/>
                <a:cs typeface="+mn-cs"/>
              </a:defRPr>
            </a:lvl9pPr>
          </a:lstStyle>
          <a:p>
            <a:r>
              <a:rPr lang="en-US" sz="2600" dirty="0" smtClean="0"/>
              <a:t>Part I: Design/Setup</a:t>
            </a:r>
          </a:p>
          <a:p>
            <a:pPr marL="0" indent="0">
              <a:buFontTx/>
              <a:buNone/>
            </a:pPr>
            <a:endParaRPr lang="en-US" sz="2600" dirty="0" smtClean="0"/>
          </a:p>
          <a:p>
            <a:pPr marL="0" indent="0">
              <a:buFontTx/>
              <a:buNone/>
            </a:pPr>
            <a:endParaRPr lang="en-US" sz="2600" dirty="0" smtClean="0"/>
          </a:p>
          <a:p>
            <a:pPr marL="0" indent="0">
              <a:buFontTx/>
              <a:buNone/>
            </a:pPr>
            <a:endParaRPr lang="en-US" sz="2600" dirty="0" smtClean="0"/>
          </a:p>
          <a:p>
            <a:pPr marL="0" indent="0">
              <a:buFontTx/>
              <a:buNone/>
            </a:pPr>
            <a:endParaRPr lang="en-US" sz="2600" dirty="0" smtClean="0"/>
          </a:p>
          <a:p>
            <a:r>
              <a:rPr lang="en-US" sz="2600" dirty="0" smtClean="0"/>
              <a:t>Part II: Execute</a:t>
            </a:r>
          </a:p>
          <a:p>
            <a:pPr marL="0" indent="0">
              <a:buFontTx/>
              <a:buNone/>
            </a:pPr>
            <a:endParaRPr lang="en-US" sz="2600" dirty="0" smtClean="0"/>
          </a:p>
          <a:p>
            <a:pPr marL="0" indent="0">
              <a:buFontTx/>
              <a:buNone/>
            </a:pPr>
            <a:endParaRPr lang="en-US" sz="2600" dirty="0" smtClean="0"/>
          </a:p>
          <a:p>
            <a:pPr marL="0" indent="0">
              <a:buFontTx/>
              <a:buNone/>
            </a:pPr>
            <a:endParaRPr lang="en-US" sz="2600" dirty="0" smtClean="0"/>
          </a:p>
          <a:p>
            <a:r>
              <a:rPr lang="en-US" sz="2600" dirty="0" smtClean="0"/>
              <a:t>Part III: Finish</a:t>
            </a:r>
          </a:p>
        </p:txBody>
      </p:sp>
      <p:pic>
        <p:nvPicPr>
          <p:cNvPr id="19" name="Picture 18" descr="all_off_pp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 y="876300"/>
            <a:ext cx="1960475" cy="5892800"/>
          </a:xfrm>
          <a:prstGeom prst="rect">
            <a:avLst/>
          </a:prstGeom>
        </p:spPr>
      </p:pic>
    </p:spTree>
    <p:extLst>
      <p:ext uri="{BB962C8B-B14F-4D97-AF65-F5344CB8AC3E}">
        <p14:creationId xmlns:p14="http://schemas.microsoft.com/office/powerpoint/2010/main" val="71860840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The GENI Portal is</a:t>
            </a:r>
            <a:r>
              <a:rPr lang="en-US" sz="4000" dirty="0" smtClean="0"/>
              <a:t>…	</a:t>
            </a:r>
            <a:endParaRPr lang="en-US" sz="4000" dirty="0"/>
          </a:p>
        </p:txBody>
      </p:sp>
      <p:sp>
        <p:nvSpPr>
          <p:cNvPr id="3" name="Content Placeholder 2"/>
          <p:cNvSpPr>
            <a:spLocks noGrp="1"/>
          </p:cNvSpPr>
          <p:nvPr>
            <p:ph idx="1"/>
          </p:nvPr>
        </p:nvSpPr>
        <p:spPr>
          <a:xfrm>
            <a:off x="342900" y="3276600"/>
            <a:ext cx="9232900" cy="3492500"/>
          </a:xfrm>
        </p:spPr>
        <p:txBody>
          <a:bodyPr/>
          <a:lstStyle/>
          <a:p>
            <a:pPr marL="0" indent="0">
              <a:spcBef>
                <a:spcPts val="2760"/>
              </a:spcBef>
              <a:buNone/>
            </a:pPr>
            <a:r>
              <a:rPr lang="en-US" sz="3200" dirty="0" smtClean="0"/>
              <a:t>A web-based tool for experimenters to manage </a:t>
            </a:r>
            <a:r>
              <a:rPr lang="en-US" sz="4000" b="1" dirty="0" smtClean="0">
                <a:solidFill>
                  <a:schemeClr val="tx1"/>
                </a:solidFill>
              </a:rPr>
              <a:t>experimenters</a:t>
            </a:r>
            <a:r>
              <a:rPr lang="en-US" sz="3200" dirty="0" smtClean="0"/>
              <a:t>, </a:t>
            </a:r>
            <a:r>
              <a:rPr lang="en-US" sz="4000" b="1" dirty="0" smtClean="0"/>
              <a:t>projects</a:t>
            </a:r>
            <a:r>
              <a:rPr lang="en-US" sz="3200" dirty="0" smtClean="0"/>
              <a:t>, and </a:t>
            </a:r>
            <a:r>
              <a:rPr lang="en-US" sz="4000" b="1" dirty="0" smtClean="0"/>
              <a:t>slices</a:t>
            </a:r>
            <a:r>
              <a:rPr lang="en-US" sz="3200" dirty="0" smtClean="0"/>
              <a:t>. </a:t>
            </a:r>
          </a:p>
          <a:p>
            <a:pPr marL="0" indent="0">
              <a:spcBef>
                <a:spcPts val="2760"/>
              </a:spcBef>
              <a:buNone/>
            </a:pPr>
            <a:r>
              <a:rPr lang="en-US" sz="3200" dirty="0" smtClean="0"/>
              <a:t>Includes simple tools to reserve </a:t>
            </a:r>
            <a:r>
              <a:rPr lang="en-US" sz="4000" b="1" dirty="0" smtClean="0"/>
              <a:t>resources</a:t>
            </a:r>
            <a:r>
              <a:rPr lang="en-US" sz="3200" dirty="0" smtClean="0"/>
              <a:t>.</a:t>
            </a:r>
          </a:p>
          <a:p>
            <a:pPr marL="0" indent="0">
              <a:spcBef>
                <a:spcPts val="2760"/>
              </a:spcBef>
              <a:buNone/>
            </a:pPr>
            <a:r>
              <a:rPr lang="en-US" sz="3200" dirty="0"/>
              <a:t>M</a:t>
            </a:r>
            <a:r>
              <a:rPr lang="en-US" sz="3200" dirty="0" smtClean="0"/>
              <a:t>ore to come in the future. </a:t>
            </a:r>
            <a:endParaRPr lang="en-US" sz="3200" dirty="0"/>
          </a:p>
        </p:txBody>
      </p:sp>
      <p:pic>
        <p:nvPicPr>
          <p:cNvPr id="4" name="Picture 3" descr="UseGENI.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7750" y="1460500"/>
            <a:ext cx="4241219" cy="1460474"/>
          </a:xfrm>
          <a:prstGeom prst="rect">
            <a:avLst/>
          </a:prstGeom>
        </p:spPr>
      </p:pic>
    </p:spTree>
    <p:extLst>
      <p:ext uri="{BB962C8B-B14F-4D97-AF65-F5344CB8AC3E}">
        <p14:creationId xmlns:p14="http://schemas.microsoft.com/office/powerpoint/2010/main" val="45322816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Flack is …</a:t>
            </a:r>
            <a:endParaRPr lang="en-US" sz="4000" dirty="0"/>
          </a:p>
        </p:txBody>
      </p:sp>
      <p:sp>
        <p:nvSpPr>
          <p:cNvPr id="3" name="Content Placeholder 2"/>
          <p:cNvSpPr>
            <a:spLocks noGrp="1"/>
          </p:cNvSpPr>
          <p:nvPr>
            <p:ph idx="1"/>
          </p:nvPr>
        </p:nvSpPr>
        <p:spPr>
          <a:xfrm>
            <a:off x="200525" y="4897406"/>
            <a:ext cx="8943475" cy="1693167"/>
          </a:xfrm>
        </p:spPr>
        <p:txBody>
          <a:bodyPr/>
          <a:lstStyle/>
          <a:p>
            <a:pPr marL="0" indent="0" algn="ctr">
              <a:buNone/>
            </a:pPr>
            <a:r>
              <a:rPr lang="en-US" sz="3200" dirty="0" smtClean="0"/>
              <a:t>A graphical </a:t>
            </a:r>
            <a:r>
              <a:rPr lang="en-US" sz="3200" dirty="0"/>
              <a:t>u</a:t>
            </a:r>
            <a:r>
              <a:rPr lang="en-US" sz="3200" dirty="0" smtClean="0"/>
              <a:t>ser </a:t>
            </a:r>
            <a:r>
              <a:rPr lang="en-US" sz="3200" dirty="0"/>
              <a:t>i</a:t>
            </a:r>
            <a:r>
              <a:rPr lang="en-US" sz="3200" dirty="0" smtClean="0"/>
              <a:t>nterface (GUI) for: </a:t>
            </a:r>
          </a:p>
          <a:p>
            <a:pPr lvl="1" algn="ctr"/>
            <a:r>
              <a:rPr lang="en-US" sz="2800" b="1" dirty="0" smtClean="0"/>
              <a:t>designing topologies </a:t>
            </a:r>
            <a:r>
              <a:rPr lang="en-US" sz="2800" dirty="0" smtClean="0"/>
              <a:t>in GENI</a:t>
            </a:r>
          </a:p>
          <a:p>
            <a:pPr lvl="1" algn="ctr"/>
            <a:r>
              <a:rPr lang="en-US" sz="2800" b="1" dirty="0"/>
              <a:t>r</a:t>
            </a:r>
            <a:r>
              <a:rPr lang="en-US" sz="2800" b="1" dirty="0" smtClean="0"/>
              <a:t>eserving resources </a:t>
            </a:r>
            <a:r>
              <a:rPr lang="en-US" sz="2800" dirty="0" smtClean="0"/>
              <a:t>in GENI</a:t>
            </a:r>
          </a:p>
          <a:p>
            <a:pPr algn="ctr"/>
            <a:endParaRPr lang="en-US" dirty="0"/>
          </a:p>
        </p:txBody>
      </p:sp>
      <p:pic>
        <p:nvPicPr>
          <p:cNvPr id="6" name="Picture 5" descr="oneam_twovmlink_v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6280" y="1237887"/>
            <a:ext cx="5933511" cy="3497367"/>
          </a:xfrm>
          <a:prstGeom prst="rect">
            <a:avLst/>
          </a:prstGeom>
          <a:ln w="47625">
            <a:solidFill>
              <a:srgbClr val="FF6600"/>
            </a:solidFill>
            <a:prstDash val="solid"/>
          </a:ln>
        </p:spPr>
      </p:pic>
    </p:spTree>
    <p:extLst>
      <p:ext uri="{BB962C8B-B14F-4D97-AF65-F5344CB8AC3E}">
        <p14:creationId xmlns:p14="http://schemas.microsoft.com/office/powerpoint/2010/main" val="41709381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Jacks and </a:t>
            </a:r>
            <a:r>
              <a:rPr lang="en-US" sz="4000" dirty="0" err="1" smtClean="0"/>
              <a:t>jFed</a:t>
            </a:r>
            <a:r>
              <a:rPr lang="en-US" sz="4000" dirty="0" smtClean="0"/>
              <a:t> are …</a:t>
            </a:r>
            <a:endParaRPr lang="en-US" sz="4000" dirty="0"/>
          </a:p>
        </p:txBody>
      </p:sp>
      <p:sp>
        <p:nvSpPr>
          <p:cNvPr id="3" name="Content Placeholder 2"/>
          <p:cNvSpPr>
            <a:spLocks noGrp="1"/>
          </p:cNvSpPr>
          <p:nvPr>
            <p:ph idx="1"/>
          </p:nvPr>
        </p:nvSpPr>
        <p:spPr>
          <a:xfrm>
            <a:off x="200525" y="4897406"/>
            <a:ext cx="8943475" cy="1693167"/>
          </a:xfrm>
        </p:spPr>
        <p:txBody>
          <a:bodyPr/>
          <a:lstStyle/>
          <a:p>
            <a:pPr marL="0" indent="0" algn="ctr">
              <a:buNone/>
            </a:pPr>
            <a:r>
              <a:rPr lang="en-US" sz="3200" dirty="0"/>
              <a:t>G</a:t>
            </a:r>
            <a:r>
              <a:rPr lang="en-US" sz="3200" dirty="0" smtClean="0"/>
              <a:t>raphical </a:t>
            </a:r>
            <a:r>
              <a:rPr lang="en-US" sz="3200" dirty="0"/>
              <a:t>u</a:t>
            </a:r>
            <a:r>
              <a:rPr lang="en-US" sz="3200" dirty="0" smtClean="0"/>
              <a:t>ser interfaces (GUIs) for: </a:t>
            </a:r>
          </a:p>
          <a:p>
            <a:pPr lvl="1" algn="ctr"/>
            <a:r>
              <a:rPr lang="en-US" sz="2800" b="1" dirty="0" smtClean="0"/>
              <a:t>designing topologies </a:t>
            </a:r>
            <a:r>
              <a:rPr lang="en-US" sz="2800" dirty="0" smtClean="0"/>
              <a:t>in GENI</a:t>
            </a:r>
          </a:p>
          <a:p>
            <a:pPr lvl="1" algn="ctr"/>
            <a:r>
              <a:rPr lang="en-US" sz="2800" b="1" dirty="0"/>
              <a:t>r</a:t>
            </a:r>
            <a:r>
              <a:rPr lang="en-US" sz="2800" b="1" dirty="0" smtClean="0"/>
              <a:t>eserving resources </a:t>
            </a:r>
            <a:r>
              <a:rPr lang="en-US" sz="2800" dirty="0" smtClean="0"/>
              <a:t>in GENI</a:t>
            </a:r>
          </a:p>
          <a:p>
            <a:pPr algn="ctr"/>
            <a:endParaRPr lang="en-US" dirty="0"/>
          </a:p>
        </p:txBody>
      </p:sp>
      <p:pic>
        <p:nvPicPr>
          <p:cNvPr id="4" name="Picture 3" descr="JacksLab0_4.png"/>
          <p:cNvPicPr>
            <a:picLocks noChangeAspect="1"/>
          </p:cNvPicPr>
          <p:nvPr/>
        </p:nvPicPr>
        <p:blipFill rotWithShape="1">
          <a:blip r:embed="rId3">
            <a:extLst>
              <a:ext uri="{28A0092B-C50C-407E-A947-70E740481C1C}">
                <a14:useLocalDpi xmlns:a14="http://schemas.microsoft.com/office/drawing/2010/main" val="0"/>
              </a:ext>
            </a:extLst>
          </a:blip>
          <a:srcRect b="30570"/>
          <a:stretch/>
        </p:blipFill>
        <p:spPr>
          <a:xfrm>
            <a:off x="4600519" y="2801161"/>
            <a:ext cx="4554341" cy="2074345"/>
          </a:xfrm>
          <a:prstGeom prst="rect">
            <a:avLst/>
          </a:prstGeom>
          <a:ln w="57150" cmpd="sng">
            <a:solidFill>
              <a:srgbClr val="FF6600"/>
            </a:solidFill>
          </a:ln>
        </p:spPr>
      </p:pic>
      <p:pic>
        <p:nvPicPr>
          <p:cNvPr id="5" name="Picture 4"/>
          <p:cNvPicPr>
            <a:picLocks noChangeAspect="1"/>
          </p:cNvPicPr>
          <p:nvPr/>
        </p:nvPicPr>
        <p:blipFill>
          <a:blip r:embed="rId4"/>
          <a:stretch>
            <a:fillRect/>
          </a:stretch>
        </p:blipFill>
        <p:spPr>
          <a:xfrm>
            <a:off x="335474" y="1066359"/>
            <a:ext cx="4122721" cy="2491973"/>
          </a:xfrm>
          <a:prstGeom prst="rect">
            <a:avLst/>
          </a:prstGeom>
          <a:ln w="57150" cmpd="sng">
            <a:solidFill>
              <a:srgbClr val="FF6600"/>
            </a:solidFill>
          </a:ln>
        </p:spPr>
      </p:pic>
    </p:spTree>
    <p:extLst>
      <p:ext uri="{BB962C8B-B14F-4D97-AF65-F5344CB8AC3E}">
        <p14:creationId xmlns:p14="http://schemas.microsoft.com/office/powerpoint/2010/main" val="10655469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Experimenter</a:t>
            </a:r>
            <a:endParaRPr lang="en-US" dirty="0"/>
          </a:p>
        </p:txBody>
      </p:sp>
      <p:sp>
        <p:nvSpPr>
          <p:cNvPr id="11" name="Content Placeholder 10"/>
          <p:cNvSpPr>
            <a:spLocks noGrp="1"/>
          </p:cNvSpPr>
          <p:nvPr>
            <p:ph sz="half" idx="1"/>
          </p:nvPr>
        </p:nvSpPr>
        <p:spPr>
          <a:xfrm>
            <a:off x="381000" y="1476930"/>
            <a:ext cx="5270500" cy="4876800"/>
          </a:xfrm>
        </p:spPr>
        <p:txBody>
          <a:bodyPr/>
          <a:lstStyle/>
          <a:p>
            <a:pPr marL="0" indent="0">
              <a:buNone/>
            </a:pPr>
            <a:r>
              <a:rPr lang="en-US" dirty="0" smtClean="0"/>
              <a:t>An </a:t>
            </a:r>
            <a:r>
              <a:rPr lang="en-US" sz="3200" b="1" dirty="0" smtClean="0"/>
              <a:t>experimenter</a:t>
            </a:r>
            <a:r>
              <a:rPr lang="en-US" sz="3200" dirty="0" smtClean="0"/>
              <a:t> </a:t>
            </a:r>
            <a:r>
              <a:rPr lang="en-US" dirty="0" smtClean="0"/>
              <a:t>is </a:t>
            </a:r>
            <a:r>
              <a:rPr lang="en-US" dirty="0" smtClean="0">
                <a:solidFill>
                  <a:schemeClr val="tx1"/>
                </a:solidFill>
              </a:rPr>
              <a:t>a researcher who uses </a:t>
            </a:r>
            <a:r>
              <a:rPr lang="en-US" dirty="0">
                <a:solidFill>
                  <a:schemeClr val="tx1"/>
                </a:solidFill>
              </a:rPr>
              <a:t>GENI resources</a:t>
            </a:r>
            <a:endParaRPr lang="en-US" dirty="0" smtClean="0">
              <a:solidFill>
                <a:schemeClr val="tx1"/>
              </a:solidFill>
            </a:endParaRPr>
          </a:p>
          <a:p>
            <a:pPr marL="0" indent="0">
              <a:spcBef>
                <a:spcPts val="5472"/>
              </a:spcBef>
              <a:buNone/>
            </a:pPr>
            <a:r>
              <a:rPr lang="en-US" sz="2600" dirty="0" smtClean="0">
                <a:solidFill>
                  <a:schemeClr val="tx1"/>
                </a:solidFill>
              </a:rPr>
              <a:t>Different types of experimenters have different roles and permissions:</a:t>
            </a:r>
          </a:p>
          <a:p>
            <a:r>
              <a:rPr lang="en-US" sz="2600" dirty="0" smtClean="0">
                <a:solidFill>
                  <a:schemeClr val="tx1"/>
                </a:solidFill>
              </a:rPr>
              <a:t>Advisor </a:t>
            </a:r>
            <a:r>
              <a:rPr lang="en-US" sz="2600" dirty="0" err="1" smtClean="0">
                <a:solidFill>
                  <a:schemeClr val="tx1"/>
                </a:solidFill>
              </a:rPr>
              <a:t>vs</a:t>
            </a:r>
            <a:r>
              <a:rPr lang="en-US" sz="2600" dirty="0" smtClean="0">
                <a:solidFill>
                  <a:schemeClr val="tx1"/>
                </a:solidFill>
              </a:rPr>
              <a:t> Grad Student</a:t>
            </a:r>
          </a:p>
          <a:p>
            <a:r>
              <a:rPr lang="en-US" sz="2600" dirty="0" smtClean="0">
                <a:solidFill>
                  <a:schemeClr val="tx1"/>
                </a:solidFill>
              </a:rPr>
              <a:t>Teacher </a:t>
            </a:r>
            <a:r>
              <a:rPr lang="en-US" sz="2600" dirty="0" err="1" smtClean="0">
                <a:solidFill>
                  <a:schemeClr val="tx1"/>
                </a:solidFill>
              </a:rPr>
              <a:t>vs</a:t>
            </a:r>
            <a:r>
              <a:rPr lang="en-US" sz="2600" dirty="0" smtClean="0">
                <a:solidFill>
                  <a:schemeClr val="tx1"/>
                </a:solidFill>
              </a:rPr>
              <a:t> TA </a:t>
            </a:r>
            <a:r>
              <a:rPr lang="en-US" sz="2600" dirty="0" err="1" smtClean="0">
                <a:solidFill>
                  <a:schemeClr val="tx1"/>
                </a:solidFill>
              </a:rPr>
              <a:t>vs</a:t>
            </a:r>
            <a:r>
              <a:rPr lang="en-US" sz="2600" dirty="0" smtClean="0">
                <a:solidFill>
                  <a:schemeClr val="tx1"/>
                </a:solidFill>
              </a:rPr>
              <a:t> Student</a:t>
            </a:r>
          </a:p>
          <a:p>
            <a:pPr marL="0" indent="0">
              <a:buNone/>
            </a:pPr>
            <a:endParaRPr lang="en-US" dirty="0"/>
          </a:p>
          <a:p>
            <a:endParaRPr lang="en-US" dirty="0" smtClean="0"/>
          </a:p>
          <a:p>
            <a:endParaRPr lang="en-US" dirty="0"/>
          </a:p>
        </p:txBody>
      </p:sp>
      <p:grpSp>
        <p:nvGrpSpPr>
          <p:cNvPr id="4" name="Group 3"/>
          <p:cNvGrpSpPr/>
          <p:nvPr/>
        </p:nvGrpSpPr>
        <p:grpSpPr>
          <a:xfrm>
            <a:off x="6060334" y="2005815"/>
            <a:ext cx="2802252" cy="3798601"/>
            <a:chOff x="1066800" y="1189038"/>
            <a:chExt cx="1821184" cy="2468710"/>
          </a:xfrm>
        </p:grpSpPr>
        <p:pic>
          <p:nvPicPr>
            <p:cNvPr id="5" name="Picture 2" descr="MCj0415800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66800" y="1189038"/>
              <a:ext cx="1747838" cy="21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47"/>
            <p:cNvSpPr txBox="1">
              <a:spLocks noChangeArrowheads="1"/>
            </p:cNvSpPr>
            <p:nvPr/>
          </p:nvSpPr>
          <p:spPr bwMode="auto">
            <a:xfrm>
              <a:off x="1107668" y="3295650"/>
              <a:ext cx="1780316" cy="362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Arial" charset="0"/>
                  <a:ea typeface="Kozuka Gothic Pro L" charset="0"/>
                  <a:cs typeface="Kozuka Gothic Pro L" charset="0"/>
                </a:defRPr>
              </a:lvl1pPr>
              <a:lvl2pPr marL="37931725" indent="-37474525" eaLnBrk="0" hangingPunct="0">
                <a:defRPr sz="2800">
                  <a:solidFill>
                    <a:schemeClr val="tx1"/>
                  </a:solidFill>
                  <a:latin typeface="Arial" charset="0"/>
                  <a:ea typeface="Kozuka Gothic Pro L" charset="0"/>
                  <a:cs typeface="Kozuka Gothic Pro L" charset="0"/>
                </a:defRPr>
              </a:lvl2pPr>
              <a:lvl3pPr eaLnBrk="0" hangingPunct="0">
                <a:defRPr sz="2800">
                  <a:solidFill>
                    <a:schemeClr val="tx1"/>
                  </a:solidFill>
                  <a:latin typeface="Arial" charset="0"/>
                  <a:ea typeface="Kozuka Gothic Pro L" charset="0"/>
                  <a:cs typeface="Kozuka Gothic Pro L" charset="0"/>
                </a:defRPr>
              </a:lvl3pPr>
              <a:lvl4pPr eaLnBrk="0" hangingPunct="0">
                <a:defRPr sz="2800">
                  <a:solidFill>
                    <a:schemeClr val="tx1"/>
                  </a:solidFill>
                  <a:latin typeface="Arial" charset="0"/>
                  <a:ea typeface="Kozuka Gothic Pro L" charset="0"/>
                  <a:cs typeface="Kozuka Gothic Pro L" charset="0"/>
                </a:defRPr>
              </a:lvl4pPr>
              <a:lvl5pPr eaLnBrk="0" hangingPunct="0">
                <a:defRPr sz="2800">
                  <a:solidFill>
                    <a:schemeClr val="tx1"/>
                  </a:solidFill>
                  <a:latin typeface="Arial" charset="0"/>
                  <a:ea typeface="Kozuka Gothic Pro L" charset="0"/>
                  <a:cs typeface="Kozuka Gothic Pro L" charset="0"/>
                </a:defRPr>
              </a:lvl5pPr>
              <a:lvl6pPr marL="457200" eaLnBrk="0" fontAlgn="base" hangingPunct="0">
                <a:spcBef>
                  <a:spcPct val="0"/>
                </a:spcBef>
                <a:spcAft>
                  <a:spcPct val="0"/>
                </a:spcAft>
                <a:defRPr sz="2800">
                  <a:solidFill>
                    <a:schemeClr val="tx1"/>
                  </a:solidFill>
                  <a:latin typeface="Arial" charset="0"/>
                  <a:ea typeface="Kozuka Gothic Pro L" charset="0"/>
                  <a:cs typeface="Kozuka Gothic Pro L" charset="0"/>
                </a:defRPr>
              </a:lvl6pPr>
              <a:lvl7pPr marL="914400" eaLnBrk="0" fontAlgn="base" hangingPunct="0">
                <a:spcBef>
                  <a:spcPct val="0"/>
                </a:spcBef>
                <a:spcAft>
                  <a:spcPct val="0"/>
                </a:spcAft>
                <a:defRPr sz="2800">
                  <a:solidFill>
                    <a:schemeClr val="tx1"/>
                  </a:solidFill>
                  <a:latin typeface="Arial" charset="0"/>
                  <a:ea typeface="Kozuka Gothic Pro L" charset="0"/>
                  <a:cs typeface="Kozuka Gothic Pro L" charset="0"/>
                </a:defRPr>
              </a:lvl7pPr>
              <a:lvl8pPr marL="1371600" eaLnBrk="0" fontAlgn="base" hangingPunct="0">
                <a:spcBef>
                  <a:spcPct val="0"/>
                </a:spcBef>
                <a:spcAft>
                  <a:spcPct val="0"/>
                </a:spcAft>
                <a:defRPr sz="2800">
                  <a:solidFill>
                    <a:schemeClr val="tx1"/>
                  </a:solidFill>
                  <a:latin typeface="Arial" charset="0"/>
                  <a:ea typeface="Kozuka Gothic Pro L" charset="0"/>
                  <a:cs typeface="Kozuka Gothic Pro L" charset="0"/>
                </a:defRPr>
              </a:lvl8pPr>
              <a:lvl9pPr marL="1828800" eaLnBrk="0" fontAlgn="base" hangingPunct="0">
                <a:spcBef>
                  <a:spcPct val="0"/>
                </a:spcBef>
                <a:spcAft>
                  <a:spcPct val="0"/>
                </a:spcAft>
                <a:defRPr sz="2800">
                  <a:solidFill>
                    <a:schemeClr val="tx1"/>
                  </a:solidFill>
                  <a:latin typeface="Arial" charset="0"/>
                  <a:ea typeface="Kozuka Gothic Pro L" charset="0"/>
                  <a:cs typeface="Kozuka Gothic Pro L" charset="0"/>
                </a:defRPr>
              </a:lvl9pPr>
            </a:lstStyle>
            <a:p>
              <a:pPr algn="ctr" eaLnBrk="1" hangingPunct="1"/>
              <a:r>
                <a:rPr lang="en-US" sz="4000" b="1" dirty="0" smtClean="0">
                  <a:ea typeface="ＭＳ Ｐゴシック" charset="0"/>
                  <a:cs typeface="ＭＳ Ｐゴシック" charset="0"/>
                </a:rPr>
                <a:t>Experimenter</a:t>
              </a:r>
              <a:endParaRPr lang="en-US" sz="4000" b="1" dirty="0">
                <a:ea typeface="ＭＳ Ｐゴシック" charset="0"/>
                <a:cs typeface="ＭＳ Ｐゴシック" charset="0"/>
              </a:endParaRPr>
            </a:p>
          </p:txBody>
        </p:sp>
      </p:grpSp>
    </p:spTree>
    <p:extLst>
      <p:ext uri="{BB962C8B-B14F-4D97-AF65-F5344CB8AC3E}">
        <p14:creationId xmlns:p14="http://schemas.microsoft.com/office/powerpoint/2010/main" val="278610687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Projects</a:t>
            </a:r>
            <a:endParaRPr lang="en-US" sz="3600" dirty="0"/>
          </a:p>
        </p:txBody>
      </p:sp>
      <p:sp>
        <p:nvSpPr>
          <p:cNvPr id="11" name="Content Placeholder 10"/>
          <p:cNvSpPr>
            <a:spLocks noGrp="1"/>
          </p:cNvSpPr>
          <p:nvPr>
            <p:ph sz="half" idx="1"/>
          </p:nvPr>
        </p:nvSpPr>
        <p:spPr>
          <a:xfrm>
            <a:off x="381000" y="1750390"/>
            <a:ext cx="4983874" cy="1326346"/>
          </a:xfrm>
        </p:spPr>
        <p:txBody>
          <a:bodyPr/>
          <a:lstStyle/>
          <a:p>
            <a:pPr marL="0" indent="0">
              <a:buNone/>
            </a:pPr>
            <a:r>
              <a:rPr lang="en-US" sz="4000" b="1" dirty="0" smtClean="0"/>
              <a:t>Projects </a:t>
            </a:r>
            <a:r>
              <a:rPr lang="en-US" sz="3600" dirty="0" smtClean="0"/>
              <a:t>organize research </a:t>
            </a:r>
            <a:r>
              <a:rPr lang="en-US" sz="3600" dirty="0"/>
              <a:t>in </a:t>
            </a:r>
            <a:r>
              <a:rPr lang="en-US" sz="3600" dirty="0" smtClean="0"/>
              <a:t>GENI</a:t>
            </a:r>
            <a:endParaRPr lang="en-US" dirty="0" smtClean="0"/>
          </a:p>
          <a:p>
            <a:pPr marL="0" indent="0">
              <a:buNone/>
            </a:pPr>
            <a:endParaRPr lang="en-US" dirty="0"/>
          </a:p>
          <a:p>
            <a:endParaRPr lang="en-US" dirty="0" smtClean="0"/>
          </a:p>
          <a:p>
            <a:endParaRPr lang="en-US" dirty="0"/>
          </a:p>
        </p:txBody>
      </p:sp>
      <p:grpSp>
        <p:nvGrpSpPr>
          <p:cNvPr id="8" name="Group 7"/>
          <p:cNvGrpSpPr/>
          <p:nvPr/>
        </p:nvGrpSpPr>
        <p:grpSpPr>
          <a:xfrm>
            <a:off x="7931535" y="2676711"/>
            <a:ext cx="635777" cy="1388411"/>
            <a:chOff x="6778294" y="1742682"/>
            <a:chExt cx="1838715" cy="4015378"/>
          </a:xfrm>
          <a:solidFill>
            <a:schemeClr val="bg2"/>
          </a:solidFill>
        </p:grpSpPr>
        <p:sp>
          <p:nvSpPr>
            <p:cNvPr id="59" name="Oval 58"/>
            <p:cNvSpPr/>
            <p:nvPr/>
          </p:nvSpPr>
          <p:spPr>
            <a:xfrm>
              <a:off x="7308910" y="1742682"/>
              <a:ext cx="822960" cy="822960"/>
            </a:xfrm>
            <a:prstGeom prst="ellipse">
              <a:avLst/>
            </a:prstGeom>
            <a:grpFill/>
            <a:ln>
              <a:solidFill>
                <a:srgbClr val="FF66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0" name="Oval 59"/>
            <p:cNvSpPr/>
            <p:nvPr/>
          </p:nvSpPr>
          <p:spPr>
            <a:xfrm>
              <a:off x="8031357" y="5475274"/>
              <a:ext cx="585652" cy="282786"/>
            </a:xfrm>
            <a:prstGeom prst="ellipse">
              <a:avLst/>
            </a:prstGeom>
            <a:grpFill/>
            <a:ln>
              <a:solidFill>
                <a:srgbClr val="FF66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1" name="Oval 60"/>
            <p:cNvSpPr/>
            <p:nvPr/>
          </p:nvSpPr>
          <p:spPr>
            <a:xfrm>
              <a:off x="6778294" y="5451084"/>
              <a:ext cx="585652" cy="282786"/>
            </a:xfrm>
            <a:prstGeom prst="ellipse">
              <a:avLst/>
            </a:prstGeom>
            <a:grpFill/>
            <a:ln>
              <a:solidFill>
                <a:srgbClr val="FF66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2" name="Oval 61"/>
            <p:cNvSpPr/>
            <p:nvPr/>
          </p:nvSpPr>
          <p:spPr>
            <a:xfrm rot="5400000">
              <a:off x="8134410" y="4261999"/>
              <a:ext cx="585652" cy="282786"/>
            </a:xfrm>
            <a:prstGeom prst="ellipse">
              <a:avLst/>
            </a:prstGeom>
            <a:grpFill/>
            <a:ln>
              <a:solidFill>
                <a:srgbClr val="FF66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3" name="Oval 62"/>
            <p:cNvSpPr/>
            <p:nvPr/>
          </p:nvSpPr>
          <p:spPr>
            <a:xfrm rot="5400000">
              <a:off x="6721566" y="4249904"/>
              <a:ext cx="585652" cy="282786"/>
            </a:xfrm>
            <a:prstGeom prst="ellipse">
              <a:avLst/>
            </a:prstGeom>
            <a:grpFill/>
            <a:ln>
              <a:solidFill>
                <a:srgbClr val="FF66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4" name="Freeform 63"/>
            <p:cNvSpPr/>
            <p:nvPr/>
          </p:nvSpPr>
          <p:spPr>
            <a:xfrm>
              <a:off x="7923579" y="2745616"/>
              <a:ext cx="437998" cy="1351781"/>
            </a:xfrm>
            <a:custGeom>
              <a:avLst/>
              <a:gdLst>
                <a:gd name="connsiteX0" fmla="*/ 0 w 305069"/>
                <a:gd name="connsiteY0" fmla="*/ 0 h 1134063"/>
                <a:gd name="connsiteX1" fmla="*/ 266095 w 305069"/>
                <a:gd name="connsiteY1" fmla="*/ 532191 h 1134063"/>
                <a:gd name="connsiteX2" fmla="*/ 302381 w 305069"/>
                <a:gd name="connsiteY2" fmla="*/ 1088572 h 1134063"/>
                <a:gd name="connsiteX3" fmla="*/ 302381 w 305069"/>
                <a:gd name="connsiteY3" fmla="*/ 1100667 h 1134063"/>
              </a:gdLst>
              <a:ahLst/>
              <a:cxnLst>
                <a:cxn ang="0">
                  <a:pos x="connsiteX0" y="connsiteY0"/>
                </a:cxn>
                <a:cxn ang="0">
                  <a:pos x="connsiteX1" y="connsiteY1"/>
                </a:cxn>
                <a:cxn ang="0">
                  <a:pos x="connsiteX2" y="connsiteY2"/>
                </a:cxn>
                <a:cxn ang="0">
                  <a:pos x="connsiteX3" y="connsiteY3"/>
                </a:cxn>
              </a:cxnLst>
              <a:rect l="l" t="t" r="r" b="b"/>
              <a:pathLst>
                <a:path w="305069" h="1134063">
                  <a:moveTo>
                    <a:pt x="0" y="0"/>
                  </a:moveTo>
                  <a:cubicBezTo>
                    <a:pt x="107849" y="175381"/>
                    <a:pt x="215698" y="350762"/>
                    <a:pt x="266095" y="532191"/>
                  </a:cubicBezTo>
                  <a:cubicBezTo>
                    <a:pt x="316492" y="713620"/>
                    <a:pt x="296333" y="993826"/>
                    <a:pt x="302381" y="1088572"/>
                  </a:cubicBezTo>
                  <a:cubicBezTo>
                    <a:pt x="308429" y="1183318"/>
                    <a:pt x="302381" y="1100667"/>
                    <a:pt x="302381" y="1100667"/>
                  </a:cubicBezTo>
                </a:path>
              </a:pathLst>
            </a:custGeom>
            <a:grpFill/>
            <a:ln>
              <a:solidFill>
                <a:srgbClr val="FF66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5" name="Freeform 64"/>
            <p:cNvSpPr/>
            <p:nvPr/>
          </p:nvSpPr>
          <p:spPr>
            <a:xfrm flipH="1">
              <a:off x="7060605" y="2745616"/>
              <a:ext cx="437998" cy="1351781"/>
            </a:xfrm>
            <a:custGeom>
              <a:avLst/>
              <a:gdLst>
                <a:gd name="connsiteX0" fmla="*/ 0 w 305069"/>
                <a:gd name="connsiteY0" fmla="*/ 0 h 1134063"/>
                <a:gd name="connsiteX1" fmla="*/ 266095 w 305069"/>
                <a:gd name="connsiteY1" fmla="*/ 532191 h 1134063"/>
                <a:gd name="connsiteX2" fmla="*/ 302381 w 305069"/>
                <a:gd name="connsiteY2" fmla="*/ 1088572 h 1134063"/>
                <a:gd name="connsiteX3" fmla="*/ 302381 w 305069"/>
                <a:gd name="connsiteY3" fmla="*/ 1100667 h 1134063"/>
              </a:gdLst>
              <a:ahLst/>
              <a:cxnLst>
                <a:cxn ang="0">
                  <a:pos x="connsiteX0" y="connsiteY0"/>
                </a:cxn>
                <a:cxn ang="0">
                  <a:pos x="connsiteX1" y="connsiteY1"/>
                </a:cxn>
                <a:cxn ang="0">
                  <a:pos x="connsiteX2" y="connsiteY2"/>
                </a:cxn>
                <a:cxn ang="0">
                  <a:pos x="connsiteX3" y="connsiteY3"/>
                </a:cxn>
              </a:cxnLst>
              <a:rect l="l" t="t" r="r" b="b"/>
              <a:pathLst>
                <a:path w="305069" h="1134063">
                  <a:moveTo>
                    <a:pt x="0" y="0"/>
                  </a:moveTo>
                  <a:cubicBezTo>
                    <a:pt x="107849" y="175381"/>
                    <a:pt x="215698" y="350762"/>
                    <a:pt x="266095" y="532191"/>
                  </a:cubicBezTo>
                  <a:cubicBezTo>
                    <a:pt x="316492" y="713620"/>
                    <a:pt x="296333" y="993826"/>
                    <a:pt x="302381" y="1088572"/>
                  </a:cubicBezTo>
                  <a:cubicBezTo>
                    <a:pt x="308429" y="1183318"/>
                    <a:pt x="302381" y="1100667"/>
                    <a:pt x="302381" y="1100667"/>
                  </a:cubicBezTo>
                </a:path>
              </a:pathLst>
            </a:custGeom>
            <a:grpFill/>
            <a:ln>
              <a:solidFill>
                <a:srgbClr val="FF66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6" name="Freeform 65"/>
            <p:cNvSpPr/>
            <p:nvPr/>
          </p:nvSpPr>
          <p:spPr>
            <a:xfrm>
              <a:off x="7159036" y="4148667"/>
              <a:ext cx="194868" cy="1306285"/>
            </a:xfrm>
            <a:custGeom>
              <a:avLst/>
              <a:gdLst>
                <a:gd name="connsiteX0" fmla="*/ 194868 w 194868"/>
                <a:gd name="connsiteY0" fmla="*/ 0 h 1306285"/>
                <a:gd name="connsiteX1" fmla="*/ 13439 w 194868"/>
                <a:gd name="connsiteY1" fmla="*/ 713619 h 1306285"/>
                <a:gd name="connsiteX2" fmla="*/ 13439 w 194868"/>
                <a:gd name="connsiteY2" fmla="*/ 1306285 h 1306285"/>
                <a:gd name="connsiteX3" fmla="*/ 13439 w 194868"/>
                <a:gd name="connsiteY3" fmla="*/ 1306285 h 1306285"/>
              </a:gdLst>
              <a:ahLst/>
              <a:cxnLst>
                <a:cxn ang="0">
                  <a:pos x="connsiteX0" y="connsiteY0"/>
                </a:cxn>
                <a:cxn ang="0">
                  <a:pos x="connsiteX1" y="connsiteY1"/>
                </a:cxn>
                <a:cxn ang="0">
                  <a:pos x="connsiteX2" y="connsiteY2"/>
                </a:cxn>
                <a:cxn ang="0">
                  <a:pos x="connsiteX3" y="connsiteY3"/>
                </a:cxn>
              </a:cxnLst>
              <a:rect l="l" t="t" r="r" b="b"/>
              <a:pathLst>
                <a:path w="194868" h="1306285">
                  <a:moveTo>
                    <a:pt x="194868" y="0"/>
                  </a:moveTo>
                  <a:cubicBezTo>
                    <a:pt x="119272" y="247952"/>
                    <a:pt x="43677" y="495905"/>
                    <a:pt x="13439" y="713619"/>
                  </a:cubicBezTo>
                  <a:cubicBezTo>
                    <a:pt x="-16799" y="931333"/>
                    <a:pt x="13439" y="1306285"/>
                    <a:pt x="13439" y="1306285"/>
                  </a:cubicBezTo>
                  <a:lnTo>
                    <a:pt x="13439" y="1306285"/>
                  </a:lnTo>
                </a:path>
              </a:pathLst>
            </a:custGeom>
            <a:grpFill/>
            <a:ln>
              <a:solidFill>
                <a:srgbClr val="FF66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7" name="Freeform 66"/>
            <p:cNvSpPr/>
            <p:nvPr/>
          </p:nvSpPr>
          <p:spPr>
            <a:xfrm flipH="1">
              <a:off x="8050120" y="4174308"/>
              <a:ext cx="194868" cy="1306285"/>
            </a:xfrm>
            <a:custGeom>
              <a:avLst/>
              <a:gdLst>
                <a:gd name="connsiteX0" fmla="*/ 194868 w 194868"/>
                <a:gd name="connsiteY0" fmla="*/ 0 h 1306285"/>
                <a:gd name="connsiteX1" fmla="*/ 13439 w 194868"/>
                <a:gd name="connsiteY1" fmla="*/ 713619 h 1306285"/>
                <a:gd name="connsiteX2" fmla="*/ 13439 w 194868"/>
                <a:gd name="connsiteY2" fmla="*/ 1306285 h 1306285"/>
                <a:gd name="connsiteX3" fmla="*/ 13439 w 194868"/>
                <a:gd name="connsiteY3" fmla="*/ 1306285 h 1306285"/>
              </a:gdLst>
              <a:ahLst/>
              <a:cxnLst>
                <a:cxn ang="0">
                  <a:pos x="connsiteX0" y="connsiteY0"/>
                </a:cxn>
                <a:cxn ang="0">
                  <a:pos x="connsiteX1" y="connsiteY1"/>
                </a:cxn>
                <a:cxn ang="0">
                  <a:pos x="connsiteX2" y="connsiteY2"/>
                </a:cxn>
                <a:cxn ang="0">
                  <a:pos x="connsiteX3" y="connsiteY3"/>
                </a:cxn>
              </a:cxnLst>
              <a:rect l="l" t="t" r="r" b="b"/>
              <a:pathLst>
                <a:path w="194868" h="1306285">
                  <a:moveTo>
                    <a:pt x="194868" y="0"/>
                  </a:moveTo>
                  <a:cubicBezTo>
                    <a:pt x="119272" y="247952"/>
                    <a:pt x="43677" y="495905"/>
                    <a:pt x="13439" y="713619"/>
                  </a:cubicBezTo>
                  <a:cubicBezTo>
                    <a:pt x="-16799" y="931333"/>
                    <a:pt x="13439" y="1306285"/>
                    <a:pt x="13439" y="1306285"/>
                  </a:cubicBezTo>
                  <a:lnTo>
                    <a:pt x="13439" y="1306285"/>
                  </a:lnTo>
                </a:path>
              </a:pathLst>
            </a:custGeom>
            <a:grpFill/>
            <a:ln>
              <a:solidFill>
                <a:srgbClr val="FF66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8" name="Oval 67"/>
            <p:cNvSpPr/>
            <p:nvPr/>
          </p:nvSpPr>
          <p:spPr>
            <a:xfrm>
              <a:off x="7192070" y="2632892"/>
              <a:ext cx="1028095" cy="1734215"/>
            </a:xfrm>
            <a:prstGeom prst="ellipse">
              <a:avLst/>
            </a:prstGeom>
            <a:grpFill/>
            <a:ln>
              <a:solidFill>
                <a:srgbClr val="FF66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9" name="Rounded Rectangle 8"/>
          <p:cNvSpPr/>
          <p:nvPr/>
        </p:nvSpPr>
        <p:spPr>
          <a:xfrm>
            <a:off x="4610100" y="1204886"/>
            <a:ext cx="2718272" cy="2274295"/>
          </a:xfrm>
          <a:prstGeom prst="round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5299453" y="1195231"/>
            <a:ext cx="1228071" cy="461665"/>
          </a:xfrm>
          <a:prstGeom prst="rect">
            <a:avLst/>
          </a:prstGeom>
          <a:noFill/>
        </p:spPr>
        <p:txBody>
          <a:bodyPr wrap="none" rtlCol="0">
            <a:spAutoFit/>
          </a:bodyPr>
          <a:lstStyle/>
          <a:p>
            <a:r>
              <a:rPr lang="en-US" sz="2400" b="1" dirty="0" smtClean="0"/>
              <a:t>Project</a:t>
            </a:r>
            <a:endParaRPr lang="en-US" sz="1400" b="1" dirty="0"/>
          </a:p>
        </p:txBody>
      </p:sp>
      <p:grpSp>
        <p:nvGrpSpPr>
          <p:cNvPr id="12" name="Group 11"/>
          <p:cNvGrpSpPr/>
          <p:nvPr/>
        </p:nvGrpSpPr>
        <p:grpSpPr>
          <a:xfrm>
            <a:off x="7657061" y="2812407"/>
            <a:ext cx="635777" cy="1388411"/>
            <a:chOff x="6778294" y="1742682"/>
            <a:chExt cx="1838715" cy="4015378"/>
          </a:xfrm>
          <a:solidFill>
            <a:schemeClr val="bg2"/>
          </a:solidFill>
        </p:grpSpPr>
        <p:sp>
          <p:nvSpPr>
            <p:cNvPr id="49" name="Oval 48"/>
            <p:cNvSpPr/>
            <p:nvPr/>
          </p:nvSpPr>
          <p:spPr>
            <a:xfrm>
              <a:off x="7308910" y="1742682"/>
              <a:ext cx="822960" cy="822960"/>
            </a:xfrm>
            <a:prstGeom prst="ellipse">
              <a:avLst/>
            </a:prstGeom>
            <a:grpFill/>
            <a:ln>
              <a:solidFill>
                <a:srgbClr val="FF66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0" name="Oval 49"/>
            <p:cNvSpPr/>
            <p:nvPr/>
          </p:nvSpPr>
          <p:spPr>
            <a:xfrm>
              <a:off x="8031357" y="5475274"/>
              <a:ext cx="585652" cy="282786"/>
            </a:xfrm>
            <a:prstGeom prst="ellipse">
              <a:avLst/>
            </a:prstGeom>
            <a:grpFill/>
            <a:ln>
              <a:solidFill>
                <a:srgbClr val="FF66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1" name="Oval 50"/>
            <p:cNvSpPr/>
            <p:nvPr/>
          </p:nvSpPr>
          <p:spPr>
            <a:xfrm>
              <a:off x="6778294" y="5451084"/>
              <a:ext cx="585652" cy="282786"/>
            </a:xfrm>
            <a:prstGeom prst="ellipse">
              <a:avLst/>
            </a:prstGeom>
            <a:grpFill/>
            <a:ln>
              <a:solidFill>
                <a:srgbClr val="FF66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2" name="Oval 51"/>
            <p:cNvSpPr/>
            <p:nvPr/>
          </p:nvSpPr>
          <p:spPr>
            <a:xfrm rot="5400000">
              <a:off x="8134410" y="4261999"/>
              <a:ext cx="585652" cy="282786"/>
            </a:xfrm>
            <a:prstGeom prst="ellipse">
              <a:avLst/>
            </a:prstGeom>
            <a:grpFill/>
            <a:ln>
              <a:solidFill>
                <a:srgbClr val="FF66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3" name="Oval 52"/>
            <p:cNvSpPr/>
            <p:nvPr/>
          </p:nvSpPr>
          <p:spPr>
            <a:xfrm rot="5400000">
              <a:off x="6721566" y="4249904"/>
              <a:ext cx="585652" cy="282786"/>
            </a:xfrm>
            <a:prstGeom prst="ellipse">
              <a:avLst/>
            </a:prstGeom>
            <a:grpFill/>
            <a:ln>
              <a:solidFill>
                <a:srgbClr val="FF66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4" name="Freeform 53"/>
            <p:cNvSpPr/>
            <p:nvPr/>
          </p:nvSpPr>
          <p:spPr>
            <a:xfrm>
              <a:off x="7923579" y="2745616"/>
              <a:ext cx="437998" cy="1351781"/>
            </a:xfrm>
            <a:custGeom>
              <a:avLst/>
              <a:gdLst>
                <a:gd name="connsiteX0" fmla="*/ 0 w 305069"/>
                <a:gd name="connsiteY0" fmla="*/ 0 h 1134063"/>
                <a:gd name="connsiteX1" fmla="*/ 266095 w 305069"/>
                <a:gd name="connsiteY1" fmla="*/ 532191 h 1134063"/>
                <a:gd name="connsiteX2" fmla="*/ 302381 w 305069"/>
                <a:gd name="connsiteY2" fmla="*/ 1088572 h 1134063"/>
                <a:gd name="connsiteX3" fmla="*/ 302381 w 305069"/>
                <a:gd name="connsiteY3" fmla="*/ 1100667 h 1134063"/>
              </a:gdLst>
              <a:ahLst/>
              <a:cxnLst>
                <a:cxn ang="0">
                  <a:pos x="connsiteX0" y="connsiteY0"/>
                </a:cxn>
                <a:cxn ang="0">
                  <a:pos x="connsiteX1" y="connsiteY1"/>
                </a:cxn>
                <a:cxn ang="0">
                  <a:pos x="connsiteX2" y="connsiteY2"/>
                </a:cxn>
                <a:cxn ang="0">
                  <a:pos x="connsiteX3" y="connsiteY3"/>
                </a:cxn>
              </a:cxnLst>
              <a:rect l="l" t="t" r="r" b="b"/>
              <a:pathLst>
                <a:path w="305069" h="1134063">
                  <a:moveTo>
                    <a:pt x="0" y="0"/>
                  </a:moveTo>
                  <a:cubicBezTo>
                    <a:pt x="107849" y="175381"/>
                    <a:pt x="215698" y="350762"/>
                    <a:pt x="266095" y="532191"/>
                  </a:cubicBezTo>
                  <a:cubicBezTo>
                    <a:pt x="316492" y="713620"/>
                    <a:pt x="296333" y="993826"/>
                    <a:pt x="302381" y="1088572"/>
                  </a:cubicBezTo>
                  <a:cubicBezTo>
                    <a:pt x="308429" y="1183318"/>
                    <a:pt x="302381" y="1100667"/>
                    <a:pt x="302381" y="1100667"/>
                  </a:cubicBezTo>
                </a:path>
              </a:pathLst>
            </a:custGeom>
            <a:grpFill/>
            <a:ln>
              <a:solidFill>
                <a:srgbClr val="FF66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 name="Freeform 54"/>
            <p:cNvSpPr/>
            <p:nvPr/>
          </p:nvSpPr>
          <p:spPr>
            <a:xfrm flipH="1">
              <a:off x="7060605" y="2745616"/>
              <a:ext cx="437998" cy="1351781"/>
            </a:xfrm>
            <a:custGeom>
              <a:avLst/>
              <a:gdLst>
                <a:gd name="connsiteX0" fmla="*/ 0 w 305069"/>
                <a:gd name="connsiteY0" fmla="*/ 0 h 1134063"/>
                <a:gd name="connsiteX1" fmla="*/ 266095 w 305069"/>
                <a:gd name="connsiteY1" fmla="*/ 532191 h 1134063"/>
                <a:gd name="connsiteX2" fmla="*/ 302381 w 305069"/>
                <a:gd name="connsiteY2" fmla="*/ 1088572 h 1134063"/>
                <a:gd name="connsiteX3" fmla="*/ 302381 w 305069"/>
                <a:gd name="connsiteY3" fmla="*/ 1100667 h 1134063"/>
              </a:gdLst>
              <a:ahLst/>
              <a:cxnLst>
                <a:cxn ang="0">
                  <a:pos x="connsiteX0" y="connsiteY0"/>
                </a:cxn>
                <a:cxn ang="0">
                  <a:pos x="connsiteX1" y="connsiteY1"/>
                </a:cxn>
                <a:cxn ang="0">
                  <a:pos x="connsiteX2" y="connsiteY2"/>
                </a:cxn>
                <a:cxn ang="0">
                  <a:pos x="connsiteX3" y="connsiteY3"/>
                </a:cxn>
              </a:cxnLst>
              <a:rect l="l" t="t" r="r" b="b"/>
              <a:pathLst>
                <a:path w="305069" h="1134063">
                  <a:moveTo>
                    <a:pt x="0" y="0"/>
                  </a:moveTo>
                  <a:cubicBezTo>
                    <a:pt x="107849" y="175381"/>
                    <a:pt x="215698" y="350762"/>
                    <a:pt x="266095" y="532191"/>
                  </a:cubicBezTo>
                  <a:cubicBezTo>
                    <a:pt x="316492" y="713620"/>
                    <a:pt x="296333" y="993826"/>
                    <a:pt x="302381" y="1088572"/>
                  </a:cubicBezTo>
                  <a:cubicBezTo>
                    <a:pt x="308429" y="1183318"/>
                    <a:pt x="302381" y="1100667"/>
                    <a:pt x="302381" y="1100667"/>
                  </a:cubicBezTo>
                </a:path>
              </a:pathLst>
            </a:custGeom>
            <a:grpFill/>
            <a:ln>
              <a:solidFill>
                <a:srgbClr val="FF66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 name="Freeform 55"/>
            <p:cNvSpPr/>
            <p:nvPr/>
          </p:nvSpPr>
          <p:spPr>
            <a:xfrm>
              <a:off x="7159036" y="4148667"/>
              <a:ext cx="194868" cy="1306285"/>
            </a:xfrm>
            <a:custGeom>
              <a:avLst/>
              <a:gdLst>
                <a:gd name="connsiteX0" fmla="*/ 194868 w 194868"/>
                <a:gd name="connsiteY0" fmla="*/ 0 h 1306285"/>
                <a:gd name="connsiteX1" fmla="*/ 13439 w 194868"/>
                <a:gd name="connsiteY1" fmla="*/ 713619 h 1306285"/>
                <a:gd name="connsiteX2" fmla="*/ 13439 w 194868"/>
                <a:gd name="connsiteY2" fmla="*/ 1306285 h 1306285"/>
                <a:gd name="connsiteX3" fmla="*/ 13439 w 194868"/>
                <a:gd name="connsiteY3" fmla="*/ 1306285 h 1306285"/>
              </a:gdLst>
              <a:ahLst/>
              <a:cxnLst>
                <a:cxn ang="0">
                  <a:pos x="connsiteX0" y="connsiteY0"/>
                </a:cxn>
                <a:cxn ang="0">
                  <a:pos x="connsiteX1" y="connsiteY1"/>
                </a:cxn>
                <a:cxn ang="0">
                  <a:pos x="connsiteX2" y="connsiteY2"/>
                </a:cxn>
                <a:cxn ang="0">
                  <a:pos x="connsiteX3" y="connsiteY3"/>
                </a:cxn>
              </a:cxnLst>
              <a:rect l="l" t="t" r="r" b="b"/>
              <a:pathLst>
                <a:path w="194868" h="1306285">
                  <a:moveTo>
                    <a:pt x="194868" y="0"/>
                  </a:moveTo>
                  <a:cubicBezTo>
                    <a:pt x="119272" y="247952"/>
                    <a:pt x="43677" y="495905"/>
                    <a:pt x="13439" y="713619"/>
                  </a:cubicBezTo>
                  <a:cubicBezTo>
                    <a:pt x="-16799" y="931333"/>
                    <a:pt x="13439" y="1306285"/>
                    <a:pt x="13439" y="1306285"/>
                  </a:cubicBezTo>
                  <a:lnTo>
                    <a:pt x="13439" y="1306285"/>
                  </a:lnTo>
                </a:path>
              </a:pathLst>
            </a:custGeom>
            <a:grpFill/>
            <a:ln>
              <a:solidFill>
                <a:srgbClr val="FF66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 name="Freeform 56"/>
            <p:cNvSpPr/>
            <p:nvPr/>
          </p:nvSpPr>
          <p:spPr>
            <a:xfrm flipH="1">
              <a:off x="8050120" y="4174308"/>
              <a:ext cx="194868" cy="1306285"/>
            </a:xfrm>
            <a:custGeom>
              <a:avLst/>
              <a:gdLst>
                <a:gd name="connsiteX0" fmla="*/ 194868 w 194868"/>
                <a:gd name="connsiteY0" fmla="*/ 0 h 1306285"/>
                <a:gd name="connsiteX1" fmla="*/ 13439 w 194868"/>
                <a:gd name="connsiteY1" fmla="*/ 713619 h 1306285"/>
                <a:gd name="connsiteX2" fmla="*/ 13439 w 194868"/>
                <a:gd name="connsiteY2" fmla="*/ 1306285 h 1306285"/>
                <a:gd name="connsiteX3" fmla="*/ 13439 w 194868"/>
                <a:gd name="connsiteY3" fmla="*/ 1306285 h 1306285"/>
              </a:gdLst>
              <a:ahLst/>
              <a:cxnLst>
                <a:cxn ang="0">
                  <a:pos x="connsiteX0" y="connsiteY0"/>
                </a:cxn>
                <a:cxn ang="0">
                  <a:pos x="connsiteX1" y="connsiteY1"/>
                </a:cxn>
                <a:cxn ang="0">
                  <a:pos x="connsiteX2" y="connsiteY2"/>
                </a:cxn>
                <a:cxn ang="0">
                  <a:pos x="connsiteX3" y="connsiteY3"/>
                </a:cxn>
              </a:cxnLst>
              <a:rect l="l" t="t" r="r" b="b"/>
              <a:pathLst>
                <a:path w="194868" h="1306285">
                  <a:moveTo>
                    <a:pt x="194868" y="0"/>
                  </a:moveTo>
                  <a:cubicBezTo>
                    <a:pt x="119272" y="247952"/>
                    <a:pt x="43677" y="495905"/>
                    <a:pt x="13439" y="713619"/>
                  </a:cubicBezTo>
                  <a:cubicBezTo>
                    <a:pt x="-16799" y="931333"/>
                    <a:pt x="13439" y="1306285"/>
                    <a:pt x="13439" y="1306285"/>
                  </a:cubicBezTo>
                  <a:lnTo>
                    <a:pt x="13439" y="1306285"/>
                  </a:lnTo>
                </a:path>
              </a:pathLst>
            </a:custGeom>
            <a:grpFill/>
            <a:ln>
              <a:solidFill>
                <a:srgbClr val="FF66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8" name="Oval 57"/>
            <p:cNvSpPr/>
            <p:nvPr/>
          </p:nvSpPr>
          <p:spPr>
            <a:xfrm>
              <a:off x="7192070" y="2632892"/>
              <a:ext cx="1028095" cy="1734215"/>
            </a:xfrm>
            <a:prstGeom prst="ellipse">
              <a:avLst/>
            </a:prstGeom>
            <a:grpFill/>
            <a:ln>
              <a:solidFill>
                <a:srgbClr val="FF66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14" name="TextBox 13"/>
          <p:cNvSpPr txBox="1"/>
          <p:nvPr/>
        </p:nvSpPr>
        <p:spPr>
          <a:xfrm>
            <a:off x="6240309" y="1713321"/>
            <a:ext cx="723425" cy="369332"/>
          </a:xfrm>
          <a:prstGeom prst="rect">
            <a:avLst/>
          </a:prstGeom>
          <a:noFill/>
        </p:spPr>
        <p:txBody>
          <a:bodyPr wrap="none" rtlCol="0">
            <a:spAutoFit/>
          </a:bodyPr>
          <a:lstStyle/>
          <a:p>
            <a:r>
              <a:rPr lang="en-US" b="1" dirty="0" smtClean="0">
                <a:solidFill>
                  <a:srgbClr val="000000"/>
                </a:solidFill>
              </a:rPr>
              <a:t>Lead</a:t>
            </a:r>
            <a:endParaRPr lang="en-US" b="1" dirty="0">
              <a:solidFill>
                <a:srgbClr val="000000"/>
              </a:solidFill>
            </a:endParaRPr>
          </a:p>
        </p:txBody>
      </p:sp>
      <p:cxnSp>
        <p:nvCxnSpPr>
          <p:cNvPr id="15" name="Straight Connector 14"/>
          <p:cNvCxnSpPr/>
          <p:nvPr/>
        </p:nvCxnSpPr>
        <p:spPr>
          <a:xfrm>
            <a:off x="7108436" y="1932120"/>
            <a:ext cx="633482" cy="0"/>
          </a:xfrm>
          <a:prstGeom prst="line">
            <a:avLst/>
          </a:prstGeom>
          <a:ln w="57150" cmpd="sng">
            <a:solidFill>
              <a:srgbClr val="808080"/>
            </a:solidFill>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6013315" y="2443879"/>
            <a:ext cx="1198165" cy="369332"/>
          </a:xfrm>
          <a:prstGeom prst="rect">
            <a:avLst/>
          </a:prstGeom>
          <a:noFill/>
        </p:spPr>
        <p:txBody>
          <a:bodyPr wrap="none" rtlCol="0">
            <a:spAutoFit/>
          </a:bodyPr>
          <a:lstStyle/>
          <a:p>
            <a:r>
              <a:rPr lang="en-US" b="1" dirty="0" smtClean="0">
                <a:solidFill>
                  <a:srgbClr val="000000"/>
                </a:solidFill>
              </a:rPr>
              <a:t>Members</a:t>
            </a:r>
            <a:endParaRPr lang="en-US" b="1" dirty="0">
              <a:solidFill>
                <a:srgbClr val="000000"/>
              </a:solidFill>
            </a:endParaRPr>
          </a:p>
        </p:txBody>
      </p:sp>
      <p:cxnSp>
        <p:nvCxnSpPr>
          <p:cNvPr id="17" name="Straight Connector 16"/>
          <p:cNvCxnSpPr/>
          <p:nvPr/>
        </p:nvCxnSpPr>
        <p:spPr>
          <a:xfrm>
            <a:off x="7108436" y="2915914"/>
            <a:ext cx="636448" cy="207163"/>
          </a:xfrm>
          <a:prstGeom prst="line">
            <a:avLst/>
          </a:prstGeom>
          <a:ln w="57150" cmpd="sng">
            <a:solidFill>
              <a:srgbClr val="808080"/>
            </a:solidFill>
            <a:headEnd type="oval"/>
            <a:tailEnd type="oval"/>
          </a:ln>
          <a:effectLst/>
        </p:spPr>
        <p:style>
          <a:lnRef idx="2">
            <a:schemeClr val="accent1"/>
          </a:lnRef>
          <a:fillRef idx="0">
            <a:schemeClr val="accent1"/>
          </a:fillRef>
          <a:effectRef idx="1">
            <a:schemeClr val="accent1"/>
          </a:effectRef>
          <a:fontRef idx="minor">
            <a:schemeClr val="tx1"/>
          </a:fontRef>
        </p:style>
      </p:cxnSp>
      <p:grpSp>
        <p:nvGrpSpPr>
          <p:cNvPr id="18" name="Group 17"/>
          <p:cNvGrpSpPr/>
          <p:nvPr/>
        </p:nvGrpSpPr>
        <p:grpSpPr>
          <a:xfrm>
            <a:off x="8245147" y="2822081"/>
            <a:ext cx="635777" cy="1388411"/>
            <a:chOff x="6778294" y="1742682"/>
            <a:chExt cx="1838715" cy="4015378"/>
          </a:xfrm>
          <a:solidFill>
            <a:schemeClr val="bg2"/>
          </a:solidFill>
        </p:grpSpPr>
        <p:sp>
          <p:nvSpPr>
            <p:cNvPr id="24" name="Oval 23"/>
            <p:cNvSpPr/>
            <p:nvPr/>
          </p:nvSpPr>
          <p:spPr>
            <a:xfrm>
              <a:off x="7308910" y="1742682"/>
              <a:ext cx="822960" cy="822960"/>
            </a:xfrm>
            <a:prstGeom prst="ellipse">
              <a:avLst/>
            </a:prstGeom>
            <a:grpFill/>
            <a:ln>
              <a:solidFill>
                <a:srgbClr val="FF66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Oval 24"/>
            <p:cNvSpPr/>
            <p:nvPr/>
          </p:nvSpPr>
          <p:spPr>
            <a:xfrm>
              <a:off x="8031357" y="5475274"/>
              <a:ext cx="585652" cy="282786"/>
            </a:xfrm>
            <a:prstGeom prst="ellipse">
              <a:avLst/>
            </a:prstGeom>
            <a:grpFill/>
            <a:ln>
              <a:solidFill>
                <a:srgbClr val="FF66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Oval 25"/>
            <p:cNvSpPr/>
            <p:nvPr/>
          </p:nvSpPr>
          <p:spPr>
            <a:xfrm>
              <a:off x="6778294" y="5451084"/>
              <a:ext cx="585652" cy="282786"/>
            </a:xfrm>
            <a:prstGeom prst="ellipse">
              <a:avLst/>
            </a:prstGeom>
            <a:grpFill/>
            <a:ln>
              <a:solidFill>
                <a:srgbClr val="FF66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Oval 26"/>
            <p:cNvSpPr/>
            <p:nvPr/>
          </p:nvSpPr>
          <p:spPr>
            <a:xfrm rot="5400000">
              <a:off x="8134410" y="4261999"/>
              <a:ext cx="585652" cy="282786"/>
            </a:xfrm>
            <a:prstGeom prst="ellipse">
              <a:avLst/>
            </a:prstGeom>
            <a:grpFill/>
            <a:ln>
              <a:solidFill>
                <a:srgbClr val="FF66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Oval 27"/>
            <p:cNvSpPr/>
            <p:nvPr/>
          </p:nvSpPr>
          <p:spPr>
            <a:xfrm rot="5400000">
              <a:off x="6721566" y="4249904"/>
              <a:ext cx="585652" cy="282786"/>
            </a:xfrm>
            <a:prstGeom prst="ellipse">
              <a:avLst/>
            </a:prstGeom>
            <a:grpFill/>
            <a:ln>
              <a:solidFill>
                <a:srgbClr val="FF66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Freeform 28"/>
            <p:cNvSpPr/>
            <p:nvPr/>
          </p:nvSpPr>
          <p:spPr>
            <a:xfrm>
              <a:off x="7923579" y="2745616"/>
              <a:ext cx="437998" cy="1351781"/>
            </a:xfrm>
            <a:custGeom>
              <a:avLst/>
              <a:gdLst>
                <a:gd name="connsiteX0" fmla="*/ 0 w 305069"/>
                <a:gd name="connsiteY0" fmla="*/ 0 h 1134063"/>
                <a:gd name="connsiteX1" fmla="*/ 266095 w 305069"/>
                <a:gd name="connsiteY1" fmla="*/ 532191 h 1134063"/>
                <a:gd name="connsiteX2" fmla="*/ 302381 w 305069"/>
                <a:gd name="connsiteY2" fmla="*/ 1088572 h 1134063"/>
                <a:gd name="connsiteX3" fmla="*/ 302381 w 305069"/>
                <a:gd name="connsiteY3" fmla="*/ 1100667 h 1134063"/>
              </a:gdLst>
              <a:ahLst/>
              <a:cxnLst>
                <a:cxn ang="0">
                  <a:pos x="connsiteX0" y="connsiteY0"/>
                </a:cxn>
                <a:cxn ang="0">
                  <a:pos x="connsiteX1" y="connsiteY1"/>
                </a:cxn>
                <a:cxn ang="0">
                  <a:pos x="connsiteX2" y="connsiteY2"/>
                </a:cxn>
                <a:cxn ang="0">
                  <a:pos x="connsiteX3" y="connsiteY3"/>
                </a:cxn>
              </a:cxnLst>
              <a:rect l="l" t="t" r="r" b="b"/>
              <a:pathLst>
                <a:path w="305069" h="1134063">
                  <a:moveTo>
                    <a:pt x="0" y="0"/>
                  </a:moveTo>
                  <a:cubicBezTo>
                    <a:pt x="107849" y="175381"/>
                    <a:pt x="215698" y="350762"/>
                    <a:pt x="266095" y="532191"/>
                  </a:cubicBezTo>
                  <a:cubicBezTo>
                    <a:pt x="316492" y="713620"/>
                    <a:pt x="296333" y="993826"/>
                    <a:pt x="302381" y="1088572"/>
                  </a:cubicBezTo>
                  <a:cubicBezTo>
                    <a:pt x="308429" y="1183318"/>
                    <a:pt x="302381" y="1100667"/>
                    <a:pt x="302381" y="1100667"/>
                  </a:cubicBezTo>
                </a:path>
              </a:pathLst>
            </a:custGeom>
            <a:grpFill/>
            <a:ln>
              <a:solidFill>
                <a:srgbClr val="FF66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Freeform 29"/>
            <p:cNvSpPr/>
            <p:nvPr/>
          </p:nvSpPr>
          <p:spPr>
            <a:xfrm flipH="1">
              <a:off x="7060605" y="2745616"/>
              <a:ext cx="437998" cy="1351781"/>
            </a:xfrm>
            <a:custGeom>
              <a:avLst/>
              <a:gdLst>
                <a:gd name="connsiteX0" fmla="*/ 0 w 305069"/>
                <a:gd name="connsiteY0" fmla="*/ 0 h 1134063"/>
                <a:gd name="connsiteX1" fmla="*/ 266095 w 305069"/>
                <a:gd name="connsiteY1" fmla="*/ 532191 h 1134063"/>
                <a:gd name="connsiteX2" fmla="*/ 302381 w 305069"/>
                <a:gd name="connsiteY2" fmla="*/ 1088572 h 1134063"/>
                <a:gd name="connsiteX3" fmla="*/ 302381 w 305069"/>
                <a:gd name="connsiteY3" fmla="*/ 1100667 h 1134063"/>
              </a:gdLst>
              <a:ahLst/>
              <a:cxnLst>
                <a:cxn ang="0">
                  <a:pos x="connsiteX0" y="connsiteY0"/>
                </a:cxn>
                <a:cxn ang="0">
                  <a:pos x="connsiteX1" y="connsiteY1"/>
                </a:cxn>
                <a:cxn ang="0">
                  <a:pos x="connsiteX2" y="connsiteY2"/>
                </a:cxn>
                <a:cxn ang="0">
                  <a:pos x="connsiteX3" y="connsiteY3"/>
                </a:cxn>
              </a:cxnLst>
              <a:rect l="l" t="t" r="r" b="b"/>
              <a:pathLst>
                <a:path w="305069" h="1134063">
                  <a:moveTo>
                    <a:pt x="0" y="0"/>
                  </a:moveTo>
                  <a:cubicBezTo>
                    <a:pt x="107849" y="175381"/>
                    <a:pt x="215698" y="350762"/>
                    <a:pt x="266095" y="532191"/>
                  </a:cubicBezTo>
                  <a:cubicBezTo>
                    <a:pt x="316492" y="713620"/>
                    <a:pt x="296333" y="993826"/>
                    <a:pt x="302381" y="1088572"/>
                  </a:cubicBezTo>
                  <a:cubicBezTo>
                    <a:pt x="308429" y="1183318"/>
                    <a:pt x="302381" y="1100667"/>
                    <a:pt x="302381" y="1100667"/>
                  </a:cubicBezTo>
                </a:path>
              </a:pathLst>
            </a:custGeom>
            <a:grpFill/>
            <a:ln>
              <a:solidFill>
                <a:srgbClr val="FF66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Freeform 30"/>
            <p:cNvSpPr/>
            <p:nvPr/>
          </p:nvSpPr>
          <p:spPr>
            <a:xfrm>
              <a:off x="7159036" y="4148667"/>
              <a:ext cx="194868" cy="1306285"/>
            </a:xfrm>
            <a:custGeom>
              <a:avLst/>
              <a:gdLst>
                <a:gd name="connsiteX0" fmla="*/ 194868 w 194868"/>
                <a:gd name="connsiteY0" fmla="*/ 0 h 1306285"/>
                <a:gd name="connsiteX1" fmla="*/ 13439 w 194868"/>
                <a:gd name="connsiteY1" fmla="*/ 713619 h 1306285"/>
                <a:gd name="connsiteX2" fmla="*/ 13439 w 194868"/>
                <a:gd name="connsiteY2" fmla="*/ 1306285 h 1306285"/>
                <a:gd name="connsiteX3" fmla="*/ 13439 w 194868"/>
                <a:gd name="connsiteY3" fmla="*/ 1306285 h 1306285"/>
              </a:gdLst>
              <a:ahLst/>
              <a:cxnLst>
                <a:cxn ang="0">
                  <a:pos x="connsiteX0" y="connsiteY0"/>
                </a:cxn>
                <a:cxn ang="0">
                  <a:pos x="connsiteX1" y="connsiteY1"/>
                </a:cxn>
                <a:cxn ang="0">
                  <a:pos x="connsiteX2" y="connsiteY2"/>
                </a:cxn>
                <a:cxn ang="0">
                  <a:pos x="connsiteX3" y="connsiteY3"/>
                </a:cxn>
              </a:cxnLst>
              <a:rect l="l" t="t" r="r" b="b"/>
              <a:pathLst>
                <a:path w="194868" h="1306285">
                  <a:moveTo>
                    <a:pt x="194868" y="0"/>
                  </a:moveTo>
                  <a:cubicBezTo>
                    <a:pt x="119272" y="247952"/>
                    <a:pt x="43677" y="495905"/>
                    <a:pt x="13439" y="713619"/>
                  </a:cubicBezTo>
                  <a:cubicBezTo>
                    <a:pt x="-16799" y="931333"/>
                    <a:pt x="13439" y="1306285"/>
                    <a:pt x="13439" y="1306285"/>
                  </a:cubicBezTo>
                  <a:lnTo>
                    <a:pt x="13439" y="1306285"/>
                  </a:lnTo>
                </a:path>
              </a:pathLst>
            </a:custGeom>
            <a:grpFill/>
            <a:ln>
              <a:solidFill>
                <a:srgbClr val="FF66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Freeform 31"/>
            <p:cNvSpPr/>
            <p:nvPr/>
          </p:nvSpPr>
          <p:spPr>
            <a:xfrm flipH="1">
              <a:off x="8050120" y="4174308"/>
              <a:ext cx="194868" cy="1306285"/>
            </a:xfrm>
            <a:custGeom>
              <a:avLst/>
              <a:gdLst>
                <a:gd name="connsiteX0" fmla="*/ 194868 w 194868"/>
                <a:gd name="connsiteY0" fmla="*/ 0 h 1306285"/>
                <a:gd name="connsiteX1" fmla="*/ 13439 w 194868"/>
                <a:gd name="connsiteY1" fmla="*/ 713619 h 1306285"/>
                <a:gd name="connsiteX2" fmla="*/ 13439 w 194868"/>
                <a:gd name="connsiteY2" fmla="*/ 1306285 h 1306285"/>
                <a:gd name="connsiteX3" fmla="*/ 13439 w 194868"/>
                <a:gd name="connsiteY3" fmla="*/ 1306285 h 1306285"/>
              </a:gdLst>
              <a:ahLst/>
              <a:cxnLst>
                <a:cxn ang="0">
                  <a:pos x="connsiteX0" y="connsiteY0"/>
                </a:cxn>
                <a:cxn ang="0">
                  <a:pos x="connsiteX1" y="connsiteY1"/>
                </a:cxn>
                <a:cxn ang="0">
                  <a:pos x="connsiteX2" y="connsiteY2"/>
                </a:cxn>
                <a:cxn ang="0">
                  <a:pos x="connsiteX3" y="connsiteY3"/>
                </a:cxn>
              </a:cxnLst>
              <a:rect l="l" t="t" r="r" b="b"/>
              <a:pathLst>
                <a:path w="194868" h="1306285">
                  <a:moveTo>
                    <a:pt x="194868" y="0"/>
                  </a:moveTo>
                  <a:cubicBezTo>
                    <a:pt x="119272" y="247952"/>
                    <a:pt x="43677" y="495905"/>
                    <a:pt x="13439" y="713619"/>
                  </a:cubicBezTo>
                  <a:cubicBezTo>
                    <a:pt x="-16799" y="931333"/>
                    <a:pt x="13439" y="1306285"/>
                    <a:pt x="13439" y="1306285"/>
                  </a:cubicBezTo>
                  <a:lnTo>
                    <a:pt x="13439" y="1306285"/>
                  </a:lnTo>
                </a:path>
              </a:pathLst>
            </a:custGeom>
            <a:grpFill/>
            <a:ln>
              <a:solidFill>
                <a:srgbClr val="FF66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3" name="Oval 32"/>
            <p:cNvSpPr/>
            <p:nvPr/>
          </p:nvSpPr>
          <p:spPr>
            <a:xfrm>
              <a:off x="7192070" y="2632892"/>
              <a:ext cx="1028095" cy="1734215"/>
            </a:xfrm>
            <a:prstGeom prst="ellipse">
              <a:avLst/>
            </a:prstGeom>
            <a:grpFill/>
            <a:ln>
              <a:solidFill>
                <a:srgbClr val="FF66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grpSp>
      <p:grpSp>
        <p:nvGrpSpPr>
          <p:cNvPr id="19" name="Group 18"/>
          <p:cNvGrpSpPr/>
          <p:nvPr/>
        </p:nvGrpSpPr>
        <p:grpSpPr>
          <a:xfrm>
            <a:off x="4786419" y="1745828"/>
            <a:ext cx="1113254" cy="1256062"/>
            <a:chOff x="2452612" y="2472459"/>
            <a:chExt cx="1236183" cy="1394761"/>
          </a:xfrm>
        </p:grpSpPr>
        <p:sp>
          <p:nvSpPr>
            <p:cNvPr id="20" name="Rounded Rectangle 19"/>
            <p:cNvSpPr/>
            <p:nvPr/>
          </p:nvSpPr>
          <p:spPr>
            <a:xfrm>
              <a:off x="2757412" y="2777259"/>
              <a:ext cx="931383" cy="1089961"/>
            </a:xfrm>
            <a:prstGeom prst="round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ounded Rectangle 20"/>
            <p:cNvSpPr/>
            <p:nvPr/>
          </p:nvSpPr>
          <p:spPr>
            <a:xfrm>
              <a:off x="2605012" y="2624859"/>
              <a:ext cx="931383" cy="1089961"/>
            </a:xfrm>
            <a:prstGeom prst="round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ounded Rectangle 21"/>
            <p:cNvSpPr/>
            <p:nvPr/>
          </p:nvSpPr>
          <p:spPr>
            <a:xfrm>
              <a:off x="2452612" y="2472459"/>
              <a:ext cx="931383" cy="1089961"/>
            </a:xfrm>
            <a:prstGeom prst="round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2466358" y="2472459"/>
              <a:ext cx="803559" cy="410115"/>
            </a:xfrm>
            <a:prstGeom prst="rect">
              <a:avLst/>
            </a:prstGeom>
            <a:noFill/>
          </p:spPr>
          <p:txBody>
            <a:bodyPr wrap="none" rtlCol="0">
              <a:spAutoFit/>
            </a:bodyPr>
            <a:lstStyle/>
            <a:p>
              <a:r>
                <a:rPr lang="en-US" b="1" dirty="0" smtClean="0">
                  <a:solidFill>
                    <a:srgbClr val="000000"/>
                  </a:solidFill>
                </a:rPr>
                <a:t>Slice</a:t>
              </a:r>
              <a:endParaRPr lang="en-US" b="1" dirty="0">
                <a:solidFill>
                  <a:srgbClr val="000000"/>
                </a:solidFill>
              </a:endParaRPr>
            </a:p>
          </p:txBody>
        </p:sp>
      </p:grpSp>
      <p:sp>
        <p:nvSpPr>
          <p:cNvPr id="69" name="Content Placeholder 10"/>
          <p:cNvSpPr>
            <a:spLocks noGrp="1"/>
          </p:cNvSpPr>
          <p:nvPr>
            <p:ph sz="half" idx="1"/>
          </p:nvPr>
        </p:nvSpPr>
        <p:spPr>
          <a:xfrm>
            <a:off x="200362" y="4232389"/>
            <a:ext cx="9310111" cy="1996669"/>
          </a:xfrm>
        </p:spPr>
        <p:txBody>
          <a:bodyPr/>
          <a:lstStyle/>
          <a:p>
            <a:pPr marL="0" lvl="1" indent="0">
              <a:lnSpc>
                <a:spcPct val="70000"/>
              </a:lnSpc>
              <a:spcBef>
                <a:spcPts val="2568"/>
              </a:spcBef>
              <a:buNone/>
            </a:pPr>
            <a:r>
              <a:rPr lang="en-US" sz="2800" dirty="0" smtClean="0"/>
              <a:t>Projects contain </a:t>
            </a:r>
            <a:r>
              <a:rPr lang="en-US" sz="2800" dirty="0"/>
              <a:t>both </a:t>
            </a:r>
            <a:r>
              <a:rPr lang="en-US" sz="3200" b="1" dirty="0" smtClean="0"/>
              <a:t>people</a:t>
            </a:r>
            <a:r>
              <a:rPr lang="en-US" sz="3200" dirty="0" smtClean="0"/>
              <a:t> </a:t>
            </a:r>
            <a:r>
              <a:rPr lang="en-US" sz="2800" dirty="0" smtClean="0"/>
              <a:t>and </a:t>
            </a:r>
            <a:r>
              <a:rPr lang="en-US" sz="2800" dirty="0"/>
              <a:t>their </a:t>
            </a:r>
            <a:r>
              <a:rPr lang="en-US" sz="3200" b="1" dirty="0" smtClean="0"/>
              <a:t>experiments</a:t>
            </a:r>
            <a:endParaRPr lang="en-US" sz="2800" dirty="0" smtClean="0"/>
          </a:p>
          <a:p>
            <a:pPr marL="0" indent="0">
              <a:lnSpc>
                <a:spcPct val="70000"/>
              </a:lnSpc>
              <a:spcBef>
                <a:spcPts val="2568"/>
              </a:spcBef>
              <a:buNone/>
            </a:pPr>
            <a:r>
              <a:rPr lang="en-US" dirty="0"/>
              <a:t>A project is led by a single responsible </a:t>
            </a:r>
            <a:r>
              <a:rPr lang="en-US" dirty="0" smtClean="0"/>
              <a:t>individual: 	</a:t>
            </a:r>
          </a:p>
          <a:p>
            <a:pPr marL="0" indent="0">
              <a:lnSpc>
                <a:spcPct val="70000"/>
              </a:lnSpc>
              <a:spcBef>
                <a:spcPts val="0"/>
              </a:spcBef>
              <a:buNone/>
            </a:pPr>
            <a:r>
              <a:rPr lang="en-US" dirty="0"/>
              <a:t>	</a:t>
            </a:r>
            <a:r>
              <a:rPr lang="en-US" dirty="0" smtClean="0"/>
              <a:t>the </a:t>
            </a:r>
            <a:r>
              <a:rPr lang="en-US" b="1" dirty="0"/>
              <a:t>project</a:t>
            </a:r>
            <a:r>
              <a:rPr lang="en-US" dirty="0"/>
              <a:t> </a:t>
            </a:r>
            <a:r>
              <a:rPr lang="en-US" b="1" dirty="0" smtClean="0"/>
              <a:t>lead</a:t>
            </a:r>
            <a:r>
              <a:rPr lang="en-US" dirty="0" smtClean="0"/>
              <a:t> </a:t>
            </a:r>
          </a:p>
          <a:p>
            <a:pPr marL="0" indent="0" algn="ctr">
              <a:lnSpc>
                <a:spcPct val="70000"/>
              </a:lnSpc>
              <a:spcBef>
                <a:spcPts val="1200"/>
              </a:spcBef>
              <a:buNone/>
            </a:pPr>
            <a:r>
              <a:rPr lang="en-US" b="1" dirty="0" smtClean="0">
                <a:solidFill>
                  <a:srgbClr val="FF6600"/>
                </a:solidFill>
              </a:rPr>
              <a:t>Today </a:t>
            </a:r>
            <a:r>
              <a:rPr lang="en-US" b="1" dirty="0">
                <a:solidFill>
                  <a:srgbClr val="FF6600"/>
                </a:solidFill>
              </a:rPr>
              <a:t>we will use a </a:t>
            </a:r>
          </a:p>
          <a:p>
            <a:pPr marL="0" indent="0" algn="ctr">
              <a:lnSpc>
                <a:spcPct val="70000"/>
              </a:lnSpc>
              <a:spcBef>
                <a:spcPts val="0"/>
              </a:spcBef>
              <a:buNone/>
            </a:pPr>
            <a:r>
              <a:rPr lang="en-US" b="1" dirty="0">
                <a:solidFill>
                  <a:srgbClr val="FF6600"/>
                </a:solidFill>
              </a:rPr>
              <a:t>project </a:t>
            </a:r>
            <a:r>
              <a:rPr lang="en-US" b="1" dirty="0" smtClean="0">
                <a:solidFill>
                  <a:srgbClr val="FF6600"/>
                </a:solidFill>
              </a:rPr>
              <a:t>created for this class</a:t>
            </a:r>
            <a:endParaRPr lang="en-US" dirty="0"/>
          </a:p>
          <a:p>
            <a:pPr marL="0" indent="0">
              <a:buNone/>
            </a:pPr>
            <a:endParaRPr lang="en-US" dirty="0" smtClean="0"/>
          </a:p>
          <a:p>
            <a:pPr marL="0" indent="0">
              <a:buNone/>
            </a:pPr>
            <a:endParaRPr lang="en-US" dirty="0"/>
          </a:p>
          <a:p>
            <a:endParaRPr lang="en-US" dirty="0" smtClean="0"/>
          </a:p>
          <a:p>
            <a:endParaRPr lang="en-US" dirty="0"/>
          </a:p>
        </p:txBody>
      </p:sp>
      <p:grpSp>
        <p:nvGrpSpPr>
          <p:cNvPr id="70" name="Group 69"/>
          <p:cNvGrpSpPr/>
          <p:nvPr/>
        </p:nvGrpSpPr>
        <p:grpSpPr>
          <a:xfrm>
            <a:off x="7761770" y="1254572"/>
            <a:ext cx="635777" cy="1388411"/>
            <a:chOff x="6778294" y="1742682"/>
            <a:chExt cx="1838715" cy="4015378"/>
          </a:xfrm>
          <a:solidFill>
            <a:schemeClr val="bg2"/>
          </a:solidFill>
        </p:grpSpPr>
        <p:sp>
          <p:nvSpPr>
            <p:cNvPr id="71" name="Oval 70"/>
            <p:cNvSpPr/>
            <p:nvPr/>
          </p:nvSpPr>
          <p:spPr>
            <a:xfrm>
              <a:off x="7308910" y="1742682"/>
              <a:ext cx="822960" cy="822960"/>
            </a:xfrm>
            <a:prstGeom prst="ellipse">
              <a:avLst/>
            </a:prstGeom>
            <a:grpFill/>
            <a:ln>
              <a:solidFill>
                <a:srgbClr val="FF66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2" name="Oval 71"/>
            <p:cNvSpPr/>
            <p:nvPr/>
          </p:nvSpPr>
          <p:spPr>
            <a:xfrm>
              <a:off x="8031357" y="5475274"/>
              <a:ext cx="585652" cy="282786"/>
            </a:xfrm>
            <a:prstGeom prst="ellipse">
              <a:avLst/>
            </a:prstGeom>
            <a:grpFill/>
            <a:ln>
              <a:solidFill>
                <a:srgbClr val="FF66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3" name="Oval 72"/>
            <p:cNvSpPr/>
            <p:nvPr/>
          </p:nvSpPr>
          <p:spPr>
            <a:xfrm>
              <a:off x="6778294" y="5451084"/>
              <a:ext cx="585652" cy="282786"/>
            </a:xfrm>
            <a:prstGeom prst="ellipse">
              <a:avLst/>
            </a:prstGeom>
            <a:grpFill/>
            <a:ln>
              <a:solidFill>
                <a:srgbClr val="FF66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4" name="Oval 73"/>
            <p:cNvSpPr/>
            <p:nvPr/>
          </p:nvSpPr>
          <p:spPr>
            <a:xfrm rot="5400000">
              <a:off x="8134410" y="4261999"/>
              <a:ext cx="585652" cy="282786"/>
            </a:xfrm>
            <a:prstGeom prst="ellipse">
              <a:avLst/>
            </a:prstGeom>
            <a:grpFill/>
            <a:ln>
              <a:solidFill>
                <a:srgbClr val="FF66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5" name="Oval 74"/>
            <p:cNvSpPr/>
            <p:nvPr/>
          </p:nvSpPr>
          <p:spPr>
            <a:xfrm rot="5400000">
              <a:off x="6721566" y="4249904"/>
              <a:ext cx="585652" cy="282786"/>
            </a:xfrm>
            <a:prstGeom prst="ellipse">
              <a:avLst/>
            </a:prstGeom>
            <a:grpFill/>
            <a:ln>
              <a:solidFill>
                <a:srgbClr val="FF66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6" name="Freeform 75"/>
            <p:cNvSpPr/>
            <p:nvPr/>
          </p:nvSpPr>
          <p:spPr>
            <a:xfrm>
              <a:off x="7923579" y="2745616"/>
              <a:ext cx="437998" cy="1351781"/>
            </a:xfrm>
            <a:custGeom>
              <a:avLst/>
              <a:gdLst>
                <a:gd name="connsiteX0" fmla="*/ 0 w 305069"/>
                <a:gd name="connsiteY0" fmla="*/ 0 h 1134063"/>
                <a:gd name="connsiteX1" fmla="*/ 266095 w 305069"/>
                <a:gd name="connsiteY1" fmla="*/ 532191 h 1134063"/>
                <a:gd name="connsiteX2" fmla="*/ 302381 w 305069"/>
                <a:gd name="connsiteY2" fmla="*/ 1088572 h 1134063"/>
                <a:gd name="connsiteX3" fmla="*/ 302381 w 305069"/>
                <a:gd name="connsiteY3" fmla="*/ 1100667 h 1134063"/>
              </a:gdLst>
              <a:ahLst/>
              <a:cxnLst>
                <a:cxn ang="0">
                  <a:pos x="connsiteX0" y="connsiteY0"/>
                </a:cxn>
                <a:cxn ang="0">
                  <a:pos x="connsiteX1" y="connsiteY1"/>
                </a:cxn>
                <a:cxn ang="0">
                  <a:pos x="connsiteX2" y="connsiteY2"/>
                </a:cxn>
                <a:cxn ang="0">
                  <a:pos x="connsiteX3" y="connsiteY3"/>
                </a:cxn>
              </a:cxnLst>
              <a:rect l="l" t="t" r="r" b="b"/>
              <a:pathLst>
                <a:path w="305069" h="1134063">
                  <a:moveTo>
                    <a:pt x="0" y="0"/>
                  </a:moveTo>
                  <a:cubicBezTo>
                    <a:pt x="107849" y="175381"/>
                    <a:pt x="215698" y="350762"/>
                    <a:pt x="266095" y="532191"/>
                  </a:cubicBezTo>
                  <a:cubicBezTo>
                    <a:pt x="316492" y="713620"/>
                    <a:pt x="296333" y="993826"/>
                    <a:pt x="302381" y="1088572"/>
                  </a:cubicBezTo>
                  <a:cubicBezTo>
                    <a:pt x="308429" y="1183318"/>
                    <a:pt x="302381" y="1100667"/>
                    <a:pt x="302381" y="1100667"/>
                  </a:cubicBezTo>
                </a:path>
              </a:pathLst>
            </a:custGeom>
            <a:grpFill/>
            <a:ln>
              <a:solidFill>
                <a:srgbClr val="FF66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7" name="Freeform 76"/>
            <p:cNvSpPr/>
            <p:nvPr/>
          </p:nvSpPr>
          <p:spPr>
            <a:xfrm flipH="1">
              <a:off x="7060605" y="2745616"/>
              <a:ext cx="437998" cy="1351781"/>
            </a:xfrm>
            <a:custGeom>
              <a:avLst/>
              <a:gdLst>
                <a:gd name="connsiteX0" fmla="*/ 0 w 305069"/>
                <a:gd name="connsiteY0" fmla="*/ 0 h 1134063"/>
                <a:gd name="connsiteX1" fmla="*/ 266095 w 305069"/>
                <a:gd name="connsiteY1" fmla="*/ 532191 h 1134063"/>
                <a:gd name="connsiteX2" fmla="*/ 302381 w 305069"/>
                <a:gd name="connsiteY2" fmla="*/ 1088572 h 1134063"/>
                <a:gd name="connsiteX3" fmla="*/ 302381 w 305069"/>
                <a:gd name="connsiteY3" fmla="*/ 1100667 h 1134063"/>
              </a:gdLst>
              <a:ahLst/>
              <a:cxnLst>
                <a:cxn ang="0">
                  <a:pos x="connsiteX0" y="connsiteY0"/>
                </a:cxn>
                <a:cxn ang="0">
                  <a:pos x="connsiteX1" y="connsiteY1"/>
                </a:cxn>
                <a:cxn ang="0">
                  <a:pos x="connsiteX2" y="connsiteY2"/>
                </a:cxn>
                <a:cxn ang="0">
                  <a:pos x="connsiteX3" y="connsiteY3"/>
                </a:cxn>
              </a:cxnLst>
              <a:rect l="l" t="t" r="r" b="b"/>
              <a:pathLst>
                <a:path w="305069" h="1134063">
                  <a:moveTo>
                    <a:pt x="0" y="0"/>
                  </a:moveTo>
                  <a:cubicBezTo>
                    <a:pt x="107849" y="175381"/>
                    <a:pt x="215698" y="350762"/>
                    <a:pt x="266095" y="532191"/>
                  </a:cubicBezTo>
                  <a:cubicBezTo>
                    <a:pt x="316492" y="713620"/>
                    <a:pt x="296333" y="993826"/>
                    <a:pt x="302381" y="1088572"/>
                  </a:cubicBezTo>
                  <a:cubicBezTo>
                    <a:pt x="308429" y="1183318"/>
                    <a:pt x="302381" y="1100667"/>
                    <a:pt x="302381" y="1100667"/>
                  </a:cubicBezTo>
                </a:path>
              </a:pathLst>
            </a:custGeom>
            <a:grpFill/>
            <a:ln>
              <a:solidFill>
                <a:srgbClr val="FF66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8" name="Freeform 77"/>
            <p:cNvSpPr/>
            <p:nvPr/>
          </p:nvSpPr>
          <p:spPr>
            <a:xfrm>
              <a:off x="7159036" y="4148667"/>
              <a:ext cx="194868" cy="1306285"/>
            </a:xfrm>
            <a:custGeom>
              <a:avLst/>
              <a:gdLst>
                <a:gd name="connsiteX0" fmla="*/ 194868 w 194868"/>
                <a:gd name="connsiteY0" fmla="*/ 0 h 1306285"/>
                <a:gd name="connsiteX1" fmla="*/ 13439 w 194868"/>
                <a:gd name="connsiteY1" fmla="*/ 713619 h 1306285"/>
                <a:gd name="connsiteX2" fmla="*/ 13439 w 194868"/>
                <a:gd name="connsiteY2" fmla="*/ 1306285 h 1306285"/>
                <a:gd name="connsiteX3" fmla="*/ 13439 w 194868"/>
                <a:gd name="connsiteY3" fmla="*/ 1306285 h 1306285"/>
              </a:gdLst>
              <a:ahLst/>
              <a:cxnLst>
                <a:cxn ang="0">
                  <a:pos x="connsiteX0" y="connsiteY0"/>
                </a:cxn>
                <a:cxn ang="0">
                  <a:pos x="connsiteX1" y="connsiteY1"/>
                </a:cxn>
                <a:cxn ang="0">
                  <a:pos x="connsiteX2" y="connsiteY2"/>
                </a:cxn>
                <a:cxn ang="0">
                  <a:pos x="connsiteX3" y="connsiteY3"/>
                </a:cxn>
              </a:cxnLst>
              <a:rect l="l" t="t" r="r" b="b"/>
              <a:pathLst>
                <a:path w="194868" h="1306285">
                  <a:moveTo>
                    <a:pt x="194868" y="0"/>
                  </a:moveTo>
                  <a:cubicBezTo>
                    <a:pt x="119272" y="247952"/>
                    <a:pt x="43677" y="495905"/>
                    <a:pt x="13439" y="713619"/>
                  </a:cubicBezTo>
                  <a:cubicBezTo>
                    <a:pt x="-16799" y="931333"/>
                    <a:pt x="13439" y="1306285"/>
                    <a:pt x="13439" y="1306285"/>
                  </a:cubicBezTo>
                  <a:lnTo>
                    <a:pt x="13439" y="1306285"/>
                  </a:lnTo>
                </a:path>
              </a:pathLst>
            </a:custGeom>
            <a:grpFill/>
            <a:ln>
              <a:solidFill>
                <a:srgbClr val="FF66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9" name="Freeform 78"/>
            <p:cNvSpPr/>
            <p:nvPr/>
          </p:nvSpPr>
          <p:spPr>
            <a:xfrm flipH="1">
              <a:off x="8050120" y="4174308"/>
              <a:ext cx="194868" cy="1306285"/>
            </a:xfrm>
            <a:custGeom>
              <a:avLst/>
              <a:gdLst>
                <a:gd name="connsiteX0" fmla="*/ 194868 w 194868"/>
                <a:gd name="connsiteY0" fmla="*/ 0 h 1306285"/>
                <a:gd name="connsiteX1" fmla="*/ 13439 w 194868"/>
                <a:gd name="connsiteY1" fmla="*/ 713619 h 1306285"/>
                <a:gd name="connsiteX2" fmla="*/ 13439 w 194868"/>
                <a:gd name="connsiteY2" fmla="*/ 1306285 h 1306285"/>
                <a:gd name="connsiteX3" fmla="*/ 13439 w 194868"/>
                <a:gd name="connsiteY3" fmla="*/ 1306285 h 1306285"/>
              </a:gdLst>
              <a:ahLst/>
              <a:cxnLst>
                <a:cxn ang="0">
                  <a:pos x="connsiteX0" y="connsiteY0"/>
                </a:cxn>
                <a:cxn ang="0">
                  <a:pos x="connsiteX1" y="connsiteY1"/>
                </a:cxn>
                <a:cxn ang="0">
                  <a:pos x="connsiteX2" y="connsiteY2"/>
                </a:cxn>
                <a:cxn ang="0">
                  <a:pos x="connsiteX3" y="connsiteY3"/>
                </a:cxn>
              </a:cxnLst>
              <a:rect l="l" t="t" r="r" b="b"/>
              <a:pathLst>
                <a:path w="194868" h="1306285">
                  <a:moveTo>
                    <a:pt x="194868" y="0"/>
                  </a:moveTo>
                  <a:cubicBezTo>
                    <a:pt x="119272" y="247952"/>
                    <a:pt x="43677" y="495905"/>
                    <a:pt x="13439" y="713619"/>
                  </a:cubicBezTo>
                  <a:cubicBezTo>
                    <a:pt x="-16799" y="931333"/>
                    <a:pt x="13439" y="1306285"/>
                    <a:pt x="13439" y="1306285"/>
                  </a:cubicBezTo>
                  <a:lnTo>
                    <a:pt x="13439" y="1306285"/>
                  </a:lnTo>
                </a:path>
              </a:pathLst>
            </a:custGeom>
            <a:grpFill/>
            <a:ln>
              <a:solidFill>
                <a:srgbClr val="FF66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0" name="Oval 79"/>
            <p:cNvSpPr/>
            <p:nvPr/>
          </p:nvSpPr>
          <p:spPr>
            <a:xfrm>
              <a:off x="7192070" y="2632892"/>
              <a:ext cx="1028095" cy="1734215"/>
            </a:xfrm>
            <a:prstGeom prst="ellipse">
              <a:avLst/>
            </a:prstGeom>
            <a:grpFill/>
            <a:ln>
              <a:solidFill>
                <a:srgbClr val="FF6600"/>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grpSp>
      <p:grpSp>
        <p:nvGrpSpPr>
          <p:cNvPr id="35" name="Group 34"/>
          <p:cNvGrpSpPr/>
          <p:nvPr/>
        </p:nvGrpSpPr>
        <p:grpSpPr>
          <a:xfrm>
            <a:off x="7932972" y="1112760"/>
            <a:ext cx="302053" cy="186506"/>
            <a:chOff x="2057400" y="5181600"/>
            <a:chExt cx="838200" cy="517558"/>
          </a:xfrm>
        </p:grpSpPr>
        <p:sp>
          <p:nvSpPr>
            <p:cNvPr id="36" name="Right Triangle 35"/>
            <p:cNvSpPr/>
            <p:nvPr/>
          </p:nvSpPr>
          <p:spPr>
            <a:xfrm>
              <a:off x="2057400" y="5181600"/>
              <a:ext cx="457200" cy="479458"/>
            </a:xfrm>
            <a:prstGeom prst="rtTriangle">
              <a:avLst/>
            </a:prstGeom>
            <a:solidFill>
              <a:srgbClr val="FF6600"/>
            </a:solidFill>
            <a:ln w="28575" cmpd="sng">
              <a:solidFill>
                <a:srgbClr val="FF66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ight Triangle 36"/>
            <p:cNvSpPr/>
            <p:nvPr/>
          </p:nvSpPr>
          <p:spPr>
            <a:xfrm flipH="1">
              <a:off x="2438400" y="5181600"/>
              <a:ext cx="457200" cy="479458"/>
            </a:xfrm>
            <a:prstGeom prst="rtTriangle">
              <a:avLst/>
            </a:prstGeom>
            <a:solidFill>
              <a:srgbClr val="FF6600"/>
            </a:solidFill>
            <a:ln w="28575" cmpd="sng">
              <a:solidFill>
                <a:srgbClr val="FF66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Isosceles Triangle 37"/>
            <p:cNvSpPr/>
            <p:nvPr/>
          </p:nvSpPr>
          <p:spPr>
            <a:xfrm>
              <a:off x="2057400" y="5219700"/>
              <a:ext cx="838200" cy="479458"/>
            </a:xfrm>
            <a:prstGeom prst="triangle">
              <a:avLst/>
            </a:prstGeom>
            <a:solidFill>
              <a:srgbClr val="FF6600"/>
            </a:solidFill>
            <a:ln w="28575" cmpd="sng">
              <a:solidFill>
                <a:srgbClr val="FF66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7469531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Creating Projects</a:t>
            </a:r>
            <a:endParaRPr lang="en-US" sz="4000" dirty="0"/>
          </a:p>
        </p:txBody>
      </p:sp>
      <p:sp>
        <p:nvSpPr>
          <p:cNvPr id="3" name="Content Placeholder 2"/>
          <p:cNvSpPr>
            <a:spLocks noGrp="1"/>
          </p:cNvSpPr>
          <p:nvPr>
            <p:ph idx="1"/>
          </p:nvPr>
        </p:nvSpPr>
        <p:spPr>
          <a:xfrm>
            <a:off x="457200" y="984871"/>
            <a:ext cx="8458200" cy="5181600"/>
          </a:xfrm>
        </p:spPr>
        <p:txBody>
          <a:bodyPr/>
          <a:lstStyle/>
          <a:p>
            <a:r>
              <a:rPr lang="en-US" sz="3200" dirty="0" smtClean="0"/>
              <a:t>Only project </a:t>
            </a:r>
            <a:r>
              <a:rPr lang="en-US" sz="3600" b="1" dirty="0" smtClean="0"/>
              <a:t>leads</a:t>
            </a:r>
            <a:r>
              <a:rPr lang="en-US" sz="3600" dirty="0" smtClean="0"/>
              <a:t> </a:t>
            </a:r>
            <a:r>
              <a:rPr lang="en-US" sz="3200" dirty="0" smtClean="0"/>
              <a:t>can create projects.</a:t>
            </a:r>
          </a:p>
          <a:p>
            <a:r>
              <a:rPr lang="en-US" sz="3200" dirty="0" smtClean="0"/>
              <a:t>Project </a:t>
            </a:r>
            <a:r>
              <a:rPr lang="en-US" sz="3600" b="1" dirty="0">
                <a:solidFill>
                  <a:srgbClr val="000000"/>
                </a:solidFill>
              </a:rPr>
              <a:t>names</a:t>
            </a:r>
            <a:r>
              <a:rPr lang="en-US" sz="3600" dirty="0"/>
              <a:t> </a:t>
            </a:r>
            <a:r>
              <a:rPr lang="en-US" sz="3200" dirty="0"/>
              <a:t>are </a:t>
            </a:r>
            <a:r>
              <a:rPr lang="en-US" sz="3600" b="1" i="1" dirty="0"/>
              <a:t>public</a:t>
            </a:r>
            <a:r>
              <a:rPr lang="en-US" sz="3200" dirty="0"/>
              <a:t>, </a:t>
            </a:r>
            <a:r>
              <a:rPr lang="en-US" sz="3600" b="1" i="1" dirty="0" smtClean="0"/>
              <a:t>unique </a:t>
            </a:r>
            <a:r>
              <a:rPr lang="en-US" sz="3200" dirty="0" smtClean="0"/>
              <a:t>and </a:t>
            </a:r>
            <a:r>
              <a:rPr lang="en-US" sz="3600" b="1" i="1" dirty="0" smtClean="0"/>
              <a:t>permanent</a:t>
            </a:r>
            <a:endParaRPr lang="en-US" sz="3200" i="1" dirty="0" smtClean="0"/>
          </a:p>
          <a:p>
            <a:r>
              <a:rPr lang="en-US" sz="3200" dirty="0" smtClean="0"/>
              <a:t>A project may contain many experimenters; an experimenter may </a:t>
            </a:r>
            <a:r>
              <a:rPr lang="en-US" sz="3200" dirty="0"/>
              <a:t>be </a:t>
            </a:r>
            <a:r>
              <a:rPr lang="en-US" sz="3200" dirty="0" smtClean="0"/>
              <a:t>a member </a:t>
            </a:r>
            <a:r>
              <a:rPr lang="en-US" sz="3200" dirty="0"/>
              <a:t>of </a:t>
            </a:r>
            <a:r>
              <a:rPr lang="en-US" sz="3200" dirty="0" smtClean="0"/>
              <a:t>many projects</a:t>
            </a:r>
          </a:p>
          <a:p>
            <a:r>
              <a:rPr lang="en-US" sz="3200" dirty="0" smtClean="0"/>
              <a:t>Projects have an optional </a:t>
            </a:r>
            <a:r>
              <a:rPr lang="en-US" sz="3600" b="1" dirty="0" smtClean="0"/>
              <a:t>expiration </a:t>
            </a:r>
            <a:r>
              <a:rPr lang="en-US" sz="3200" dirty="0" smtClean="0"/>
              <a:t>(e.g. for classes, tutorials)</a:t>
            </a:r>
            <a:endParaRPr lang="en-US" sz="3600" dirty="0" smtClean="0"/>
          </a:p>
          <a:p>
            <a:pPr marL="0" indent="0" algn="ctr">
              <a:spcBef>
                <a:spcPts val="1200"/>
              </a:spcBef>
              <a:buNone/>
            </a:pPr>
            <a:r>
              <a:rPr lang="en-US" b="1" dirty="0" smtClean="0">
                <a:solidFill>
                  <a:srgbClr val="FF6600"/>
                </a:solidFill>
              </a:rPr>
              <a:t>For </a:t>
            </a:r>
            <a:r>
              <a:rPr lang="en-US" b="1" dirty="0">
                <a:solidFill>
                  <a:srgbClr val="FF6600"/>
                </a:solidFill>
              </a:rPr>
              <a:t>today’s </a:t>
            </a:r>
            <a:r>
              <a:rPr lang="en-US" b="1" dirty="0" smtClean="0">
                <a:solidFill>
                  <a:srgbClr val="FF6600"/>
                </a:solidFill>
              </a:rPr>
              <a:t>exercise </a:t>
            </a:r>
            <a:r>
              <a:rPr lang="en-US" b="1" dirty="0">
                <a:solidFill>
                  <a:srgbClr val="FF6600"/>
                </a:solidFill>
              </a:rPr>
              <a:t>we will </a:t>
            </a:r>
            <a:r>
              <a:rPr lang="en-US" b="1" dirty="0" smtClean="0">
                <a:solidFill>
                  <a:srgbClr val="FF6600"/>
                </a:solidFill>
              </a:rPr>
              <a:t>use a </a:t>
            </a:r>
          </a:p>
          <a:p>
            <a:pPr marL="0" indent="0" algn="ctr">
              <a:spcBef>
                <a:spcPts val="0"/>
              </a:spcBef>
              <a:buNone/>
            </a:pPr>
            <a:r>
              <a:rPr lang="en-US" b="1" dirty="0" smtClean="0">
                <a:solidFill>
                  <a:srgbClr val="FF6600"/>
                </a:solidFill>
              </a:rPr>
              <a:t>project for this class</a:t>
            </a:r>
            <a:endParaRPr lang="en-US" b="1" dirty="0">
              <a:solidFill>
                <a:srgbClr val="FF6600"/>
              </a:solidFill>
            </a:endParaRPr>
          </a:p>
        </p:txBody>
      </p:sp>
    </p:spTree>
    <p:extLst>
      <p:ext uri="{BB962C8B-B14F-4D97-AF65-F5344CB8AC3E}">
        <p14:creationId xmlns:p14="http://schemas.microsoft.com/office/powerpoint/2010/main" val="21319661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esign_on_pp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024" y="871220"/>
            <a:ext cx="1962165" cy="5897880"/>
          </a:xfrm>
          <a:prstGeom prst="rect">
            <a:avLst/>
          </a:prstGeom>
        </p:spPr>
      </p:pic>
      <p:sp>
        <p:nvSpPr>
          <p:cNvPr id="2" name="Title 1"/>
          <p:cNvSpPr>
            <a:spLocks noGrp="1"/>
          </p:cNvSpPr>
          <p:nvPr>
            <p:ph type="title"/>
          </p:nvPr>
        </p:nvSpPr>
        <p:spPr/>
        <p:txBody>
          <a:bodyPr/>
          <a:lstStyle/>
          <a:p>
            <a:r>
              <a:rPr lang="en-US" sz="4000" dirty="0" smtClean="0"/>
              <a:t>Experiment Workflow</a:t>
            </a:r>
            <a:endParaRPr lang="en-US" sz="4000" dirty="0"/>
          </a:p>
        </p:txBody>
      </p:sp>
      <p:sp>
        <p:nvSpPr>
          <p:cNvPr id="16" name="Content Placeholder 3"/>
          <p:cNvSpPr txBox="1">
            <a:spLocks/>
          </p:cNvSpPr>
          <p:nvPr/>
        </p:nvSpPr>
        <p:spPr bwMode="auto">
          <a:xfrm>
            <a:off x="2393345" y="1144924"/>
            <a:ext cx="6795251" cy="5203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rgbClr val="080808"/>
                </a:solidFill>
                <a:latin typeface="Arial"/>
                <a:ea typeface="+mn-ea"/>
                <a:cs typeface="Arial"/>
              </a:defRPr>
            </a:lvl1pPr>
            <a:lvl2pPr marL="742950" indent="-285750" algn="l" rtl="0" eaLnBrk="1" fontAlgn="base" hangingPunct="1">
              <a:spcBef>
                <a:spcPct val="20000"/>
              </a:spcBef>
              <a:spcAft>
                <a:spcPct val="0"/>
              </a:spcAft>
              <a:buChar char="–"/>
              <a:defRPr sz="2400">
                <a:solidFill>
                  <a:srgbClr val="080808"/>
                </a:solidFill>
                <a:latin typeface="Arial"/>
                <a:ea typeface="+mn-ea"/>
                <a:cs typeface="Arial"/>
              </a:defRPr>
            </a:lvl2pPr>
            <a:lvl3pPr marL="1143000" indent="-228600" algn="l" rtl="0" eaLnBrk="1" fontAlgn="base" hangingPunct="1">
              <a:spcBef>
                <a:spcPct val="20000"/>
              </a:spcBef>
              <a:spcAft>
                <a:spcPct val="0"/>
              </a:spcAft>
              <a:buChar char="•"/>
              <a:defRPr sz="2000">
                <a:solidFill>
                  <a:srgbClr val="080808"/>
                </a:solidFill>
                <a:latin typeface="Arial"/>
                <a:ea typeface="+mn-ea"/>
                <a:cs typeface="Arial"/>
              </a:defRPr>
            </a:lvl3pPr>
            <a:lvl4pPr marL="1600200" indent="-228600" algn="l" rtl="0" eaLnBrk="1" fontAlgn="base" hangingPunct="1">
              <a:spcBef>
                <a:spcPct val="20000"/>
              </a:spcBef>
              <a:spcAft>
                <a:spcPct val="0"/>
              </a:spcAft>
              <a:buChar char="–"/>
              <a:defRPr>
                <a:solidFill>
                  <a:srgbClr val="080808"/>
                </a:solidFill>
                <a:latin typeface="Arial"/>
                <a:ea typeface="+mn-ea"/>
                <a:cs typeface="Arial"/>
              </a:defRPr>
            </a:lvl4pPr>
            <a:lvl5pPr marL="2057400" indent="-228600" algn="l" rtl="0" eaLnBrk="1" fontAlgn="base" hangingPunct="1">
              <a:spcBef>
                <a:spcPct val="20000"/>
              </a:spcBef>
              <a:spcAft>
                <a:spcPct val="0"/>
              </a:spcAft>
              <a:buChar char="»"/>
              <a:defRPr>
                <a:solidFill>
                  <a:srgbClr val="080808"/>
                </a:solidFill>
                <a:latin typeface="Arial"/>
                <a:ea typeface="+mn-ea"/>
                <a:cs typeface="Arial"/>
              </a:defRPr>
            </a:lvl5pPr>
            <a:lvl6pPr marL="2514600" indent="-228600" algn="l" rtl="0" eaLnBrk="1" fontAlgn="base" hangingPunct="1">
              <a:spcBef>
                <a:spcPct val="20000"/>
              </a:spcBef>
              <a:spcAft>
                <a:spcPct val="0"/>
              </a:spcAft>
              <a:buChar char="»"/>
              <a:defRPr sz="2000">
                <a:solidFill>
                  <a:srgbClr val="080808"/>
                </a:solidFill>
                <a:latin typeface="+mn-lt"/>
                <a:ea typeface="+mn-ea"/>
                <a:cs typeface="+mn-cs"/>
              </a:defRPr>
            </a:lvl6pPr>
            <a:lvl7pPr marL="2971800" indent="-228600" algn="l" rtl="0" eaLnBrk="1" fontAlgn="base" hangingPunct="1">
              <a:spcBef>
                <a:spcPct val="20000"/>
              </a:spcBef>
              <a:spcAft>
                <a:spcPct val="0"/>
              </a:spcAft>
              <a:buChar char="»"/>
              <a:defRPr sz="2000">
                <a:solidFill>
                  <a:srgbClr val="080808"/>
                </a:solidFill>
                <a:latin typeface="+mn-lt"/>
                <a:ea typeface="+mn-ea"/>
                <a:cs typeface="+mn-cs"/>
              </a:defRPr>
            </a:lvl7pPr>
            <a:lvl8pPr marL="3429000" indent="-228600" algn="l" rtl="0" eaLnBrk="1" fontAlgn="base" hangingPunct="1">
              <a:spcBef>
                <a:spcPct val="20000"/>
              </a:spcBef>
              <a:spcAft>
                <a:spcPct val="0"/>
              </a:spcAft>
              <a:buChar char="»"/>
              <a:defRPr sz="2000">
                <a:solidFill>
                  <a:srgbClr val="080808"/>
                </a:solidFill>
                <a:latin typeface="+mn-lt"/>
                <a:ea typeface="+mn-ea"/>
                <a:cs typeface="+mn-cs"/>
              </a:defRPr>
            </a:lvl8pPr>
            <a:lvl9pPr marL="3886200" indent="-228600" algn="l" rtl="0" eaLnBrk="1" fontAlgn="base" hangingPunct="1">
              <a:spcBef>
                <a:spcPct val="20000"/>
              </a:spcBef>
              <a:spcAft>
                <a:spcPct val="0"/>
              </a:spcAft>
              <a:buChar char="»"/>
              <a:defRPr sz="2000">
                <a:solidFill>
                  <a:srgbClr val="080808"/>
                </a:solidFill>
                <a:latin typeface="+mn-lt"/>
                <a:ea typeface="+mn-ea"/>
                <a:cs typeface="+mn-cs"/>
              </a:defRPr>
            </a:lvl9pPr>
          </a:lstStyle>
          <a:p>
            <a:r>
              <a:rPr lang="en-US" sz="2600" b="1" dirty="0" smtClean="0"/>
              <a:t>Part I: Design/Setup</a:t>
            </a:r>
          </a:p>
          <a:p>
            <a:pPr marL="0" indent="0">
              <a:buFontTx/>
              <a:buNone/>
            </a:pPr>
            <a:endParaRPr lang="en-US" sz="2600" dirty="0" smtClean="0"/>
          </a:p>
          <a:p>
            <a:pPr marL="0" indent="0">
              <a:buFontTx/>
              <a:buNone/>
            </a:pPr>
            <a:endParaRPr lang="en-US" sz="2600" dirty="0" smtClean="0"/>
          </a:p>
          <a:p>
            <a:pPr marL="0" indent="0">
              <a:buFontTx/>
              <a:buNone/>
            </a:pPr>
            <a:endParaRPr lang="en-US" sz="2600" dirty="0" smtClean="0"/>
          </a:p>
          <a:p>
            <a:r>
              <a:rPr lang="en-US" sz="2600" dirty="0" smtClean="0"/>
              <a:t>Part II: Execute</a:t>
            </a:r>
          </a:p>
          <a:p>
            <a:pPr marL="0" indent="0">
              <a:buFontTx/>
              <a:buNone/>
            </a:pPr>
            <a:endParaRPr lang="en-US" sz="2600" dirty="0" smtClean="0"/>
          </a:p>
          <a:p>
            <a:pPr marL="0" indent="0">
              <a:buFontTx/>
              <a:buNone/>
            </a:pPr>
            <a:endParaRPr lang="en-US" sz="2600" dirty="0"/>
          </a:p>
          <a:p>
            <a:pPr marL="0" indent="0">
              <a:buFontTx/>
              <a:buNone/>
            </a:pPr>
            <a:endParaRPr lang="en-US" sz="2600" dirty="0" smtClean="0"/>
          </a:p>
          <a:p>
            <a:pPr marL="0" indent="0">
              <a:buFontTx/>
              <a:buNone/>
            </a:pPr>
            <a:endParaRPr lang="en-US" sz="2600" dirty="0" smtClean="0"/>
          </a:p>
          <a:p>
            <a:r>
              <a:rPr lang="en-US" sz="2600" dirty="0" smtClean="0"/>
              <a:t>Part III: Finish</a:t>
            </a:r>
          </a:p>
        </p:txBody>
      </p:sp>
    </p:spTree>
    <p:extLst>
      <p:ext uri="{BB962C8B-B14F-4D97-AF65-F5344CB8AC3E}">
        <p14:creationId xmlns:p14="http://schemas.microsoft.com/office/powerpoint/2010/main" val="176710210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9788"/>
            <a:ext cx="8229600" cy="1143000"/>
          </a:xfrm>
        </p:spPr>
        <p:txBody>
          <a:bodyPr/>
          <a:lstStyle/>
          <a:p>
            <a:r>
              <a:rPr lang="en-US" dirty="0"/>
              <a:t>Part I: </a:t>
            </a:r>
            <a:r>
              <a:rPr lang="en-US" dirty="0" smtClean="0"/>
              <a:t/>
            </a:r>
            <a:br>
              <a:rPr lang="en-US" dirty="0" smtClean="0"/>
            </a:br>
            <a:r>
              <a:rPr lang="en-US" dirty="0" smtClean="0"/>
              <a:t>Establish Management Environment</a:t>
            </a:r>
            <a:endParaRPr lang="en-US" sz="3400" dirty="0"/>
          </a:p>
        </p:txBody>
      </p:sp>
      <p:sp>
        <p:nvSpPr>
          <p:cNvPr id="4" name="Content Placeholder 2"/>
          <p:cNvSpPr txBox="1">
            <a:spLocks/>
          </p:cNvSpPr>
          <p:nvPr/>
        </p:nvSpPr>
        <p:spPr bwMode="auto">
          <a:xfrm>
            <a:off x="428003" y="3080303"/>
            <a:ext cx="8549941" cy="2929188"/>
          </a:xfrm>
          <a:prstGeom prst="rect">
            <a:avLst/>
          </a:prstGeom>
          <a:solidFill>
            <a:srgbClr val="FF6600">
              <a:alpha val="16000"/>
            </a:srgbClr>
          </a:solid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rgbClr val="080808"/>
                </a:solidFill>
                <a:latin typeface="Arial"/>
                <a:ea typeface="+mn-ea"/>
                <a:cs typeface="Arial"/>
              </a:defRPr>
            </a:lvl1pPr>
            <a:lvl2pPr marL="742950" indent="-285750" algn="l" rtl="0" eaLnBrk="1" fontAlgn="base" hangingPunct="1">
              <a:spcBef>
                <a:spcPct val="20000"/>
              </a:spcBef>
              <a:spcAft>
                <a:spcPct val="0"/>
              </a:spcAft>
              <a:buChar char="–"/>
              <a:defRPr sz="2400">
                <a:solidFill>
                  <a:srgbClr val="080808"/>
                </a:solidFill>
                <a:latin typeface="Arial"/>
                <a:ea typeface="+mn-ea"/>
                <a:cs typeface="Arial"/>
              </a:defRPr>
            </a:lvl2pPr>
            <a:lvl3pPr marL="1143000" indent="-228600" algn="l" rtl="0" eaLnBrk="1" fontAlgn="base" hangingPunct="1">
              <a:spcBef>
                <a:spcPct val="20000"/>
              </a:spcBef>
              <a:spcAft>
                <a:spcPct val="0"/>
              </a:spcAft>
              <a:buChar char="•"/>
              <a:defRPr sz="2000">
                <a:solidFill>
                  <a:srgbClr val="080808"/>
                </a:solidFill>
                <a:latin typeface="Arial"/>
                <a:ea typeface="+mn-ea"/>
                <a:cs typeface="Arial"/>
              </a:defRPr>
            </a:lvl3pPr>
            <a:lvl4pPr marL="1600200" indent="-228600" algn="l" rtl="0" eaLnBrk="1" fontAlgn="base" hangingPunct="1">
              <a:spcBef>
                <a:spcPct val="20000"/>
              </a:spcBef>
              <a:spcAft>
                <a:spcPct val="0"/>
              </a:spcAft>
              <a:buChar char="–"/>
              <a:defRPr>
                <a:solidFill>
                  <a:srgbClr val="080808"/>
                </a:solidFill>
                <a:latin typeface="Arial"/>
                <a:ea typeface="+mn-ea"/>
                <a:cs typeface="Arial"/>
              </a:defRPr>
            </a:lvl4pPr>
            <a:lvl5pPr marL="2057400" indent="-228600" algn="l" rtl="0" eaLnBrk="1" fontAlgn="base" hangingPunct="1">
              <a:spcBef>
                <a:spcPct val="20000"/>
              </a:spcBef>
              <a:spcAft>
                <a:spcPct val="0"/>
              </a:spcAft>
              <a:buChar char="»"/>
              <a:defRPr>
                <a:solidFill>
                  <a:srgbClr val="080808"/>
                </a:solidFill>
                <a:latin typeface="Arial"/>
                <a:ea typeface="+mn-ea"/>
                <a:cs typeface="Arial"/>
              </a:defRPr>
            </a:lvl5pPr>
            <a:lvl6pPr marL="2514600" indent="-228600" algn="l" rtl="0" eaLnBrk="1" fontAlgn="base" hangingPunct="1">
              <a:spcBef>
                <a:spcPct val="20000"/>
              </a:spcBef>
              <a:spcAft>
                <a:spcPct val="0"/>
              </a:spcAft>
              <a:buChar char="»"/>
              <a:defRPr sz="2000">
                <a:solidFill>
                  <a:srgbClr val="080808"/>
                </a:solidFill>
                <a:latin typeface="+mn-lt"/>
                <a:ea typeface="+mn-ea"/>
                <a:cs typeface="+mn-cs"/>
              </a:defRPr>
            </a:lvl6pPr>
            <a:lvl7pPr marL="2971800" indent="-228600" algn="l" rtl="0" eaLnBrk="1" fontAlgn="base" hangingPunct="1">
              <a:spcBef>
                <a:spcPct val="20000"/>
              </a:spcBef>
              <a:spcAft>
                <a:spcPct val="0"/>
              </a:spcAft>
              <a:buChar char="»"/>
              <a:defRPr sz="2000">
                <a:solidFill>
                  <a:srgbClr val="080808"/>
                </a:solidFill>
                <a:latin typeface="+mn-lt"/>
                <a:ea typeface="+mn-ea"/>
                <a:cs typeface="+mn-cs"/>
              </a:defRPr>
            </a:lvl7pPr>
            <a:lvl8pPr marL="3429000" indent="-228600" algn="l" rtl="0" eaLnBrk="1" fontAlgn="base" hangingPunct="1">
              <a:spcBef>
                <a:spcPct val="20000"/>
              </a:spcBef>
              <a:spcAft>
                <a:spcPct val="0"/>
              </a:spcAft>
              <a:buChar char="»"/>
              <a:defRPr sz="2000">
                <a:solidFill>
                  <a:srgbClr val="080808"/>
                </a:solidFill>
                <a:latin typeface="+mn-lt"/>
                <a:ea typeface="+mn-ea"/>
                <a:cs typeface="+mn-cs"/>
              </a:defRPr>
            </a:lvl8pPr>
            <a:lvl9pPr marL="3886200" indent="-228600" algn="l" rtl="0" eaLnBrk="1" fontAlgn="base" hangingPunct="1">
              <a:spcBef>
                <a:spcPct val="20000"/>
              </a:spcBef>
              <a:spcAft>
                <a:spcPct val="0"/>
              </a:spcAft>
              <a:buChar char="»"/>
              <a:defRPr sz="2000">
                <a:solidFill>
                  <a:srgbClr val="080808"/>
                </a:solidFill>
                <a:latin typeface="+mn-lt"/>
                <a:ea typeface="+mn-ea"/>
                <a:cs typeface="+mn-cs"/>
              </a:defRPr>
            </a:lvl9pPr>
          </a:lstStyle>
          <a:p>
            <a:pPr marL="0" indent="0">
              <a:spcBef>
                <a:spcPts val="2064"/>
              </a:spcBef>
              <a:buNone/>
            </a:pPr>
            <a:r>
              <a:rPr lang="en-US" sz="2400" dirty="0" smtClean="0"/>
              <a:t>1 Pre-work: Design your experiment</a:t>
            </a:r>
          </a:p>
          <a:p>
            <a:pPr marL="0" indent="0">
              <a:spcBef>
                <a:spcPts val="2064"/>
              </a:spcBef>
              <a:buNone/>
            </a:pPr>
            <a:r>
              <a:rPr lang="en-US" sz="2400" dirty="0" smtClean="0"/>
              <a:t>2.1 Pre</a:t>
            </a:r>
            <a:r>
              <a:rPr lang="en-US" sz="2400" dirty="0"/>
              <a:t>-work: </a:t>
            </a:r>
            <a:r>
              <a:rPr lang="en-US" sz="2400" dirty="0" smtClean="0"/>
              <a:t>Create a GENI account</a:t>
            </a:r>
            <a:endParaRPr lang="en-US" sz="2400" dirty="0"/>
          </a:p>
          <a:p>
            <a:pPr marL="0" indent="0">
              <a:spcBef>
                <a:spcPts val="2064"/>
              </a:spcBef>
              <a:buNone/>
            </a:pPr>
            <a:r>
              <a:rPr lang="en-US" sz="2400" dirty="0" smtClean="0"/>
              <a:t>2.2 Pre</a:t>
            </a:r>
            <a:r>
              <a:rPr lang="en-US" sz="2400" dirty="0"/>
              <a:t>-work: Project </a:t>
            </a:r>
            <a:r>
              <a:rPr lang="en-US" sz="2400" dirty="0" smtClean="0"/>
              <a:t>lead (aka professor) </a:t>
            </a:r>
            <a:r>
              <a:rPr lang="en-US" sz="2400" dirty="0"/>
              <a:t>adds you to p</a:t>
            </a:r>
            <a:r>
              <a:rPr lang="en-US" sz="2400" dirty="0" smtClean="0"/>
              <a:t>roject</a:t>
            </a:r>
            <a:endParaRPr lang="en-US" sz="2400" dirty="0"/>
          </a:p>
          <a:p>
            <a:pPr marL="400050" lvl="1" indent="0">
              <a:spcBef>
                <a:spcPts val="2064"/>
              </a:spcBef>
              <a:buNone/>
            </a:pPr>
            <a:r>
              <a:rPr lang="en-US" sz="2000" b="1" dirty="0"/>
              <a:t>		Project </a:t>
            </a:r>
            <a:r>
              <a:rPr lang="en-US" sz="2000" b="1" dirty="0" smtClean="0"/>
              <a:t>Name: GEC21</a:t>
            </a:r>
            <a:endParaRPr lang="en-US" dirty="0" smtClean="0"/>
          </a:p>
          <a:p>
            <a:pPr marL="0" indent="0">
              <a:spcBef>
                <a:spcPts val="2064"/>
              </a:spcBef>
              <a:spcAft>
                <a:spcPts val="600"/>
              </a:spcAft>
              <a:buNone/>
            </a:pPr>
            <a:r>
              <a:rPr lang="en-US" sz="2400" dirty="0" smtClean="0"/>
              <a:t>2.3 Generate and Download SSH </a:t>
            </a:r>
            <a:r>
              <a:rPr lang="en-US" sz="2400" dirty="0" err="1" smtClean="0"/>
              <a:t>Keypair</a:t>
            </a:r>
            <a:endParaRPr lang="en-US" sz="2400" dirty="0"/>
          </a:p>
        </p:txBody>
      </p:sp>
      <p:pic>
        <p:nvPicPr>
          <p:cNvPr id="6" name="Picture 5" descr="UseGENI.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7750" y="1395783"/>
            <a:ext cx="4241219" cy="1460474"/>
          </a:xfrm>
          <a:prstGeom prst="rect">
            <a:avLst/>
          </a:prstGeom>
        </p:spPr>
      </p:pic>
    </p:spTree>
    <p:extLst>
      <p:ext uri="{BB962C8B-B14F-4D97-AF65-F5344CB8AC3E}">
        <p14:creationId xmlns:p14="http://schemas.microsoft.com/office/powerpoint/2010/main" val="161833658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a GENI account</a:t>
            </a:r>
            <a:endParaRPr lang="en-US" dirty="0"/>
          </a:p>
        </p:txBody>
      </p:sp>
      <p:sp>
        <p:nvSpPr>
          <p:cNvPr id="3" name="Content Placeholder 2"/>
          <p:cNvSpPr>
            <a:spLocks noGrp="1"/>
          </p:cNvSpPr>
          <p:nvPr>
            <p:ph idx="1"/>
          </p:nvPr>
        </p:nvSpPr>
        <p:spPr/>
        <p:txBody>
          <a:bodyPr/>
          <a:lstStyle/>
          <a:p>
            <a:r>
              <a:rPr lang="en-US" dirty="0"/>
              <a:t>GENI Portal is at: </a:t>
            </a:r>
          </a:p>
          <a:p>
            <a:pPr marL="457200" lvl="1" indent="0" algn="ctr">
              <a:buNone/>
            </a:pPr>
            <a:r>
              <a:rPr lang="en-US" sz="4400" b="1" dirty="0">
                <a:solidFill>
                  <a:srgbClr val="FF6600"/>
                </a:solidFill>
              </a:rPr>
              <a:t>https://</a:t>
            </a:r>
            <a:r>
              <a:rPr lang="en-US" sz="4400" b="1" dirty="0" err="1">
                <a:solidFill>
                  <a:srgbClr val="FF6600"/>
                </a:solidFill>
              </a:rPr>
              <a:t>portal.geni.net</a:t>
            </a:r>
            <a:r>
              <a:rPr lang="en-US" sz="4400" dirty="0">
                <a:solidFill>
                  <a:srgbClr val="FF6600"/>
                </a:solidFill>
              </a:rPr>
              <a:t> </a:t>
            </a:r>
            <a:endParaRPr lang="en-US" sz="4400" dirty="0"/>
          </a:p>
          <a:p>
            <a:endParaRPr lang="en-US" dirty="0" smtClean="0"/>
          </a:p>
          <a:p>
            <a:r>
              <a:rPr lang="en-US" dirty="0" smtClean="0"/>
              <a:t>Instructions for creating an account are:</a:t>
            </a:r>
          </a:p>
          <a:p>
            <a:pPr marL="0" indent="0" algn="ctr">
              <a:buNone/>
            </a:pPr>
            <a:r>
              <a:rPr lang="en-US" b="1" dirty="0"/>
              <a:t>http://</a:t>
            </a:r>
            <a:r>
              <a:rPr lang="en-US" b="1" dirty="0" err="1"/>
              <a:t>groups.geni.net</a:t>
            </a:r>
            <a:r>
              <a:rPr lang="en-US" b="1" dirty="0"/>
              <a:t>/</a:t>
            </a:r>
            <a:r>
              <a:rPr lang="en-US" b="1" dirty="0" err="1"/>
              <a:t>geni</a:t>
            </a:r>
            <a:r>
              <a:rPr lang="en-US" b="1" dirty="0"/>
              <a:t>/wiki/</a:t>
            </a:r>
            <a:r>
              <a:rPr lang="en-US" b="1" dirty="0" err="1"/>
              <a:t>SignMeUp</a:t>
            </a:r>
            <a:endParaRPr lang="en-US" b="1" dirty="0" smtClean="0"/>
          </a:p>
          <a:p>
            <a:endParaRPr lang="en-US" dirty="0"/>
          </a:p>
        </p:txBody>
      </p:sp>
    </p:spTree>
    <p:extLst>
      <p:ext uri="{BB962C8B-B14F-4D97-AF65-F5344CB8AC3E}">
        <p14:creationId xmlns:p14="http://schemas.microsoft.com/office/powerpoint/2010/main" val="6646065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Creating a GENI account</a:t>
            </a:r>
            <a:endParaRPr lang="en-US" sz="4000" dirty="0"/>
          </a:p>
        </p:txBody>
      </p:sp>
      <p:sp>
        <p:nvSpPr>
          <p:cNvPr id="3" name="Content Placeholder 2"/>
          <p:cNvSpPr>
            <a:spLocks noGrp="1"/>
          </p:cNvSpPr>
          <p:nvPr>
            <p:ph idx="1"/>
          </p:nvPr>
        </p:nvSpPr>
        <p:spPr/>
        <p:txBody>
          <a:bodyPr/>
          <a:lstStyle/>
          <a:p>
            <a:r>
              <a:rPr lang="en-US" dirty="0" smtClean="0"/>
              <a:t>GENI Portal is at: </a:t>
            </a:r>
          </a:p>
          <a:p>
            <a:pPr marL="457200" lvl="1" indent="0" algn="ctr">
              <a:buNone/>
            </a:pPr>
            <a:r>
              <a:rPr lang="en-US" sz="4400" b="1" dirty="0" smtClean="0">
                <a:solidFill>
                  <a:srgbClr val="FF6600"/>
                </a:solidFill>
              </a:rPr>
              <a:t>https://</a:t>
            </a:r>
            <a:r>
              <a:rPr lang="en-US" sz="4400" b="1" dirty="0" err="1" smtClean="0">
                <a:solidFill>
                  <a:srgbClr val="FF6600"/>
                </a:solidFill>
              </a:rPr>
              <a:t>portal.geni.net</a:t>
            </a:r>
            <a:r>
              <a:rPr lang="en-US" sz="4400" dirty="0" smtClean="0">
                <a:solidFill>
                  <a:srgbClr val="FF6600"/>
                </a:solidFill>
              </a:rPr>
              <a:t> </a:t>
            </a:r>
            <a:endParaRPr lang="en-US" sz="4400" dirty="0" smtClean="0"/>
          </a:p>
          <a:p>
            <a:endParaRPr lang="en-US" dirty="0" smtClean="0"/>
          </a:p>
          <a:p>
            <a:r>
              <a:rPr lang="en-US" dirty="0" smtClean="0"/>
              <a:t>Anyone with an account at a supported identity provider (usually your school or employer) can log in, but they will have no privileges</a:t>
            </a:r>
          </a:p>
          <a:p>
            <a:r>
              <a:rPr lang="en-US" dirty="0" smtClean="0"/>
              <a:t>If you don’t have such an account, we </a:t>
            </a:r>
            <a:r>
              <a:rPr lang="en-US" dirty="0"/>
              <a:t>will make you an account at the GPO Identity </a:t>
            </a:r>
            <a:r>
              <a:rPr lang="en-US" dirty="0" smtClean="0"/>
              <a:t>Provider</a:t>
            </a:r>
          </a:p>
          <a:p>
            <a:r>
              <a:rPr lang="en-US" dirty="0" smtClean="0"/>
              <a:t>You must be a member of a project to do anything interesting</a:t>
            </a:r>
            <a:endParaRPr lang="en-US" dirty="0"/>
          </a:p>
        </p:txBody>
      </p:sp>
    </p:spTree>
    <p:extLst>
      <p:ext uri="{BB962C8B-B14F-4D97-AF65-F5344CB8AC3E}">
        <p14:creationId xmlns:p14="http://schemas.microsoft.com/office/powerpoint/2010/main" val="13476506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err="1" smtClean="0"/>
              <a:t>InCommon</a:t>
            </a:r>
            <a:endParaRPr lang="en-US" sz="4000" dirty="0"/>
          </a:p>
        </p:txBody>
      </p:sp>
      <p:sp>
        <p:nvSpPr>
          <p:cNvPr id="4" name="TextBox 3"/>
          <p:cNvSpPr txBox="1"/>
          <p:nvPr/>
        </p:nvSpPr>
        <p:spPr>
          <a:xfrm>
            <a:off x="5067748" y="2901903"/>
            <a:ext cx="3841750" cy="1200328"/>
          </a:xfrm>
          <a:prstGeom prst="rect">
            <a:avLst/>
          </a:prstGeom>
          <a:noFill/>
        </p:spPr>
        <p:txBody>
          <a:bodyPr wrap="square" rtlCol="0">
            <a:spAutoFit/>
          </a:bodyPr>
          <a:lstStyle/>
          <a:p>
            <a:r>
              <a:rPr lang="en-US" sz="2400" dirty="0" smtClean="0"/>
              <a:t>For many experimenters:</a:t>
            </a:r>
          </a:p>
          <a:p>
            <a:pPr marL="800100" lvl="1" indent="-342900">
              <a:buFont typeface="Arial"/>
              <a:buChar char="•"/>
            </a:pPr>
            <a:r>
              <a:rPr lang="en-US" sz="2400" dirty="0" smtClean="0"/>
              <a:t>no new passwords</a:t>
            </a:r>
          </a:p>
          <a:p>
            <a:pPr marL="800100" lvl="1" indent="-342900">
              <a:buFont typeface="Arial"/>
              <a:buChar char="•"/>
            </a:pPr>
            <a:r>
              <a:rPr lang="en-US" sz="2400" dirty="0"/>
              <a:t>f</a:t>
            </a:r>
            <a:r>
              <a:rPr lang="en-US" sz="2400" dirty="0" smtClean="0"/>
              <a:t>amiliar login screens</a:t>
            </a:r>
          </a:p>
        </p:txBody>
      </p:sp>
      <p:sp>
        <p:nvSpPr>
          <p:cNvPr id="5" name="TextBox 4"/>
          <p:cNvSpPr txBox="1"/>
          <p:nvPr/>
        </p:nvSpPr>
        <p:spPr>
          <a:xfrm>
            <a:off x="1779971" y="971809"/>
            <a:ext cx="5590071" cy="954107"/>
          </a:xfrm>
          <a:prstGeom prst="rect">
            <a:avLst/>
          </a:prstGeom>
          <a:noFill/>
        </p:spPr>
        <p:txBody>
          <a:bodyPr wrap="square" rtlCol="0">
            <a:spAutoFit/>
          </a:bodyPr>
          <a:lstStyle/>
          <a:p>
            <a:pPr algn="ctr"/>
            <a:r>
              <a:rPr lang="en-US" sz="2800" dirty="0">
                <a:latin typeface="+mn-lt"/>
              </a:rPr>
              <a:t>Leverage </a:t>
            </a:r>
            <a:r>
              <a:rPr lang="en-US" sz="2800" dirty="0" err="1">
                <a:latin typeface="+mn-lt"/>
              </a:rPr>
              <a:t>InCommon</a:t>
            </a:r>
            <a:r>
              <a:rPr lang="en-US" sz="2800" dirty="0">
                <a:latin typeface="+mn-lt"/>
              </a:rPr>
              <a:t> </a:t>
            </a:r>
            <a:r>
              <a:rPr lang="en-US" sz="2800" dirty="0" smtClean="0">
                <a:latin typeface="+mn-lt"/>
              </a:rPr>
              <a:t>for</a:t>
            </a:r>
          </a:p>
          <a:p>
            <a:pPr algn="ctr"/>
            <a:r>
              <a:rPr lang="en-US" sz="2800" dirty="0" smtClean="0">
                <a:latin typeface="+mn-lt"/>
              </a:rPr>
              <a:t>single sign-on authentication</a:t>
            </a:r>
            <a:endParaRPr lang="en-US" sz="2800" dirty="0">
              <a:latin typeface="+mn-lt"/>
            </a:endParaRPr>
          </a:p>
        </p:txBody>
      </p:sp>
      <p:pic>
        <p:nvPicPr>
          <p:cNvPr id="7" name="Picture 6"/>
          <p:cNvPicPr>
            <a:picLocks noChangeAspect="1"/>
          </p:cNvPicPr>
          <p:nvPr/>
        </p:nvPicPr>
        <p:blipFill>
          <a:blip r:embed="rId3"/>
          <a:stretch>
            <a:fillRect/>
          </a:stretch>
        </p:blipFill>
        <p:spPr>
          <a:xfrm>
            <a:off x="3051925" y="2093067"/>
            <a:ext cx="3128663" cy="670428"/>
          </a:xfrm>
          <a:prstGeom prst="rect">
            <a:avLst/>
          </a:prstGeom>
        </p:spPr>
      </p:pic>
      <p:sp>
        <p:nvSpPr>
          <p:cNvPr id="8" name="TextBox 7"/>
          <p:cNvSpPr txBox="1"/>
          <p:nvPr/>
        </p:nvSpPr>
        <p:spPr>
          <a:xfrm>
            <a:off x="712294" y="2901903"/>
            <a:ext cx="3841750" cy="1569660"/>
          </a:xfrm>
          <a:prstGeom prst="rect">
            <a:avLst/>
          </a:prstGeom>
          <a:noFill/>
        </p:spPr>
        <p:txBody>
          <a:bodyPr wrap="square" rtlCol="0">
            <a:spAutoFit/>
          </a:bodyPr>
          <a:lstStyle/>
          <a:p>
            <a:r>
              <a:rPr lang="en-US" sz="2400" dirty="0" smtClean="0"/>
              <a:t>Experimenters from 304 educational and research </a:t>
            </a:r>
            <a:r>
              <a:rPr lang="en-US" sz="2400" dirty="0"/>
              <a:t>i</a:t>
            </a:r>
            <a:r>
              <a:rPr lang="en-US" sz="2400" dirty="0" smtClean="0"/>
              <a:t>nstitutions have </a:t>
            </a:r>
            <a:r>
              <a:rPr lang="en-US" sz="2400" dirty="0" err="1" smtClean="0"/>
              <a:t>InCommon</a:t>
            </a:r>
            <a:r>
              <a:rPr lang="en-US" sz="2400" dirty="0" smtClean="0"/>
              <a:t> accounts</a:t>
            </a:r>
          </a:p>
        </p:txBody>
      </p:sp>
      <p:pic>
        <p:nvPicPr>
          <p:cNvPr id="9" name="Picture 8"/>
          <p:cNvPicPr>
            <a:picLocks noChangeAspect="1"/>
          </p:cNvPicPr>
          <p:nvPr/>
        </p:nvPicPr>
        <p:blipFill>
          <a:blip r:embed="rId4"/>
          <a:stretch>
            <a:fillRect/>
          </a:stretch>
        </p:blipFill>
        <p:spPr>
          <a:xfrm>
            <a:off x="3899054" y="5146435"/>
            <a:ext cx="1344645" cy="1344645"/>
          </a:xfrm>
          <a:prstGeom prst="rect">
            <a:avLst/>
          </a:prstGeom>
        </p:spPr>
      </p:pic>
    </p:spTree>
    <p:extLst>
      <p:ext uri="{BB962C8B-B14F-4D97-AF65-F5344CB8AC3E}">
        <p14:creationId xmlns:p14="http://schemas.microsoft.com/office/powerpoint/2010/main" val="12918214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Expiration and renewal</a:t>
            </a:r>
            <a:endParaRPr lang="en-US" dirty="0"/>
          </a:p>
        </p:txBody>
      </p:sp>
      <p:sp>
        <p:nvSpPr>
          <p:cNvPr id="3" name="Content Placeholder 2"/>
          <p:cNvSpPr>
            <a:spLocks noGrp="1"/>
          </p:cNvSpPr>
          <p:nvPr>
            <p:ph idx="1"/>
          </p:nvPr>
        </p:nvSpPr>
        <p:spPr>
          <a:xfrm>
            <a:off x="457200" y="4072637"/>
            <a:ext cx="8458200" cy="1102097"/>
          </a:xfrm>
        </p:spPr>
        <p:txBody>
          <a:bodyPr/>
          <a:lstStyle/>
          <a:p>
            <a:pPr marL="0" indent="0" algn="ctr">
              <a:buNone/>
            </a:pPr>
            <a:r>
              <a:rPr lang="en-US" sz="2400" dirty="0" smtClean="0"/>
              <a:t>slice expiration time ≤ project expiration time</a:t>
            </a:r>
          </a:p>
          <a:p>
            <a:pPr marL="0" indent="0" algn="ctr">
              <a:buNone/>
            </a:pPr>
            <a:r>
              <a:rPr lang="en-US" sz="2400" dirty="0"/>
              <a:t>e</a:t>
            </a:r>
            <a:r>
              <a:rPr lang="en-US" sz="2400" dirty="0" smtClean="0"/>
              <a:t>ach resource expiration </a:t>
            </a:r>
            <a:r>
              <a:rPr lang="en-US" sz="2400" dirty="0"/>
              <a:t>time ≤ </a:t>
            </a:r>
            <a:r>
              <a:rPr lang="en-US" sz="2400" dirty="0" smtClean="0"/>
              <a:t>slice expiration time</a:t>
            </a:r>
          </a:p>
          <a:p>
            <a:pPr marL="0" indent="0" algn="ctr">
              <a:buNone/>
            </a:pPr>
            <a:r>
              <a:rPr lang="en-US" sz="2400" dirty="0"/>
              <a:t>e</a:t>
            </a:r>
            <a:r>
              <a:rPr lang="en-US" sz="2400" dirty="0" smtClean="0"/>
              <a:t>ach resource </a:t>
            </a:r>
            <a:r>
              <a:rPr lang="en-US" sz="2400" dirty="0"/>
              <a:t>expiration </a:t>
            </a:r>
            <a:r>
              <a:rPr lang="en-US" sz="2400" dirty="0" smtClean="0"/>
              <a:t>time </a:t>
            </a:r>
            <a:r>
              <a:rPr lang="en-US" sz="2400" dirty="0"/>
              <a:t>≤ </a:t>
            </a:r>
            <a:r>
              <a:rPr lang="en-US" sz="2400" dirty="0" smtClean="0"/>
              <a:t>aggregate’s max expiration </a:t>
            </a:r>
          </a:p>
          <a:p>
            <a:pPr marL="0" indent="0" algn="ctr">
              <a:buNone/>
            </a:pPr>
            <a:endParaRPr lang="en-US" dirty="0"/>
          </a:p>
          <a:p>
            <a:endParaRPr lang="en-US" dirty="0"/>
          </a:p>
        </p:txBody>
      </p:sp>
      <p:sp>
        <p:nvSpPr>
          <p:cNvPr id="4" name="Rounded Rectangle 3"/>
          <p:cNvSpPr/>
          <p:nvPr/>
        </p:nvSpPr>
        <p:spPr>
          <a:xfrm>
            <a:off x="737214" y="1141969"/>
            <a:ext cx="7846578" cy="620909"/>
          </a:xfrm>
          <a:prstGeom prst="roundRect">
            <a:avLst/>
          </a:prstGeom>
          <a:solidFill>
            <a:srgbClr val="FF6600">
              <a:alpha val="5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Rounded Rectangle 4"/>
          <p:cNvSpPr/>
          <p:nvPr/>
        </p:nvSpPr>
        <p:spPr>
          <a:xfrm>
            <a:off x="737214" y="1952303"/>
            <a:ext cx="6087484" cy="587622"/>
          </a:xfrm>
          <a:prstGeom prst="roundRect">
            <a:avLst/>
          </a:prstGeom>
          <a:solidFill>
            <a:schemeClr val="bg2">
              <a:alpha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ounded Rectangle 5"/>
          <p:cNvSpPr/>
          <p:nvPr/>
        </p:nvSpPr>
        <p:spPr>
          <a:xfrm>
            <a:off x="737214" y="2749948"/>
            <a:ext cx="4269997" cy="216744"/>
          </a:xfrm>
          <a:prstGeom prst="roundRect">
            <a:avLst/>
          </a:prstGeom>
          <a:solidFill>
            <a:srgbClr val="FF6600">
              <a:alpha val="50000"/>
            </a:srgbClr>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extBox 6"/>
          <p:cNvSpPr txBox="1"/>
          <p:nvPr/>
        </p:nvSpPr>
        <p:spPr>
          <a:xfrm>
            <a:off x="1190368" y="1222774"/>
            <a:ext cx="1210788" cy="461665"/>
          </a:xfrm>
          <a:prstGeom prst="rect">
            <a:avLst/>
          </a:prstGeom>
          <a:noFill/>
        </p:spPr>
        <p:txBody>
          <a:bodyPr wrap="none" rtlCol="0">
            <a:spAutoFit/>
          </a:bodyPr>
          <a:lstStyle/>
          <a:p>
            <a:r>
              <a:rPr lang="en-US" sz="2400" b="1" dirty="0" smtClean="0"/>
              <a:t>project</a:t>
            </a:r>
            <a:endParaRPr lang="en-US" sz="2400" b="1" dirty="0"/>
          </a:p>
        </p:txBody>
      </p:sp>
      <p:sp>
        <p:nvSpPr>
          <p:cNvPr id="8" name="TextBox 7"/>
          <p:cNvSpPr txBox="1"/>
          <p:nvPr/>
        </p:nvSpPr>
        <p:spPr>
          <a:xfrm>
            <a:off x="1190368" y="1991937"/>
            <a:ext cx="869198" cy="461665"/>
          </a:xfrm>
          <a:prstGeom prst="rect">
            <a:avLst/>
          </a:prstGeom>
          <a:noFill/>
        </p:spPr>
        <p:txBody>
          <a:bodyPr wrap="none" rtlCol="0">
            <a:spAutoFit/>
          </a:bodyPr>
          <a:lstStyle/>
          <a:p>
            <a:r>
              <a:rPr lang="en-US" sz="2400" b="1" dirty="0" smtClean="0"/>
              <a:t>slice</a:t>
            </a:r>
            <a:endParaRPr lang="en-US" sz="2400" b="1" dirty="0"/>
          </a:p>
        </p:txBody>
      </p:sp>
      <p:sp>
        <p:nvSpPr>
          <p:cNvPr id="9" name="TextBox 8"/>
          <p:cNvSpPr txBox="1"/>
          <p:nvPr/>
        </p:nvSpPr>
        <p:spPr>
          <a:xfrm>
            <a:off x="1190368" y="2584209"/>
            <a:ext cx="1484902" cy="461665"/>
          </a:xfrm>
          <a:prstGeom prst="rect">
            <a:avLst/>
          </a:prstGeom>
          <a:noFill/>
        </p:spPr>
        <p:txBody>
          <a:bodyPr wrap="none" rtlCol="0">
            <a:spAutoFit/>
          </a:bodyPr>
          <a:lstStyle/>
          <a:p>
            <a:r>
              <a:rPr lang="en-US" sz="2400" b="1" dirty="0" smtClean="0"/>
              <a:t>resource</a:t>
            </a:r>
            <a:endParaRPr lang="en-US" sz="2400" b="1" dirty="0"/>
          </a:p>
        </p:txBody>
      </p:sp>
      <p:cxnSp>
        <p:nvCxnSpPr>
          <p:cNvPr id="11" name="Straight Connector 10"/>
          <p:cNvCxnSpPr/>
          <p:nvPr/>
        </p:nvCxnSpPr>
        <p:spPr>
          <a:xfrm>
            <a:off x="678822" y="1200361"/>
            <a:ext cx="0" cy="2784699"/>
          </a:xfrm>
          <a:prstGeom prst="line">
            <a:avLst/>
          </a:prstGeom>
          <a:ln w="57150" cmpd="sng">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8648603" y="1200361"/>
            <a:ext cx="0" cy="2784699"/>
          </a:xfrm>
          <a:prstGeom prst="line">
            <a:avLst/>
          </a:prstGeom>
          <a:ln w="5715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6932423" y="1994731"/>
            <a:ext cx="0" cy="1990329"/>
          </a:xfrm>
          <a:prstGeom prst="line">
            <a:avLst/>
          </a:prstGeom>
          <a:ln w="57150" cmpd="sng">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5114055" y="2808339"/>
            <a:ext cx="0" cy="1176721"/>
          </a:xfrm>
          <a:prstGeom prst="line">
            <a:avLst/>
          </a:prstGeom>
          <a:ln w="57150" cmpd="sng">
            <a:solidFill>
              <a:srgbClr val="FF6600"/>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6899394" y="3141716"/>
            <a:ext cx="1749209" cy="923330"/>
          </a:xfrm>
          <a:prstGeom prst="rect">
            <a:avLst/>
          </a:prstGeom>
          <a:noFill/>
        </p:spPr>
        <p:txBody>
          <a:bodyPr wrap="none" rtlCol="0">
            <a:spAutoFit/>
          </a:bodyPr>
          <a:lstStyle/>
          <a:p>
            <a:pPr algn="r"/>
            <a:r>
              <a:rPr lang="en-US" dirty="0" smtClean="0"/>
              <a:t>(optional)</a:t>
            </a:r>
          </a:p>
          <a:p>
            <a:pPr algn="r"/>
            <a:r>
              <a:rPr lang="en-US" dirty="0" smtClean="0"/>
              <a:t>project </a:t>
            </a:r>
          </a:p>
          <a:p>
            <a:pPr algn="r"/>
            <a:r>
              <a:rPr lang="en-US" dirty="0" smtClean="0"/>
              <a:t>expiration time</a:t>
            </a:r>
            <a:endParaRPr lang="en-US" dirty="0"/>
          </a:p>
        </p:txBody>
      </p:sp>
      <p:sp>
        <p:nvSpPr>
          <p:cNvPr id="18" name="TextBox 17"/>
          <p:cNvSpPr txBox="1"/>
          <p:nvPr/>
        </p:nvSpPr>
        <p:spPr>
          <a:xfrm>
            <a:off x="5246670" y="3418715"/>
            <a:ext cx="1685753" cy="646331"/>
          </a:xfrm>
          <a:prstGeom prst="rect">
            <a:avLst/>
          </a:prstGeom>
          <a:noFill/>
        </p:spPr>
        <p:txBody>
          <a:bodyPr wrap="none" rtlCol="0">
            <a:spAutoFit/>
          </a:bodyPr>
          <a:lstStyle/>
          <a:p>
            <a:pPr algn="r"/>
            <a:r>
              <a:rPr lang="en-US" dirty="0"/>
              <a:t>s</a:t>
            </a:r>
            <a:r>
              <a:rPr lang="en-US" dirty="0" smtClean="0"/>
              <a:t>lice </a:t>
            </a:r>
          </a:p>
          <a:p>
            <a:pPr algn="r"/>
            <a:r>
              <a:rPr lang="en-US" dirty="0" smtClean="0"/>
              <a:t>expiration time</a:t>
            </a:r>
            <a:endParaRPr lang="en-US" dirty="0"/>
          </a:p>
        </p:txBody>
      </p:sp>
      <p:sp>
        <p:nvSpPr>
          <p:cNvPr id="19" name="TextBox 18"/>
          <p:cNvSpPr txBox="1"/>
          <p:nvPr/>
        </p:nvSpPr>
        <p:spPr>
          <a:xfrm>
            <a:off x="3423272" y="3418715"/>
            <a:ext cx="1685753" cy="646331"/>
          </a:xfrm>
          <a:prstGeom prst="rect">
            <a:avLst/>
          </a:prstGeom>
          <a:noFill/>
        </p:spPr>
        <p:txBody>
          <a:bodyPr wrap="none" rtlCol="0">
            <a:spAutoFit/>
          </a:bodyPr>
          <a:lstStyle/>
          <a:p>
            <a:pPr algn="r"/>
            <a:r>
              <a:rPr lang="en-US" dirty="0" smtClean="0"/>
              <a:t>resource </a:t>
            </a:r>
          </a:p>
          <a:p>
            <a:pPr algn="r"/>
            <a:r>
              <a:rPr lang="en-US" dirty="0" smtClean="0"/>
              <a:t>expiration time</a:t>
            </a:r>
            <a:endParaRPr lang="en-US" dirty="0"/>
          </a:p>
        </p:txBody>
      </p:sp>
      <p:sp>
        <p:nvSpPr>
          <p:cNvPr id="24" name="TextBox 23"/>
          <p:cNvSpPr txBox="1"/>
          <p:nvPr/>
        </p:nvSpPr>
        <p:spPr>
          <a:xfrm>
            <a:off x="737214" y="3695714"/>
            <a:ext cx="620683" cy="369332"/>
          </a:xfrm>
          <a:prstGeom prst="rect">
            <a:avLst/>
          </a:prstGeom>
          <a:noFill/>
        </p:spPr>
        <p:txBody>
          <a:bodyPr wrap="none" rtlCol="0">
            <a:spAutoFit/>
          </a:bodyPr>
          <a:lstStyle/>
          <a:p>
            <a:pPr algn="r"/>
            <a:r>
              <a:rPr lang="en-US" dirty="0" smtClean="0"/>
              <a:t>now</a:t>
            </a:r>
            <a:endParaRPr lang="en-US" dirty="0"/>
          </a:p>
        </p:txBody>
      </p:sp>
      <p:sp>
        <p:nvSpPr>
          <p:cNvPr id="25" name="Content Placeholder 2"/>
          <p:cNvSpPr txBox="1">
            <a:spLocks/>
          </p:cNvSpPr>
          <p:nvPr/>
        </p:nvSpPr>
        <p:spPr bwMode="auto">
          <a:xfrm>
            <a:off x="277368" y="5466682"/>
            <a:ext cx="8790433" cy="970733"/>
          </a:xfrm>
          <a:prstGeom prst="rect">
            <a:avLst/>
          </a:prstGeom>
          <a:solidFill>
            <a:srgbClr val="FF6600"/>
          </a:solid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rgbClr val="080808"/>
                </a:solidFill>
                <a:latin typeface="Arial"/>
                <a:ea typeface="+mn-ea"/>
                <a:cs typeface="Arial"/>
              </a:defRPr>
            </a:lvl1pPr>
            <a:lvl2pPr marL="742950" indent="-285750" algn="l" rtl="0" eaLnBrk="1" fontAlgn="base" hangingPunct="1">
              <a:spcBef>
                <a:spcPct val="20000"/>
              </a:spcBef>
              <a:spcAft>
                <a:spcPct val="0"/>
              </a:spcAft>
              <a:buChar char="–"/>
              <a:defRPr sz="2400">
                <a:solidFill>
                  <a:srgbClr val="080808"/>
                </a:solidFill>
                <a:latin typeface="Arial"/>
                <a:ea typeface="+mn-ea"/>
                <a:cs typeface="Arial"/>
              </a:defRPr>
            </a:lvl2pPr>
            <a:lvl3pPr marL="1143000" indent="-228600" algn="l" rtl="0" eaLnBrk="1" fontAlgn="base" hangingPunct="1">
              <a:spcBef>
                <a:spcPct val="20000"/>
              </a:spcBef>
              <a:spcAft>
                <a:spcPct val="0"/>
              </a:spcAft>
              <a:buChar char="•"/>
              <a:defRPr sz="2000">
                <a:solidFill>
                  <a:srgbClr val="080808"/>
                </a:solidFill>
                <a:latin typeface="Arial"/>
                <a:ea typeface="+mn-ea"/>
                <a:cs typeface="Arial"/>
              </a:defRPr>
            </a:lvl3pPr>
            <a:lvl4pPr marL="1600200" indent="-228600" algn="l" rtl="0" eaLnBrk="1" fontAlgn="base" hangingPunct="1">
              <a:spcBef>
                <a:spcPct val="20000"/>
              </a:spcBef>
              <a:spcAft>
                <a:spcPct val="0"/>
              </a:spcAft>
              <a:buChar char="–"/>
              <a:defRPr>
                <a:solidFill>
                  <a:srgbClr val="080808"/>
                </a:solidFill>
                <a:latin typeface="Arial"/>
                <a:ea typeface="+mn-ea"/>
                <a:cs typeface="Arial"/>
              </a:defRPr>
            </a:lvl4pPr>
            <a:lvl5pPr marL="2057400" indent="-228600" algn="l" rtl="0" eaLnBrk="1" fontAlgn="base" hangingPunct="1">
              <a:spcBef>
                <a:spcPct val="20000"/>
              </a:spcBef>
              <a:spcAft>
                <a:spcPct val="0"/>
              </a:spcAft>
              <a:buChar char="»"/>
              <a:defRPr>
                <a:solidFill>
                  <a:srgbClr val="080808"/>
                </a:solidFill>
                <a:latin typeface="Arial"/>
                <a:ea typeface="+mn-ea"/>
                <a:cs typeface="Arial"/>
              </a:defRPr>
            </a:lvl5pPr>
            <a:lvl6pPr marL="2514600" indent="-228600" algn="l" rtl="0" eaLnBrk="1" fontAlgn="base" hangingPunct="1">
              <a:spcBef>
                <a:spcPct val="20000"/>
              </a:spcBef>
              <a:spcAft>
                <a:spcPct val="0"/>
              </a:spcAft>
              <a:buChar char="»"/>
              <a:defRPr sz="2000">
                <a:solidFill>
                  <a:srgbClr val="080808"/>
                </a:solidFill>
                <a:latin typeface="+mn-lt"/>
                <a:ea typeface="+mn-ea"/>
                <a:cs typeface="+mn-cs"/>
              </a:defRPr>
            </a:lvl6pPr>
            <a:lvl7pPr marL="2971800" indent="-228600" algn="l" rtl="0" eaLnBrk="1" fontAlgn="base" hangingPunct="1">
              <a:spcBef>
                <a:spcPct val="20000"/>
              </a:spcBef>
              <a:spcAft>
                <a:spcPct val="0"/>
              </a:spcAft>
              <a:buChar char="»"/>
              <a:defRPr sz="2000">
                <a:solidFill>
                  <a:srgbClr val="080808"/>
                </a:solidFill>
                <a:latin typeface="+mn-lt"/>
                <a:ea typeface="+mn-ea"/>
                <a:cs typeface="+mn-cs"/>
              </a:defRPr>
            </a:lvl7pPr>
            <a:lvl8pPr marL="3429000" indent="-228600" algn="l" rtl="0" eaLnBrk="1" fontAlgn="base" hangingPunct="1">
              <a:spcBef>
                <a:spcPct val="20000"/>
              </a:spcBef>
              <a:spcAft>
                <a:spcPct val="0"/>
              </a:spcAft>
              <a:buChar char="»"/>
              <a:defRPr sz="2000">
                <a:solidFill>
                  <a:srgbClr val="080808"/>
                </a:solidFill>
                <a:latin typeface="+mn-lt"/>
                <a:ea typeface="+mn-ea"/>
                <a:cs typeface="+mn-cs"/>
              </a:defRPr>
            </a:lvl8pPr>
            <a:lvl9pPr marL="3886200" indent="-228600" algn="l" rtl="0" eaLnBrk="1" fontAlgn="base" hangingPunct="1">
              <a:spcBef>
                <a:spcPct val="20000"/>
              </a:spcBef>
              <a:spcAft>
                <a:spcPct val="0"/>
              </a:spcAft>
              <a:buChar char="»"/>
              <a:defRPr sz="2000">
                <a:solidFill>
                  <a:srgbClr val="080808"/>
                </a:solidFill>
                <a:latin typeface="+mn-lt"/>
                <a:ea typeface="+mn-ea"/>
                <a:cs typeface="+mn-cs"/>
              </a:defRPr>
            </a:lvl9pPr>
          </a:lstStyle>
          <a:p>
            <a:pPr marL="0" indent="0" algn="ctr">
              <a:buFontTx/>
              <a:buNone/>
            </a:pPr>
            <a:r>
              <a:rPr lang="en-US" sz="2400" dirty="0" smtClean="0"/>
              <a:t>In general, to extend the lifetime of your resource reservation, you must renew the </a:t>
            </a:r>
            <a:r>
              <a:rPr lang="en-US" sz="2400" b="1" dirty="0" smtClean="0"/>
              <a:t>slice</a:t>
            </a:r>
            <a:r>
              <a:rPr lang="en-US" sz="2400" dirty="0" smtClean="0"/>
              <a:t> and </a:t>
            </a:r>
            <a:r>
              <a:rPr lang="en-US" sz="2400" b="1" dirty="0" smtClean="0"/>
              <a:t>all</a:t>
            </a:r>
            <a:r>
              <a:rPr lang="en-US" sz="2400" dirty="0" smtClean="0"/>
              <a:t> </a:t>
            </a:r>
            <a:r>
              <a:rPr lang="en-US" sz="2400" b="1" dirty="0" smtClean="0"/>
              <a:t>resources</a:t>
            </a:r>
          </a:p>
          <a:p>
            <a:endParaRPr lang="en-US" dirty="0"/>
          </a:p>
        </p:txBody>
      </p:sp>
      <p:sp>
        <p:nvSpPr>
          <p:cNvPr id="26" name="Rounded Rectangle 25"/>
          <p:cNvSpPr/>
          <p:nvPr/>
        </p:nvSpPr>
        <p:spPr>
          <a:xfrm>
            <a:off x="737214" y="3037543"/>
            <a:ext cx="3167827" cy="195252"/>
          </a:xfrm>
          <a:prstGeom prst="roundRect">
            <a:avLst/>
          </a:prstGeom>
          <a:solidFill>
            <a:srgbClr val="FF6600">
              <a:alpha val="50000"/>
            </a:srgbClr>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TextBox 26"/>
          <p:cNvSpPr txBox="1"/>
          <p:nvPr/>
        </p:nvSpPr>
        <p:spPr>
          <a:xfrm>
            <a:off x="1190368" y="2871804"/>
            <a:ext cx="1484902" cy="461665"/>
          </a:xfrm>
          <a:prstGeom prst="rect">
            <a:avLst/>
          </a:prstGeom>
          <a:noFill/>
        </p:spPr>
        <p:txBody>
          <a:bodyPr wrap="none" rtlCol="0">
            <a:spAutoFit/>
          </a:bodyPr>
          <a:lstStyle/>
          <a:p>
            <a:r>
              <a:rPr lang="en-US" sz="2400" b="1" dirty="0" smtClean="0"/>
              <a:t>resource</a:t>
            </a:r>
            <a:endParaRPr lang="en-US" sz="2400" b="1" dirty="0"/>
          </a:p>
        </p:txBody>
      </p:sp>
      <p:sp>
        <p:nvSpPr>
          <p:cNvPr id="28" name="Rounded Rectangle 27"/>
          <p:cNvSpPr/>
          <p:nvPr/>
        </p:nvSpPr>
        <p:spPr>
          <a:xfrm>
            <a:off x="737214" y="3303645"/>
            <a:ext cx="3664169" cy="221601"/>
          </a:xfrm>
          <a:prstGeom prst="roundRect">
            <a:avLst/>
          </a:prstGeom>
          <a:solidFill>
            <a:srgbClr val="FF6600">
              <a:alpha val="50000"/>
            </a:srgbClr>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9" name="TextBox 28"/>
          <p:cNvSpPr txBox="1"/>
          <p:nvPr/>
        </p:nvSpPr>
        <p:spPr>
          <a:xfrm>
            <a:off x="1190368" y="3159804"/>
            <a:ext cx="1717560" cy="461665"/>
          </a:xfrm>
          <a:prstGeom prst="rect">
            <a:avLst/>
          </a:prstGeom>
          <a:noFill/>
        </p:spPr>
        <p:txBody>
          <a:bodyPr wrap="square" rtlCol="0">
            <a:spAutoFit/>
          </a:bodyPr>
          <a:lstStyle/>
          <a:p>
            <a:r>
              <a:rPr lang="en-US" sz="2400" b="1" dirty="0" smtClean="0"/>
              <a:t>resource</a:t>
            </a:r>
            <a:endParaRPr lang="en-US" sz="2400" b="1" dirty="0"/>
          </a:p>
        </p:txBody>
      </p:sp>
    </p:spTree>
    <p:extLst>
      <p:ext uri="{BB962C8B-B14F-4D97-AF65-F5344CB8AC3E}">
        <p14:creationId xmlns:p14="http://schemas.microsoft.com/office/powerpoint/2010/main" val="110144238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584" y="0"/>
            <a:ext cx="8229600" cy="1143000"/>
          </a:xfrm>
        </p:spPr>
        <p:txBody>
          <a:bodyPr/>
          <a:lstStyle/>
          <a:p>
            <a:r>
              <a:rPr lang="en-US" dirty="0" smtClean="0"/>
              <a:t>Using SSH with a public/private </a:t>
            </a:r>
            <a:r>
              <a:rPr lang="en-US" dirty="0" err="1" smtClean="0"/>
              <a:t>keypair</a:t>
            </a:r>
            <a:endParaRPr lang="en-US" dirty="0"/>
          </a:p>
        </p:txBody>
      </p:sp>
      <p:sp>
        <p:nvSpPr>
          <p:cNvPr id="3" name="Content Placeholder 2"/>
          <p:cNvSpPr>
            <a:spLocks noGrp="1"/>
          </p:cNvSpPr>
          <p:nvPr>
            <p:ph idx="1"/>
          </p:nvPr>
        </p:nvSpPr>
        <p:spPr>
          <a:xfrm>
            <a:off x="363624" y="1219200"/>
            <a:ext cx="8458200" cy="3559274"/>
          </a:xfrm>
        </p:spPr>
        <p:txBody>
          <a:bodyPr/>
          <a:lstStyle/>
          <a:p>
            <a:pPr marL="0" indent="0">
              <a:spcAft>
                <a:spcPts val="0"/>
              </a:spcAft>
              <a:buNone/>
            </a:pPr>
            <a:r>
              <a:rPr lang="en-US" sz="2400" dirty="0" smtClean="0"/>
              <a:t>Login to all GENI compute resources using </a:t>
            </a:r>
          </a:p>
          <a:p>
            <a:pPr marL="0" indent="0" algn="ctr">
              <a:spcAft>
                <a:spcPts val="600"/>
              </a:spcAft>
              <a:buNone/>
            </a:pPr>
            <a:r>
              <a:rPr lang="en-US" sz="2400" i="1" dirty="0" err="1" smtClean="0"/>
              <a:t>ssh</a:t>
            </a:r>
            <a:r>
              <a:rPr lang="en-US" sz="2400" i="1" dirty="0" smtClean="0"/>
              <a:t> with a private key</a:t>
            </a:r>
          </a:p>
          <a:p>
            <a:pPr marL="514350" indent="-514350">
              <a:spcBef>
                <a:spcPts val="1224"/>
              </a:spcBef>
              <a:spcAft>
                <a:spcPts val="600"/>
              </a:spcAft>
              <a:buFont typeface="+mj-lt"/>
              <a:buAutoNum type="arabicPeriod"/>
            </a:pPr>
            <a:r>
              <a:rPr lang="en-US" sz="2400" dirty="0" smtClean="0"/>
              <a:t>The public key is loaded onto the node when you reserve resources.</a:t>
            </a:r>
          </a:p>
          <a:p>
            <a:pPr marL="514350" indent="-514350">
              <a:spcAft>
                <a:spcPts val="600"/>
              </a:spcAft>
              <a:buFont typeface="+mj-lt"/>
              <a:buAutoNum type="arabicPeriod"/>
            </a:pPr>
            <a:r>
              <a:rPr lang="en-US" sz="2400" dirty="0" smtClean="0"/>
              <a:t>You provide the private key when you log into the node.</a:t>
            </a:r>
          </a:p>
          <a:p>
            <a:pPr marL="0" indent="0">
              <a:spcBef>
                <a:spcPts val="1224"/>
              </a:spcBef>
              <a:spcAft>
                <a:spcPts val="600"/>
              </a:spcAft>
              <a:buFontTx/>
              <a:buNone/>
            </a:pPr>
            <a:r>
              <a:rPr lang="en-US" sz="2400" dirty="0" smtClean="0"/>
              <a:t>There </a:t>
            </a:r>
            <a:r>
              <a:rPr lang="en-US" sz="2400" dirty="0"/>
              <a:t>are several ways to offer your private key to </a:t>
            </a:r>
            <a:r>
              <a:rPr lang="en-US" sz="2400" dirty="0" err="1"/>
              <a:t>ssh</a:t>
            </a:r>
            <a:r>
              <a:rPr lang="en-US" sz="2400" dirty="0"/>
              <a:t>.  </a:t>
            </a:r>
            <a:endParaRPr lang="en-US" sz="2400" i="1" dirty="0" smtClean="0"/>
          </a:p>
          <a:p>
            <a:pPr marL="0" indent="0">
              <a:buNone/>
            </a:pPr>
            <a:endParaRPr lang="en-US" sz="2400" i="1" dirty="0" smtClean="0"/>
          </a:p>
          <a:p>
            <a:pPr marL="0" indent="0">
              <a:buNone/>
            </a:pPr>
            <a:endParaRPr lang="en-US" sz="2400" dirty="0" smtClean="0"/>
          </a:p>
          <a:p>
            <a:pPr marL="0" indent="0">
              <a:buNone/>
            </a:pPr>
            <a:endParaRPr lang="en-US" sz="2400" dirty="0" smtClean="0"/>
          </a:p>
        </p:txBody>
      </p:sp>
      <p:sp>
        <p:nvSpPr>
          <p:cNvPr id="4" name="Rectangle 3"/>
          <p:cNvSpPr/>
          <p:nvPr/>
        </p:nvSpPr>
        <p:spPr>
          <a:xfrm>
            <a:off x="245648" y="4893420"/>
            <a:ext cx="8843987" cy="1591724"/>
          </a:xfrm>
          <a:prstGeom prst="rect">
            <a:avLst/>
          </a:prstGeom>
          <a:solidFill>
            <a:schemeClr val="bg1"/>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Content Placeholder 2"/>
          <p:cNvSpPr txBox="1">
            <a:spLocks/>
          </p:cNvSpPr>
          <p:nvPr/>
        </p:nvSpPr>
        <p:spPr bwMode="auto">
          <a:xfrm>
            <a:off x="1666062" y="4929917"/>
            <a:ext cx="7464592" cy="1728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rgbClr val="080808"/>
                </a:solidFill>
                <a:latin typeface="Arial"/>
                <a:ea typeface="+mn-ea"/>
                <a:cs typeface="Arial"/>
              </a:defRPr>
            </a:lvl1pPr>
            <a:lvl2pPr marL="742950" indent="-285750" algn="l" rtl="0" eaLnBrk="1" fontAlgn="base" hangingPunct="1">
              <a:spcBef>
                <a:spcPct val="20000"/>
              </a:spcBef>
              <a:spcAft>
                <a:spcPct val="0"/>
              </a:spcAft>
              <a:buChar char="–"/>
              <a:defRPr sz="2400">
                <a:solidFill>
                  <a:srgbClr val="080808"/>
                </a:solidFill>
                <a:latin typeface="Arial"/>
                <a:ea typeface="+mn-ea"/>
                <a:cs typeface="Arial"/>
              </a:defRPr>
            </a:lvl2pPr>
            <a:lvl3pPr marL="1143000" indent="-228600" algn="l" rtl="0" eaLnBrk="1" fontAlgn="base" hangingPunct="1">
              <a:spcBef>
                <a:spcPct val="20000"/>
              </a:spcBef>
              <a:spcAft>
                <a:spcPct val="0"/>
              </a:spcAft>
              <a:buChar char="•"/>
              <a:defRPr sz="2000">
                <a:solidFill>
                  <a:srgbClr val="080808"/>
                </a:solidFill>
                <a:latin typeface="Arial"/>
                <a:ea typeface="+mn-ea"/>
                <a:cs typeface="Arial"/>
              </a:defRPr>
            </a:lvl3pPr>
            <a:lvl4pPr marL="1600200" indent="-228600" algn="l" rtl="0" eaLnBrk="1" fontAlgn="base" hangingPunct="1">
              <a:spcBef>
                <a:spcPct val="20000"/>
              </a:spcBef>
              <a:spcAft>
                <a:spcPct val="0"/>
              </a:spcAft>
              <a:buChar char="–"/>
              <a:defRPr>
                <a:solidFill>
                  <a:srgbClr val="080808"/>
                </a:solidFill>
                <a:latin typeface="Arial"/>
                <a:ea typeface="+mn-ea"/>
                <a:cs typeface="Arial"/>
              </a:defRPr>
            </a:lvl4pPr>
            <a:lvl5pPr marL="2057400" indent="-228600" algn="l" rtl="0" eaLnBrk="1" fontAlgn="base" hangingPunct="1">
              <a:spcBef>
                <a:spcPct val="20000"/>
              </a:spcBef>
              <a:spcAft>
                <a:spcPct val="0"/>
              </a:spcAft>
              <a:buChar char="»"/>
              <a:defRPr>
                <a:solidFill>
                  <a:srgbClr val="080808"/>
                </a:solidFill>
                <a:latin typeface="Arial"/>
                <a:ea typeface="+mn-ea"/>
                <a:cs typeface="Arial"/>
              </a:defRPr>
            </a:lvl5pPr>
            <a:lvl6pPr marL="2514600" indent="-228600" algn="l" rtl="0" eaLnBrk="1" fontAlgn="base" hangingPunct="1">
              <a:spcBef>
                <a:spcPct val="20000"/>
              </a:spcBef>
              <a:spcAft>
                <a:spcPct val="0"/>
              </a:spcAft>
              <a:buChar char="»"/>
              <a:defRPr sz="2000">
                <a:solidFill>
                  <a:srgbClr val="080808"/>
                </a:solidFill>
                <a:latin typeface="+mn-lt"/>
                <a:ea typeface="+mn-ea"/>
                <a:cs typeface="+mn-cs"/>
              </a:defRPr>
            </a:lvl6pPr>
            <a:lvl7pPr marL="2971800" indent="-228600" algn="l" rtl="0" eaLnBrk="1" fontAlgn="base" hangingPunct="1">
              <a:spcBef>
                <a:spcPct val="20000"/>
              </a:spcBef>
              <a:spcAft>
                <a:spcPct val="0"/>
              </a:spcAft>
              <a:buChar char="»"/>
              <a:defRPr sz="2000">
                <a:solidFill>
                  <a:srgbClr val="080808"/>
                </a:solidFill>
                <a:latin typeface="+mn-lt"/>
                <a:ea typeface="+mn-ea"/>
                <a:cs typeface="+mn-cs"/>
              </a:defRPr>
            </a:lvl7pPr>
            <a:lvl8pPr marL="3429000" indent="-228600" algn="l" rtl="0" eaLnBrk="1" fontAlgn="base" hangingPunct="1">
              <a:spcBef>
                <a:spcPct val="20000"/>
              </a:spcBef>
              <a:spcAft>
                <a:spcPct val="0"/>
              </a:spcAft>
              <a:buChar char="»"/>
              <a:defRPr sz="2000">
                <a:solidFill>
                  <a:srgbClr val="080808"/>
                </a:solidFill>
                <a:latin typeface="+mn-lt"/>
                <a:ea typeface="+mn-ea"/>
                <a:cs typeface="+mn-cs"/>
              </a:defRPr>
            </a:lvl8pPr>
            <a:lvl9pPr marL="3886200" indent="-228600" algn="l" rtl="0" eaLnBrk="1" fontAlgn="base" hangingPunct="1">
              <a:spcBef>
                <a:spcPct val="20000"/>
              </a:spcBef>
              <a:spcAft>
                <a:spcPct val="0"/>
              </a:spcAft>
              <a:buChar char="»"/>
              <a:defRPr sz="2000">
                <a:solidFill>
                  <a:srgbClr val="080808"/>
                </a:solidFill>
                <a:latin typeface="+mn-lt"/>
                <a:ea typeface="+mn-ea"/>
                <a:cs typeface="+mn-cs"/>
              </a:defRPr>
            </a:lvl9pPr>
          </a:lstStyle>
          <a:p>
            <a:pPr marL="0" indent="0">
              <a:buNone/>
            </a:pPr>
            <a:r>
              <a:rPr lang="en-US" dirty="0" smtClean="0"/>
              <a:t>You should </a:t>
            </a:r>
            <a:r>
              <a:rPr lang="en-US" i="1" dirty="0" smtClean="0"/>
              <a:t>never</a:t>
            </a:r>
            <a:r>
              <a:rPr lang="en-US" dirty="0" smtClean="0"/>
              <a:t> be prompted for a password to log into a GENI compute node.</a:t>
            </a:r>
          </a:p>
          <a:p>
            <a:pPr marL="0" indent="0">
              <a:buNone/>
            </a:pPr>
            <a:r>
              <a:rPr lang="en-US" dirty="0" smtClean="0"/>
              <a:t>If you are, something has </a:t>
            </a:r>
            <a:r>
              <a:rPr lang="en-US" i="1" dirty="0" smtClean="0"/>
              <a:t>always</a:t>
            </a:r>
            <a:r>
              <a:rPr lang="en-US" dirty="0" smtClean="0"/>
              <a:t> gone wrong.</a:t>
            </a:r>
          </a:p>
          <a:p>
            <a:endParaRPr lang="en-US" dirty="0" smtClean="0"/>
          </a:p>
          <a:p>
            <a:endParaRPr lang="en-US" dirty="0"/>
          </a:p>
        </p:txBody>
      </p:sp>
      <p:pic>
        <p:nvPicPr>
          <p:cNvPr id="7" name="Picture 6" descr="Symbols-Tips-ico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034" y="5004262"/>
            <a:ext cx="1460500" cy="1384300"/>
          </a:xfrm>
          <a:prstGeom prst="rect">
            <a:avLst/>
          </a:prstGeom>
        </p:spPr>
      </p:pic>
      <p:sp>
        <p:nvSpPr>
          <p:cNvPr id="9" name="TextBox 8"/>
          <p:cNvSpPr txBox="1"/>
          <p:nvPr/>
        </p:nvSpPr>
        <p:spPr>
          <a:xfrm rot="20710077">
            <a:off x="7090872" y="4149469"/>
            <a:ext cx="2066341" cy="461665"/>
          </a:xfrm>
          <a:prstGeom prst="rect">
            <a:avLst/>
          </a:prstGeom>
          <a:noFill/>
        </p:spPr>
        <p:txBody>
          <a:bodyPr wrap="none" rtlCol="0">
            <a:spAutoFit/>
          </a:bodyPr>
          <a:lstStyle/>
          <a:p>
            <a:pPr algn="ctr"/>
            <a:r>
              <a:rPr lang="en-US" sz="2400" dirty="0" smtClean="0">
                <a:solidFill>
                  <a:srgbClr val="008000"/>
                </a:solidFill>
              </a:rPr>
              <a:t>No password!</a:t>
            </a:r>
            <a:endParaRPr lang="en-US" sz="2400" dirty="0">
              <a:solidFill>
                <a:srgbClr val="008000"/>
              </a:solidFill>
            </a:endParaRPr>
          </a:p>
        </p:txBody>
      </p:sp>
    </p:spTree>
    <p:extLst>
      <p:ext uri="{BB962C8B-B14F-4D97-AF65-F5344CB8AC3E}">
        <p14:creationId xmlns:p14="http://schemas.microsoft.com/office/powerpoint/2010/main" val="24294742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3" descr="GENI rack"/>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6781800" y="1691921"/>
            <a:ext cx="2362200" cy="2362200"/>
          </a:xfrm>
          <a:prstGeom prst="rect">
            <a:avLst/>
          </a:prstGeom>
          <a:noFill/>
          <a:ln w="9525">
            <a:noFill/>
            <a:miter lim="800000"/>
            <a:headEnd/>
            <a:tailEnd/>
          </a:ln>
        </p:spPr>
      </p:pic>
      <p:sp>
        <p:nvSpPr>
          <p:cNvPr id="43" name="Rounded Rectangle 42"/>
          <p:cNvSpPr/>
          <p:nvPr/>
        </p:nvSpPr>
        <p:spPr>
          <a:xfrm>
            <a:off x="254236" y="1611581"/>
            <a:ext cx="4904278" cy="2586504"/>
          </a:xfrm>
          <a:prstGeom prst="roundRect">
            <a:avLst/>
          </a:prstGeom>
          <a:solidFill>
            <a:schemeClr val="accent3">
              <a:lumMod val="75000"/>
              <a:alpha val="26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SSH with a </a:t>
            </a:r>
            <a:r>
              <a:rPr lang="en-US" i="1" dirty="0" smtClean="0"/>
              <a:t>password</a:t>
            </a:r>
            <a:endParaRPr lang="en-US" i="1" dirty="0"/>
          </a:p>
        </p:txBody>
      </p:sp>
      <p:sp>
        <p:nvSpPr>
          <p:cNvPr id="14" name="TextBox 13"/>
          <p:cNvSpPr txBox="1"/>
          <p:nvPr/>
        </p:nvSpPr>
        <p:spPr>
          <a:xfrm rot="19994604">
            <a:off x="6247767" y="2181254"/>
            <a:ext cx="600232" cy="369332"/>
          </a:xfrm>
          <a:prstGeom prst="rect">
            <a:avLst/>
          </a:prstGeom>
          <a:noFill/>
        </p:spPr>
        <p:txBody>
          <a:bodyPr wrap="none" rtlCol="0">
            <a:spAutoFit/>
          </a:bodyPr>
          <a:lstStyle/>
          <a:p>
            <a:r>
              <a:rPr lang="en-US" dirty="0" err="1" smtClean="0">
                <a:latin typeface="Courier New"/>
                <a:cs typeface="Courier New"/>
              </a:rPr>
              <a:t>ssh</a:t>
            </a:r>
            <a:endParaRPr lang="en-US" dirty="0">
              <a:latin typeface="Courier New"/>
              <a:cs typeface="Courier New"/>
            </a:endParaRPr>
          </a:p>
        </p:txBody>
      </p:sp>
      <p:grpSp>
        <p:nvGrpSpPr>
          <p:cNvPr id="17" name="Group 16"/>
          <p:cNvGrpSpPr/>
          <p:nvPr/>
        </p:nvGrpSpPr>
        <p:grpSpPr>
          <a:xfrm>
            <a:off x="4009945" y="1839756"/>
            <a:ext cx="1882229" cy="1979294"/>
            <a:chOff x="698630" y="1189038"/>
            <a:chExt cx="2598382" cy="2732377"/>
          </a:xfrm>
        </p:grpSpPr>
        <p:pic>
          <p:nvPicPr>
            <p:cNvPr id="24" name="Picture 2" descr="MCj0415800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66800" y="1189038"/>
              <a:ext cx="1747839" cy="2103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 Box 47"/>
            <p:cNvSpPr txBox="1">
              <a:spLocks noChangeArrowheads="1"/>
            </p:cNvSpPr>
            <p:nvPr/>
          </p:nvSpPr>
          <p:spPr bwMode="auto">
            <a:xfrm>
              <a:off x="698630" y="3295651"/>
              <a:ext cx="2598382" cy="625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Arial" charset="0"/>
                  <a:ea typeface="Kozuka Gothic Pro L" charset="0"/>
                  <a:cs typeface="Kozuka Gothic Pro L" charset="0"/>
                </a:defRPr>
              </a:lvl1pPr>
              <a:lvl2pPr marL="37931725" indent="-37474525" eaLnBrk="0" hangingPunct="0">
                <a:defRPr sz="2800">
                  <a:solidFill>
                    <a:schemeClr val="tx1"/>
                  </a:solidFill>
                  <a:latin typeface="Arial" charset="0"/>
                  <a:ea typeface="Kozuka Gothic Pro L" charset="0"/>
                  <a:cs typeface="Kozuka Gothic Pro L" charset="0"/>
                </a:defRPr>
              </a:lvl2pPr>
              <a:lvl3pPr eaLnBrk="0" hangingPunct="0">
                <a:defRPr sz="2800">
                  <a:solidFill>
                    <a:schemeClr val="tx1"/>
                  </a:solidFill>
                  <a:latin typeface="Arial" charset="0"/>
                  <a:ea typeface="Kozuka Gothic Pro L" charset="0"/>
                  <a:cs typeface="Kozuka Gothic Pro L" charset="0"/>
                </a:defRPr>
              </a:lvl3pPr>
              <a:lvl4pPr eaLnBrk="0" hangingPunct="0">
                <a:defRPr sz="2800">
                  <a:solidFill>
                    <a:schemeClr val="tx1"/>
                  </a:solidFill>
                  <a:latin typeface="Arial" charset="0"/>
                  <a:ea typeface="Kozuka Gothic Pro L" charset="0"/>
                  <a:cs typeface="Kozuka Gothic Pro L" charset="0"/>
                </a:defRPr>
              </a:lvl4pPr>
              <a:lvl5pPr eaLnBrk="0" hangingPunct="0">
                <a:defRPr sz="2800">
                  <a:solidFill>
                    <a:schemeClr val="tx1"/>
                  </a:solidFill>
                  <a:latin typeface="Arial" charset="0"/>
                  <a:ea typeface="Kozuka Gothic Pro L" charset="0"/>
                  <a:cs typeface="Kozuka Gothic Pro L" charset="0"/>
                </a:defRPr>
              </a:lvl5pPr>
              <a:lvl6pPr marL="457200" eaLnBrk="0" fontAlgn="base" hangingPunct="0">
                <a:spcBef>
                  <a:spcPct val="0"/>
                </a:spcBef>
                <a:spcAft>
                  <a:spcPct val="0"/>
                </a:spcAft>
                <a:defRPr sz="2800">
                  <a:solidFill>
                    <a:schemeClr val="tx1"/>
                  </a:solidFill>
                  <a:latin typeface="Arial" charset="0"/>
                  <a:ea typeface="Kozuka Gothic Pro L" charset="0"/>
                  <a:cs typeface="Kozuka Gothic Pro L" charset="0"/>
                </a:defRPr>
              </a:lvl6pPr>
              <a:lvl7pPr marL="914400" eaLnBrk="0" fontAlgn="base" hangingPunct="0">
                <a:spcBef>
                  <a:spcPct val="0"/>
                </a:spcBef>
                <a:spcAft>
                  <a:spcPct val="0"/>
                </a:spcAft>
                <a:defRPr sz="2800">
                  <a:solidFill>
                    <a:schemeClr val="tx1"/>
                  </a:solidFill>
                  <a:latin typeface="Arial" charset="0"/>
                  <a:ea typeface="Kozuka Gothic Pro L" charset="0"/>
                  <a:cs typeface="Kozuka Gothic Pro L" charset="0"/>
                </a:defRPr>
              </a:lvl7pPr>
              <a:lvl8pPr marL="1371600" eaLnBrk="0" fontAlgn="base" hangingPunct="0">
                <a:spcBef>
                  <a:spcPct val="0"/>
                </a:spcBef>
                <a:spcAft>
                  <a:spcPct val="0"/>
                </a:spcAft>
                <a:defRPr sz="2800">
                  <a:solidFill>
                    <a:schemeClr val="tx1"/>
                  </a:solidFill>
                  <a:latin typeface="Arial" charset="0"/>
                  <a:ea typeface="Kozuka Gothic Pro L" charset="0"/>
                  <a:cs typeface="Kozuka Gothic Pro L" charset="0"/>
                </a:defRPr>
              </a:lvl8pPr>
              <a:lvl9pPr marL="1828800" eaLnBrk="0" fontAlgn="base" hangingPunct="0">
                <a:spcBef>
                  <a:spcPct val="0"/>
                </a:spcBef>
                <a:spcAft>
                  <a:spcPct val="0"/>
                </a:spcAft>
                <a:defRPr sz="2800">
                  <a:solidFill>
                    <a:schemeClr val="tx1"/>
                  </a:solidFill>
                  <a:latin typeface="Arial" charset="0"/>
                  <a:ea typeface="Kozuka Gothic Pro L" charset="0"/>
                  <a:cs typeface="Kozuka Gothic Pro L" charset="0"/>
                </a:defRPr>
              </a:lvl9pPr>
            </a:lstStyle>
            <a:p>
              <a:pPr algn="ctr" eaLnBrk="1" hangingPunct="1"/>
              <a:r>
                <a:rPr lang="en-US" sz="1050" b="1" dirty="0" smtClean="0">
                  <a:ea typeface="ＭＳ Ｐゴシック" charset="0"/>
                  <a:cs typeface="ＭＳ Ｐゴシック" charset="0"/>
                </a:rPr>
                <a:t>Experimenter</a:t>
              </a:r>
              <a:endParaRPr lang="en-US" sz="4000" b="1" dirty="0">
                <a:ea typeface="ＭＳ Ｐゴシック" charset="0"/>
                <a:cs typeface="ＭＳ Ｐゴシック" charset="0"/>
              </a:endParaRPr>
            </a:p>
          </p:txBody>
        </p:sp>
      </p:grpSp>
      <p:cxnSp>
        <p:nvCxnSpPr>
          <p:cNvPr id="19" name="Curved Connector 18"/>
          <p:cNvCxnSpPr/>
          <p:nvPr/>
        </p:nvCxnSpPr>
        <p:spPr>
          <a:xfrm flipV="1">
            <a:off x="5523466" y="2410873"/>
            <a:ext cx="2140297" cy="218822"/>
          </a:xfrm>
          <a:prstGeom prst="curvedConnector3">
            <a:avLst>
              <a:gd name="adj1" fmla="val 50000"/>
            </a:avLst>
          </a:prstGeom>
          <a:ln w="3175"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pic>
        <p:nvPicPr>
          <p:cNvPr id="33" name="Picture 32"/>
          <p:cNvPicPr>
            <a:picLocks noChangeAspect="1"/>
          </p:cNvPicPr>
          <p:nvPr/>
        </p:nvPicPr>
        <p:blipFill>
          <a:blip r:embed="rId4"/>
          <a:stretch>
            <a:fillRect/>
          </a:stretch>
        </p:blipFill>
        <p:spPr>
          <a:xfrm flipH="1">
            <a:off x="7472700" y="2030802"/>
            <a:ext cx="854646" cy="1294612"/>
          </a:xfrm>
          <a:prstGeom prst="rect">
            <a:avLst/>
          </a:prstGeom>
        </p:spPr>
      </p:pic>
      <p:sp>
        <p:nvSpPr>
          <p:cNvPr id="39" name="TextBox 38"/>
          <p:cNvSpPr txBox="1"/>
          <p:nvPr/>
        </p:nvSpPr>
        <p:spPr>
          <a:xfrm>
            <a:off x="254236" y="1717090"/>
            <a:ext cx="4066670" cy="2923878"/>
          </a:xfrm>
          <a:prstGeom prst="rect">
            <a:avLst/>
          </a:prstGeom>
          <a:noFill/>
        </p:spPr>
        <p:txBody>
          <a:bodyPr wrap="square" rtlCol="0">
            <a:spAutoFit/>
          </a:bodyPr>
          <a:lstStyle/>
          <a:p>
            <a:r>
              <a:rPr lang="en-US" dirty="0" smtClean="0">
                <a:latin typeface="Courier New"/>
                <a:cs typeface="Courier New"/>
              </a:rPr>
              <a:t>local&gt; </a:t>
            </a:r>
            <a:r>
              <a:rPr lang="en-US" dirty="0" err="1" smtClean="0">
                <a:latin typeface="Courier New"/>
                <a:cs typeface="Courier New"/>
              </a:rPr>
              <a:t>ssh</a:t>
            </a:r>
            <a:r>
              <a:rPr lang="en-US" dirty="0" smtClean="0">
                <a:latin typeface="Courier New"/>
                <a:cs typeface="Courier New"/>
              </a:rPr>
              <a:t> </a:t>
            </a:r>
            <a:r>
              <a:rPr lang="en-US" dirty="0" err="1" smtClean="0">
                <a:latin typeface="Courier New"/>
                <a:cs typeface="Courier New"/>
              </a:rPr>
              <a:t>jdoe@remote.edu</a:t>
            </a:r>
            <a:r>
              <a:rPr lang="en-US" dirty="0" smtClean="0">
                <a:latin typeface="Courier New"/>
                <a:cs typeface="Courier New"/>
              </a:rPr>
              <a:t> </a:t>
            </a:r>
          </a:p>
          <a:p>
            <a:endParaRPr lang="en-US" sz="400" dirty="0" smtClean="0">
              <a:latin typeface="Courier New"/>
              <a:cs typeface="Courier New"/>
            </a:endParaRPr>
          </a:p>
          <a:p>
            <a:r>
              <a:rPr lang="en-US" dirty="0" err="1" smtClean="0">
                <a:latin typeface="Courier New"/>
                <a:cs typeface="Courier New"/>
              </a:rPr>
              <a:t>jdoe@remote.edu’s</a:t>
            </a:r>
            <a:r>
              <a:rPr lang="en-US" dirty="0" smtClean="0">
                <a:latin typeface="Courier New"/>
                <a:cs typeface="Courier New"/>
              </a:rPr>
              <a:t> password:</a:t>
            </a:r>
          </a:p>
          <a:p>
            <a:r>
              <a:rPr lang="en-US" dirty="0" smtClean="0">
                <a:solidFill>
                  <a:srgbClr val="FF0000"/>
                </a:solidFill>
                <a:latin typeface="Courier New"/>
                <a:cs typeface="Courier New"/>
              </a:rPr>
              <a:t>########</a:t>
            </a:r>
          </a:p>
          <a:p>
            <a:r>
              <a:rPr lang="en-US" dirty="0" smtClean="0">
                <a:latin typeface="Courier New"/>
                <a:cs typeface="Courier New"/>
              </a:rPr>
              <a:t>Welcome to remote!</a:t>
            </a:r>
          </a:p>
          <a:p>
            <a:r>
              <a:rPr lang="en-US" dirty="0" err="1" smtClean="0">
                <a:latin typeface="Courier New"/>
                <a:cs typeface="Courier New"/>
              </a:rPr>
              <a:t>jdoe</a:t>
            </a:r>
            <a:r>
              <a:rPr lang="en-US" dirty="0" err="1">
                <a:latin typeface="Courier New"/>
                <a:cs typeface="Courier New"/>
              </a:rPr>
              <a:t>@remote</a:t>
            </a:r>
            <a:r>
              <a:rPr lang="en-US" dirty="0">
                <a:latin typeface="Courier New"/>
                <a:cs typeface="Courier New"/>
              </a:rPr>
              <a:t>&gt; exit</a:t>
            </a:r>
          </a:p>
          <a:p>
            <a:r>
              <a:rPr lang="en-US" dirty="0">
                <a:latin typeface="Courier New"/>
                <a:cs typeface="Courier New"/>
              </a:rPr>
              <a:t>local&gt; </a:t>
            </a:r>
            <a:r>
              <a:rPr lang="en-US" dirty="0" err="1">
                <a:latin typeface="Courier New"/>
                <a:cs typeface="Courier New"/>
              </a:rPr>
              <a:t>ssh</a:t>
            </a:r>
            <a:r>
              <a:rPr lang="en-US" dirty="0">
                <a:latin typeface="Courier New"/>
                <a:cs typeface="Courier New"/>
              </a:rPr>
              <a:t> jdoe@remote2.</a:t>
            </a:r>
            <a:r>
              <a:rPr lang="en-US" dirty="0" smtClean="0">
                <a:latin typeface="Courier New"/>
                <a:cs typeface="Courier New"/>
              </a:rPr>
              <a:t>edu</a:t>
            </a:r>
          </a:p>
          <a:p>
            <a:r>
              <a:rPr lang="en-US" dirty="0">
                <a:latin typeface="Courier New"/>
                <a:cs typeface="Courier New"/>
              </a:rPr>
              <a:t>jdoe@</a:t>
            </a:r>
            <a:r>
              <a:rPr lang="en-US" dirty="0" smtClean="0">
                <a:latin typeface="Courier New"/>
                <a:cs typeface="Courier New"/>
              </a:rPr>
              <a:t>remote2.</a:t>
            </a:r>
            <a:r>
              <a:rPr lang="en-US" dirty="0">
                <a:latin typeface="Courier New"/>
                <a:cs typeface="Courier New"/>
              </a:rPr>
              <a:t>edu’s password:</a:t>
            </a:r>
          </a:p>
          <a:p>
            <a:r>
              <a:rPr lang="en-US" dirty="0">
                <a:solidFill>
                  <a:srgbClr val="FF0000"/>
                </a:solidFill>
                <a:latin typeface="Courier New"/>
                <a:cs typeface="Courier New"/>
              </a:rPr>
              <a:t>########</a:t>
            </a:r>
          </a:p>
          <a:p>
            <a:r>
              <a:rPr lang="en-US" dirty="0" smtClean="0">
                <a:latin typeface="Courier New"/>
                <a:cs typeface="Courier New"/>
              </a:rPr>
              <a:t> </a:t>
            </a:r>
            <a:endParaRPr lang="en-US" dirty="0">
              <a:latin typeface="Courier New"/>
              <a:cs typeface="Courier New"/>
            </a:endParaRPr>
          </a:p>
          <a:p>
            <a:endParaRPr lang="en-US" dirty="0">
              <a:latin typeface="Courier New"/>
              <a:cs typeface="Courier New"/>
            </a:endParaRPr>
          </a:p>
        </p:txBody>
      </p:sp>
      <p:sp>
        <p:nvSpPr>
          <p:cNvPr id="44" name="TextBox 43"/>
          <p:cNvSpPr txBox="1"/>
          <p:nvPr/>
        </p:nvSpPr>
        <p:spPr>
          <a:xfrm>
            <a:off x="6761203" y="4405302"/>
            <a:ext cx="2412694" cy="923330"/>
          </a:xfrm>
          <a:prstGeom prst="rect">
            <a:avLst/>
          </a:prstGeom>
          <a:noFill/>
        </p:spPr>
        <p:txBody>
          <a:bodyPr wrap="square" rtlCol="0">
            <a:spAutoFit/>
          </a:bodyPr>
          <a:lstStyle/>
          <a:p>
            <a:r>
              <a:rPr lang="en-US" dirty="0" smtClean="0"/>
              <a:t>Hash of password stored on each remote machine</a:t>
            </a:r>
            <a:endParaRPr lang="en-US" dirty="0"/>
          </a:p>
        </p:txBody>
      </p:sp>
      <p:sp>
        <p:nvSpPr>
          <p:cNvPr id="45" name="TextBox 44"/>
          <p:cNvSpPr txBox="1"/>
          <p:nvPr/>
        </p:nvSpPr>
        <p:spPr>
          <a:xfrm>
            <a:off x="4009945" y="4377893"/>
            <a:ext cx="2412694" cy="1200329"/>
          </a:xfrm>
          <a:prstGeom prst="rect">
            <a:avLst/>
          </a:prstGeom>
          <a:noFill/>
        </p:spPr>
        <p:txBody>
          <a:bodyPr wrap="square" rtlCol="0">
            <a:spAutoFit/>
          </a:bodyPr>
          <a:lstStyle/>
          <a:p>
            <a:r>
              <a:rPr lang="en-US" dirty="0" smtClean="0"/>
              <a:t>User enters password</a:t>
            </a:r>
          </a:p>
          <a:p>
            <a:r>
              <a:rPr lang="en-US" dirty="0" smtClean="0"/>
              <a:t>once for </a:t>
            </a:r>
          </a:p>
          <a:p>
            <a:r>
              <a:rPr lang="en-US" i="1" dirty="0" smtClean="0"/>
              <a:t>each</a:t>
            </a:r>
            <a:r>
              <a:rPr lang="en-US" dirty="0" smtClean="0"/>
              <a:t> connection to </a:t>
            </a:r>
            <a:r>
              <a:rPr lang="en-US" i="1" dirty="0" smtClean="0"/>
              <a:t>each</a:t>
            </a:r>
            <a:r>
              <a:rPr lang="en-US" dirty="0" smtClean="0"/>
              <a:t> machine</a:t>
            </a:r>
          </a:p>
        </p:txBody>
      </p:sp>
      <p:sp>
        <p:nvSpPr>
          <p:cNvPr id="3" name="TextBox 2"/>
          <p:cNvSpPr txBox="1"/>
          <p:nvPr/>
        </p:nvSpPr>
        <p:spPr>
          <a:xfrm>
            <a:off x="878490" y="1366273"/>
            <a:ext cx="3562844" cy="276999"/>
          </a:xfrm>
          <a:prstGeom prst="rect">
            <a:avLst/>
          </a:prstGeom>
          <a:noFill/>
        </p:spPr>
        <p:txBody>
          <a:bodyPr wrap="none" rtlCol="0">
            <a:spAutoFit/>
          </a:bodyPr>
          <a:lstStyle/>
          <a:p>
            <a:r>
              <a:rPr lang="en-US" sz="1200" dirty="0"/>
              <a:t>*</a:t>
            </a:r>
            <a:r>
              <a:rPr lang="en-US" sz="1200" dirty="0" smtClean="0"/>
              <a:t>nix-based system (Windows behavior may vary)</a:t>
            </a:r>
            <a:endParaRPr lang="en-US" sz="1200" dirty="0"/>
          </a:p>
        </p:txBody>
      </p:sp>
    </p:spTree>
    <p:extLst>
      <p:ext uri="{BB962C8B-B14F-4D97-AF65-F5344CB8AC3E}">
        <p14:creationId xmlns:p14="http://schemas.microsoft.com/office/powerpoint/2010/main" val="26513201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5">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9">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9">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9">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9">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9">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9">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9">
                                            <p:txEl>
                                              <p:pRg st="8" end="8"/>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5">
                                            <p:txEl>
                                              <p:pRg st="1" end="1"/>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3" descr="GENI rack"/>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6781800" y="1943748"/>
            <a:ext cx="2362200" cy="2362200"/>
          </a:xfrm>
          <a:prstGeom prst="rect">
            <a:avLst/>
          </a:prstGeom>
          <a:noFill/>
          <a:ln w="9525">
            <a:noFill/>
            <a:miter lim="800000"/>
            <a:headEnd/>
            <a:tailEnd/>
          </a:ln>
        </p:spPr>
      </p:pic>
      <p:sp>
        <p:nvSpPr>
          <p:cNvPr id="21" name="Rounded Rectangle 20"/>
          <p:cNvSpPr/>
          <p:nvPr/>
        </p:nvSpPr>
        <p:spPr>
          <a:xfrm>
            <a:off x="254235" y="971015"/>
            <a:ext cx="4980129" cy="4119808"/>
          </a:xfrm>
          <a:prstGeom prst="roundRect">
            <a:avLst/>
          </a:prstGeom>
          <a:solidFill>
            <a:schemeClr val="accent3">
              <a:lumMod val="75000"/>
              <a:alpha val="26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SSH with a </a:t>
            </a:r>
            <a:r>
              <a:rPr lang="en-US" i="1" dirty="0" smtClean="0"/>
              <a:t>private key</a:t>
            </a:r>
            <a:endParaRPr lang="en-US" i="1" dirty="0"/>
          </a:p>
        </p:txBody>
      </p:sp>
      <p:pic>
        <p:nvPicPr>
          <p:cNvPr id="30" name="Picture 29" descr="j0309600.jpg"/>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flipH="1">
            <a:off x="7822106" y="2027160"/>
            <a:ext cx="1014847" cy="1422683"/>
          </a:xfrm>
          <a:prstGeom prst="rect">
            <a:avLst/>
          </a:prstGeom>
        </p:spPr>
      </p:pic>
      <p:grpSp>
        <p:nvGrpSpPr>
          <p:cNvPr id="35" name="Group 34"/>
          <p:cNvGrpSpPr/>
          <p:nvPr/>
        </p:nvGrpSpPr>
        <p:grpSpPr>
          <a:xfrm>
            <a:off x="4125528" y="2175907"/>
            <a:ext cx="1882229" cy="1979294"/>
            <a:chOff x="698630" y="1189038"/>
            <a:chExt cx="2598382" cy="2732377"/>
          </a:xfrm>
        </p:grpSpPr>
        <p:pic>
          <p:nvPicPr>
            <p:cNvPr id="36" name="Picture 2" descr="MCj041580000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066800" y="1189038"/>
              <a:ext cx="1747839" cy="2103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Text Box 47"/>
            <p:cNvSpPr txBox="1">
              <a:spLocks noChangeArrowheads="1"/>
            </p:cNvSpPr>
            <p:nvPr/>
          </p:nvSpPr>
          <p:spPr bwMode="auto">
            <a:xfrm>
              <a:off x="698630" y="3295651"/>
              <a:ext cx="2598382" cy="625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Arial" charset="0"/>
                  <a:ea typeface="Kozuka Gothic Pro L" charset="0"/>
                  <a:cs typeface="Kozuka Gothic Pro L" charset="0"/>
                </a:defRPr>
              </a:lvl1pPr>
              <a:lvl2pPr marL="37931725" indent="-37474525" eaLnBrk="0" hangingPunct="0">
                <a:defRPr sz="2800">
                  <a:solidFill>
                    <a:schemeClr val="tx1"/>
                  </a:solidFill>
                  <a:latin typeface="Arial" charset="0"/>
                  <a:ea typeface="Kozuka Gothic Pro L" charset="0"/>
                  <a:cs typeface="Kozuka Gothic Pro L" charset="0"/>
                </a:defRPr>
              </a:lvl2pPr>
              <a:lvl3pPr eaLnBrk="0" hangingPunct="0">
                <a:defRPr sz="2800">
                  <a:solidFill>
                    <a:schemeClr val="tx1"/>
                  </a:solidFill>
                  <a:latin typeface="Arial" charset="0"/>
                  <a:ea typeface="Kozuka Gothic Pro L" charset="0"/>
                  <a:cs typeface="Kozuka Gothic Pro L" charset="0"/>
                </a:defRPr>
              </a:lvl3pPr>
              <a:lvl4pPr eaLnBrk="0" hangingPunct="0">
                <a:defRPr sz="2800">
                  <a:solidFill>
                    <a:schemeClr val="tx1"/>
                  </a:solidFill>
                  <a:latin typeface="Arial" charset="0"/>
                  <a:ea typeface="Kozuka Gothic Pro L" charset="0"/>
                  <a:cs typeface="Kozuka Gothic Pro L" charset="0"/>
                </a:defRPr>
              </a:lvl4pPr>
              <a:lvl5pPr eaLnBrk="0" hangingPunct="0">
                <a:defRPr sz="2800">
                  <a:solidFill>
                    <a:schemeClr val="tx1"/>
                  </a:solidFill>
                  <a:latin typeface="Arial" charset="0"/>
                  <a:ea typeface="Kozuka Gothic Pro L" charset="0"/>
                  <a:cs typeface="Kozuka Gothic Pro L" charset="0"/>
                </a:defRPr>
              </a:lvl5pPr>
              <a:lvl6pPr marL="457200" eaLnBrk="0" fontAlgn="base" hangingPunct="0">
                <a:spcBef>
                  <a:spcPct val="0"/>
                </a:spcBef>
                <a:spcAft>
                  <a:spcPct val="0"/>
                </a:spcAft>
                <a:defRPr sz="2800">
                  <a:solidFill>
                    <a:schemeClr val="tx1"/>
                  </a:solidFill>
                  <a:latin typeface="Arial" charset="0"/>
                  <a:ea typeface="Kozuka Gothic Pro L" charset="0"/>
                  <a:cs typeface="Kozuka Gothic Pro L" charset="0"/>
                </a:defRPr>
              </a:lvl6pPr>
              <a:lvl7pPr marL="914400" eaLnBrk="0" fontAlgn="base" hangingPunct="0">
                <a:spcBef>
                  <a:spcPct val="0"/>
                </a:spcBef>
                <a:spcAft>
                  <a:spcPct val="0"/>
                </a:spcAft>
                <a:defRPr sz="2800">
                  <a:solidFill>
                    <a:schemeClr val="tx1"/>
                  </a:solidFill>
                  <a:latin typeface="Arial" charset="0"/>
                  <a:ea typeface="Kozuka Gothic Pro L" charset="0"/>
                  <a:cs typeface="Kozuka Gothic Pro L" charset="0"/>
                </a:defRPr>
              </a:lvl7pPr>
              <a:lvl8pPr marL="1371600" eaLnBrk="0" fontAlgn="base" hangingPunct="0">
                <a:spcBef>
                  <a:spcPct val="0"/>
                </a:spcBef>
                <a:spcAft>
                  <a:spcPct val="0"/>
                </a:spcAft>
                <a:defRPr sz="2800">
                  <a:solidFill>
                    <a:schemeClr val="tx1"/>
                  </a:solidFill>
                  <a:latin typeface="Arial" charset="0"/>
                  <a:ea typeface="Kozuka Gothic Pro L" charset="0"/>
                  <a:cs typeface="Kozuka Gothic Pro L" charset="0"/>
                </a:defRPr>
              </a:lvl8pPr>
              <a:lvl9pPr marL="1828800" eaLnBrk="0" fontAlgn="base" hangingPunct="0">
                <a:spcBef>
                  <a:spcPct val="0"/>
                </a:spcBef>
                <a:spcAft>
                  <a:spcPct val="0"/>
                </a:spcAft>
                <a:defRPr sz="2800">
                  <a:solidFill>
                    <a:schemeClr val="tx1"/>
                  </a:solidFill>
                  <a:latin typeface="Arial" charset="0"/>
                  <a:ea typeface="Kozuka Gothic Pro L" charset="0"/>
                  <a:cs typeface="Kozuka Gothic Pro L" charset="0"/>
                </a:defRPr>
              </a:lvl9pPr>
            </a:lstStyle>
            <a:p>
              <a:pPr algn="ctr" eaLnBrk="1" hangingPunct="1"/>
              <a:r>
                <a:rPr lang="en-US" sz="1050" b="1" dirty="0" smtClean="0">
                  <a:ea typeface="ＭＳ Ｐゴシック" charset="0"/>
                  <a:cs typeface="ＭＳ Ｐゴシック" charset="0"/>
                </a:rPr>
                <a:t>Experimenter</a:t>
              </a:r>
              <a:endParaRPr lang="en-US" sz="4000" b="1" dirty="0">
                <a:ea typeface="ＭＳ Ｐゴシック" charset="0"/>
                <a:cs typeface="ＭＳ Ｐゴシック" charset="0"/>
              </a:endParaRPr>
            </a:p>
          </p:txBody>
        </p:sp>
      </p:grpSp>
      <p:sp>
        <p:nvSpPr>
          <p:cNvPr id="38" name="TextBox 37"/>
          <p:cNvSpPr txBox="1"/>
          <p:nvPr/>
        </p:nvSpPr>
        <p:spPr>
          <a:xfrm>
            <a:off x="313819" y="1250199"/>
            <a:ext cx="5032936" cy="4154984"/>
          </a:xfrm>
          <a:prstGeom prst="rect">
            <a:avLst/>
          </a:prstGeom>
          <a:noFill/>
        </p:spPr>
        <p:txBody>
          <a:bodyPr wrap="none" rtlCol="0">
            <a:spAutoFit/>
          </a:bodyPr>
          <a:lstStyle/>
          <a:p>
            <a:r>
              <a:rPr lang="en-US" dirty="0" smtClean="0">
                <a:latin typeface="Courier New"/>
                <a:cs typeface="Courier New"/>
              </a:rPr>
              <a:t>local&gt; </a:t>
            </a:r>
            <a:r>
              <a:rPr lang="en-US" dirty="0" err="1" smtClean="0">
                <a:latin typeface="Courier New"/>
                <a:cs typeface="Courier New"/>
              </a:rPr>
              <a:t>ssh</a:t>
            </a:r>
            <a:r>
              <a:rPr lang="en-US" dirty="0" smtClean="0">
                <a:latin typeface="Courier New"/>
                <a:cs typeface="Courier New"/>
              </a:rPr>
              <a:t>-add ~/.</a:t>
            </a:r>
            <a:r>
              <a:rPr lang="en-US" dirty="0" err="1" smtClean="0">
                <a:latin typeface="Courier New"/>
                <a:cs typeface="Courier New"/>
              </a:rPr>
              <a:t>ssh</a:t>
            </a:r>
            <a:r>
              <a:rPr lang="en-US" dirty="0" smtClean="0">
                <a:latin typeface="Courier New"/>
                <a:cs typeface="Courier New"/>
              </a:rPr>
              <a:t>/</a:t>
            </a:r>
            <a:r>
              <a:rPr lang="en-US" dirty="0" err="1" smtClean="0">
                <a:latin typeface="Courier New"/>
                <a:cs typeface="Courier New"/>
              </a:rPr>
              <a:t>id_rsa</a:t>
            </a:r>
            <a:endParaRPr lang="en-US" dirty="0" smtClean="0">
              <a:latin typeface="Courier New"/>
              <a:cs typeface="Courier New"/>
            </a:endParaRPr>
          </a:p>
          <a:p>
            <a:r>
              <a:rPr lang="en-US" dirty="0" smtClean="0">
                <a:latin typeface="Courier New"/>
                <a:cs typeface="Courier New"/>
              </a:rPr>
              <a:t>Enter passphrase for ~/.</a:t>
            </a:r>
            <a:r>
              <a:rPr lang="en-US" dirty="0" err="1" smtClean="0">
                <a:latin typeface="Courier New"/>
                <a:cs typeface="Courier New"/>
              </a:rPr>
              <a:t>ssh</a:t>
            </a:r>
            <a:r>
              <a:rPr lang="en-US" dirty="0" smtClean="0">
                <a:latin typeface="Courier New"/>
                <a:cs typeface="Courier New"/>
              </a:rPr>
              <a:t>/</a:t>
            </a:r>
            <a:r>
              <a:rPr lang="en-US" dirty="0" err="1" smtClean="0">
                <a:latin typeface="Courier New"/>
                <a:cs typeface="Courier New"/>
              </a:rPr>
              <a:t>id_rsa</a:t>
            </a:r>
            <a:r>
              <a:rPr lang="en-US" dirty="0" smtClean="0">
                <a:latin typeface="Courier New"/>
                <a:cs typeface="Courier New"/>
              </a:rPr>
              <a:t>:</a:t>
            </a:r>
          </a:p>
          <a:p>
            <a:r>
              <a:rPr lang="en-US" dirty="0" smtClean="0">
                <a:solidFill>
                  <a:srgbClr val="FF0000"/>
                </a:solidFill>
                <a:latin typeface="Courier New"/>
                <a:cs typeface="Courier New"/>
              </a:rPr>
              <a:t>########</a:t>
            </a:r>
          </a:p>
          <a:p>
            <a:r>
              <a:rPr lang="en-US" dirty="0">
                <a:latin typeface="Courier New"/>
                <a:cs typeface="Courier New"/>
              </a:rPr>
              <a:t>l</a:t>
            </a:r>
            <a:r>
              <a:rPr lang="en-US" dirty="0" smtClean="0">
                <a:latin typeface="Courier New"/>
                <a:cs typeface="Courier New"/>
              </a:rPr>
              <a:t>ocal&gt; </a:t>
            </a:r>
            <a:r>
              <a:rPr lang="en-US" dirty="0" err="1" smtClean="0">
                <a:latin typeface="Courier New"/>
                <a:cs typeface="Courier New"/>
              </a:rPr>
              <a:t>ssh</a:t>
            </a:r>
            <a:r>
              <a:rPr lang="en-US" dirty="0" smtClean="0">
                <a:latin typeface="Courier New"/>
                <a:cs typeface="Courier New"/>
              </a:rPr>
              <a:t> </a:t>
            </a:r>
            <a:r>
              <a:rPr lang="en-US" dirty="0" err="1" smtClean="0">
                <a:latin typeface="Courier New"/>
                <a:cs typeface="Courier New"/>
              </a:rPr>
              <a:t>jdoe@remote.edu</a:t>
            </a:r>
            <a:r>
              <a:rPr lang="en-US" dirty="0" smtClean="0">
                <a:latin typeface="Courier New"/>
                <a:cs typeface="Courier New"/>
              </a:rPr>
              <a:t> </a:t>
            </a:r>
          </a:p>
          <a:p>
            <a:endParaRPr lang="en-US" sz="400" dirty="0" smtClean="0">
              <a:latin typeface="Courier New"/>
              <a:cs typeface="Courier New"/>
            </a:endParaRPr>
          </a:p>
          <a:p>
            <a:r>
              <a:rPr lang="en-US" dirty="0" smtClean="0">
                <a:latin typeface="Courier New"/>
                <a:cs typeface="Courier New"/>
              </a:rPr>
              <a:t>Welcome to remote!</a:t>
            </a:r>
          </a:p>
          <a:p>
            <a:r>
              <a:rPr lang="en-US" dirty="0" err="1" smtClean="0">
                <a:latin typeface="Courier New"/>
                <a:cs typeface="Courier New"/>
              </a:rPr>
              <a:t>jdoe@remote</a:t>
            </a:r>
            <a:r>
              <a:rPr lang="en-US" dirty="0" smtClean="0">
                <a:latin typeface="Courier New"/>
                <a:cs typeface="Courier New"/>
              </a:rPr>
              <a:t>&gt; exit</a:t>
            </a:r>
          </a:p>
          <a:p>
            <a:r>
              <a:rPr lang="en-US" dirty="0">
                <a:latin typeface="Courier New"/>
                <a:cs typeface="Courier New"/>
              </a:rPr>
              <a:t>local&gt; </a:t>
            </a:r>
            <a:r>
              <a:rPr lang="en-US" dirty="0" err="1">
                <a:latin typeface="Courier New"/>
                <a:cs typeface="Courier New"/>
              </a:rPr>
              <a:t>ssh</a:t>
            </a:r>
            <a:r>
              <a:rPr lang="en-US" dirty="0">
                <a:latin typeface="Courier New"/>
                <a:cs typeface="Courier New"/>
              </a:rPr>
              <a:t> jdoe@</a:t>
            </a:r>
            <a:r>
              <a:rPr lang="en-US" dirty="0" smtClean="0">
                <a:latin typeface="Courier New"/>
                <a:cs typeface="Courier New"/>
              </a:rPr>
              <a:t>remote2.</a:t>
            </a:r>
            <a:r>
              <a:rPr lang="en-US" dirty="0">
                <a:latin typeface="Courier New"/>
                <a:cs typeface="Courier New"/>
              </a:rPr>
              <a:t>edu </a:t>
            </a:r>
          </a:p>
          <a:p>
            <a:endParaRPr lang="en-US" sz="400" dirty="0">
              <a:latin typeface="Courier New"/>
              <a:cs typeface="Courier New"/>
            </a:endParaRPr>
          </a:p>
          <a:p>
            <a:r>
              <a:rPr lang="en-US" dirty="0">
                <a:latin typeface="Courier New"/>
                <a:cs typeface="Courier New"/>
              </a:rPr>
              <a:t>Welcome to </a:t>
            </a:r>
            <a:r>
              <a:rPr lang="en-US" dirty="0" smtClean="0">
                <a:latin typeface="Courier New"/>
                <a:cs typeface="Courier New"/>
              </a:rPr>
              <a:t>remote2!</a:t>
            </a:r>
            <a:endParaRPr lang="en-US" dirty="0">
              <a:latin typeface="Courier New"/>
              <a:cs typeface="Courier New"/>
            </a:endParaRPr>
          </a:p>
          <a:p>
            <a:r>
              <a:rPr lang="en-US" dirty="0">
                <a:latin typeface="Courier New"/>
                <a:cs typeface="Courier New"/>
              </a:rPr>
              <a:t>jdoe@</a:t>
            </a:r>
            <a:r>
              <a:rPr lang="en-US" dirty="0" smtClean="0">
                <a:latin typeface="Courier New"/>
                <a:cs typeface="Courier New"/>
              </a:rPr>
              <a:t>remote2&gt; exit</a:t>
            </a:r>
          </a:p>
          <a:p>
            <a:r>
              <a:rPr lang="en-US" dirty="0">
                <a:latin typeface="Courier New"/>
                <a:cs typeface="Courier New"/>
              </a:rPr>
              <a:t>local&gt; </a:t>
            </a:r>
            <a:r>
              <a:rPr lang="en-US" dirty="0" err="1">
                <a:latin typeface="Courier New"/>
                <a:cs typeface="Courier New"/>
              </a:rPr>
              <a:t>ssh</a:t>
            </a:r>
            <a:r>
              <a:rPr lang="en-US" dirty="0">
                <a:latin typeface="Courier New"/>
                <a:cs typeface="Courier New"/>
              </a:rPr>
              <a:t> jdoe@</a:t>
            </a:r>
            <a:r>
              <a:rPr lang="en-US" dirty="0" smtClean="0">
                <a:latin typeface="Courier New"/>
                <a:cs typeface="Courier New"/>
              </a:rPr>
              <a:t>remote3.edu </a:t>
            </a:r>
            <a:endParaRPr lang="en-US" dirty="0">
              <a:latin typeface="Courier New"/>
              <a:cs typeface="Courier New"/>
            </a:endParaRPr>
          </a:p>
          <a:p>
            <a:endParaRPr lang="en-US" sz="400" dirty="0">
              <a:latin typeface="Courier New"/>
              <a:cs typeface="Courier New"/>
            </a:endParaRPr>
          </a:p>
          <a:p>
            <a:r>
              <a:rPr lang="en-US" dirty="0">
                <a:latin typeface="Courier New"/>
                <a:cs typeface="Courier New"/>
              </a:rPr>
              <a:t>Welcome to </a:t>
            </a:r>
            <a:r>
              <a:rPr lang="en-US" dirty="0" smtClean="0">
                <a:latin typeface="Courier New"/>
                <a:cs typeface="Courier New"/>
              </a:rPr>
              <a:t>remote3!</a:t>
            </a:r>
            <a:endParaRPr lang="en-US" dirty="0">
              <a:latin typeface="Courier New"/>
              <a:cs typeface="Courier New"/>
            </a:endParaRPr>
          </a:p>
          <a:p>
            <a:r>
              <a:rPr lang="en-US" dirty="0">
                <a:latin typeface="Courier New"/>
                <a:cs typeface="Courier New"/>
              </a:rPr>
              <a:t>jdoe@</a:t>
            </a:r>
            <a:r>
              <a:rPr lang="en-US" dirty="0" smtClean="0">
                <a:latin typeface="Courier New"/>
                <a:cs typeface="Courier New"/>
              </a:rPr>
              <a:t>remote3&gt; </a:t>
            </a:r>
            <a:r>
              <a:rPr lang="en-US" dirty="0">
                <a:latin typeface="Courier New"/>
                <a:cs typeface="Courier New"/>
              </a:rPr>
              <a:t>exit</a:t>
            </a:r>
          </a:p>
          <a:p>
            <a:endParaRPr lang="en-US" dirty="0">
              <a:latin typeface="Courier New"/>
              <a:cs typeface="Courier New"/>
            </a:endParaRPr>
          </a:p>
          <a:p>
            <a:endParaRPr lang="en-US" dirty="0">
              <a:latin typeface="Courier New"/>
              <a:cs typeface="Courier New"/>
            </a:endParaRPr>
          </a:p>
        </p:txBody>
      </p:sp>
      <p:pic>
        <p:nvPicPr>
          <p:cNvPr id="31" name="Picture 30" descr="AA009659.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5205087" y="2920095"/>
            <a:ext cx="438470" cy="431310"/>
          </a:xfrm>
          <a:prstGeom prst="rect">
            <a:avLst/>
          </a:prstGeom>
          <a:ln w="38100" cmpd="sng">
            <a:solidFill>
              <a:srgbClr val="FF8000"/>
            </a:solidFill>
          </a:ln>
        </p:spPr>
      </p:pic>
      <p:sp>
        <p:nvSpPr>
          <p:cNvPr id="41" name="TextBox 40"/>
          <p:cNvSpPr txBox="1"/>
          <p:nvPr/>
        </p:nvSpPr>
        <p:spPr>
          <a:xfrm rot="19994604">
            <a:off x="6367858" y="2690476"/>
            <a:ext cx="600232" cy="369332"/>
          </a:xfrm>
          <a:prstGeom prst="rect">
            <a:avLst/>
          </a:prstGeom>
          <a:noFill/>
        </p:spPr>
        <p:txBody>
          <a:bodyPr wrap="none" rtlCol="0">
            <a:spAutoFit/>
          </a:bodyPr>
          <a:lstStyle/>
          <a:p>
            <a:r>
              <a:rPr lang="en-US" dirty="0" err="1" smtClean="0">
                <a:latin typeface="Courier New"/>
                <a:cs typeface="Courier New"/>
              </a:rPr>
              <a:t>ssh</a:t>
            </a:r>
            <a:endParaRPr lang="en-US" dirty="0">
              <a:latin typeface="Courier New"/>
              <a:cs typeface="Courier New"/>
            </a:endParaRPr>
          </a:p>
        </p:txBody>
      </p:sp>
      <p:cxnSp>
        <p:nvCxnSpPr>
          <p:cNvPr id="42" name="Curved Connector 41"/>
          <p:cNvCxnSpPr/>
          <p:nvPr/>
        </p:nvCxnSpPr>
        <p:spPr>
          <a:xfrm flipV="1">
            <a:off x="5643557" y="2920095"/>
            <a:ext cx="2140297" cy="218822"/>
          </a:xfrm>
          <a:prstGeom prst="curvedConnector3">
            <a:avLst>
              <a:gd name="adj1" fmla="val 50000"/>
            </a:avLst>
          </a:prstGeom>
          <a:ln w="3175"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761203" y="5225678"/>
            <a:ext cx="2412694" cy="923330"/>
          </a:xfrm>
          <a:prstGeom prst="rect">
            <a:avLst/>
          </a:prstGeom>
          <a:noFill/>
        </p:spPr>
        <p:txBody>
          <a:bodyPr wrap="square" rtlCol="0">
            <a:spAutoFit/>
          </a:bodyPr>
          <a:lstStyle/>
          <a:p>
            <a:r>
              <a:rPr lang="en-US" dirty="0" smtClean="0"/>
              <a:t>Public key is stored on each remote machine</a:t>
            </a:r>
            <a:endParaRPr lang="en-US" dirty="0"/>
          </a:p>
        </p:txBody>
      </p:sp>
      <p:sp>
        <p:nvSpPr>
          <p:cNvPr id="26" name="TextBox 25"/>
          <p:cNvSpPr txBox="1"/>
          <p:nvPr/>
        </p:nvSpPr>
        <p:spPr>
          <a:xfrm>
            <a:off x="865624" y="5215813"/>
            <a:ext cx="2991672" cy="1200329"/>
          </a:xfrm>
          <a:prstGeom prst="rect">
            <a:avLst/>
          </a:prstGeom>
          <a:noFill/>
        </p:spPr>
        <p:txBody>
          <a:bodyPr wrap="square" rtlCol="0">
            <a:spAutoFit/>
          </a:bodyPr>
          <a:lstStyle/>
          <a:p>
            <a:r>
              <a:rPr lang="en-US" dirty="0" smtClean="0"/>
              <a:t>User enters passphrase to unlock private key </a:t>
            </a:r>
          </a:p>
          <a:p>
            <a:r>
              <a:rPr lang="en-US" dirty="0" smtClean="0"/>
              <a:t>for </a:t>
            </a:r>
            <a:r>
              <a:rPr lang="en-US" i="1" dirty="0" smtClean="0"/>
              <a:t>all</a:t>
            </a:r>
            <a:r>
              <a:rPr lang="en-US" dirty="0" smtClean="0"/>
              <a:t> connections to </a:t>
            </a:r>
          </a:p>
          <a:p>
            <a:r>
              <a:rPr lang="en-US" i="1" dirty="0" smtClean="0"/>
              <a:t>all</a:t>
            </a:r>
            <a:r>
              <a:rPr lang="en-US" dirty="0" smtClean="0"/>
              <a:t> machine</a:t>
            </a:r>
          </a:p>
        </p:txBody>
      </p:sp>
      <p:sp>
        <p:nvSpPr>
          <p:cNvPr id="27" name="TextBox 26"/>
          <p:cNvSpPr txBox="1"/>
          <p:nvPr/>
        </p:nvSpPr>
        <p:spPr>
          <a:xfrm>
            <a:off x="4102248" y="5254460"/>
            <a:ext cx="2412694" cy="646331"/>
          </a:xfrm>
          <a:prstGeom prst="rect">
            <a:avLst/>
          </a:prstGeom>
          <a:noFill/>
        </p:spPr>
        <p:txBody>
          <a:bodyPr wrap="square" rtlCol="0">
            <a:spAutoFit/>
          </a:bodyPr>
          <a:lstStyle/>
          <a:p>
            <a:r>
              <a:rPr lang="en-US" dirty="0" smtClean="0"/>
              <a:t>Private key is stored only on local machine</a:t>
            </a:r>
            <a:endParaRPr lang="en-US" dirty="0"/>
          </a:p>
        </p:txBody>
      </p:sp>
      <p:sp>
        <p:nvSpPr>
          <p:cNvPr id="17" name="TextBox 16"/>
          <p:cNvSpPr txBox="1"/>
          <p:nvPr/>
        </p:nvSpPr>
        <p:spPr>
          <a:xfrm>
            <a:off x="878490" y="971015"/>
            <a:ext cx="3562844" cy="276999"/>
          </a:xfrm>
          <a:prstGeom prst="rect">
            <a:avLst/>
          </a:prstGeom>
          <a:noFill/>
        </p:spPr>
        <p:txBody>
          <a:bodyPr wrap="none" rtlCol="0">
            <a:spAutoFit/>
          </a:bodyPr>
          <a:lstStyle/>
          <a:p>
            <a:r>
              <a:rPr lang="en-US" sz="1200" dirty="0"/>
              <a:t>*</a:t>
            </a:r>
            <a:r>
              <a:rPr lang="en-US" sz="1200" dirty="0" smtClean="0"/>
              <a:t>nix-based system (Windows behavior may vary)</a:t>
            </a:r>
            <a:endParaRPr lang="en-US" sz="1200" dirty="0"/>
          </a:p>
        </p:txBody>
      </p:sp>
    </p:spTree>
    <p:extLst>
      <p:ext uri="{BB962C8B-B14F-4D97-AF65-F5344CB8AC3E}">
        <p14:creationId xmlns:p14="http://schemas.microsoft.com/office/powerpoint/2010/main" val="23599855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8">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8">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8">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8">
                                            <p:txEl>
                                              <p:pRg st="3" end="3"/>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8">
                                            <p:txEl>
                                              <p:pRg st="5" end="5"/>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8">
                                            <p:txEl>
                                              <p:pRg st="6" end="6"/>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8">
                                            <p:txEl>
                                              <p:pRg st="6" end="6"/>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8">
                                            <p:txEl>
                                              <p:pRg st="7" end="7"/>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6">
                                            <p:txEl>
                                              <p:pRg st="1" end="1"/>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6">
                                            <p:txEl>
                                              <p:pRg st="2" end="2"/>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8">
                                            <p:txEl>
                                              <p:pRg st="9" end="9"/>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8">
                                            <p:txEl>
                                              <p:pRg st="10" end="10"/>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38">
                                            <p:txEl>
                                              <p:pRg st="11" end="11"/>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8">
                                            <p:txEl>
                                              <p:pRg st="13" end="13"/>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8">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3" grpId="0"/>
      <p:bldP spid="2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3" name="Picture 2" descr="new_home_v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4634" y="29194"/>
            <a:ext cx="3768562" cy="7603239"/>
          </a:xfrm>
          <a:prstGeom prst="rect">
            <a:avLst/>
          </a:prstGeom>
          <a:ln w="57150" cmpd="sng">
            <a:solidFill>
              <a:srgbClr val="FF6600"/>
            </a:solidFill>
          </a:ln>
        </p:spPr>
      </p:pic>
      <p:sp>
        <p:nvSpPr>
          <p:cNvPr id="25" name="Down Arrow 24"/>
          <p:cNvSpPr/>
          <p:nvPr/>
        </p:nvSpPr>
        <p:spPr>
          <a:xfrm>
            <a:off x="4943217" y="533767"/>
            <a:ext cx="362850" cy="212326"/>
          </a:xfrm>
          <a:prstGeom prst="downArrow">
            <a:avLst/>
          </a:prstGeom>
          <a:solidFill>
            <a:srgbClr val="FF6600"/>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26" name="TextBox 25"/>
          <p:cNvSpPr txBox="1"/>
          <p:nvPr/>
        </p:nvSpPr>
        <p:spPr>
          <a:xfrm>
            <a:off x="4689147" y="65585"/>
            <a:ext cx="834791" cy="523220"/>
          </a:xfrm>
          <a:prstGeom prst="rect">
            <a:avLst/>
          </a:prstGeom>
          <a:noFill/>
        </p:spPr>
        <p:txBody>
          <a:bodyPr wrap="square" rtlCol="0">
            <a:spAutoFit/>
          </a:bodyPr>
          <a:lstStyle/>
          <a:p>
            <a:pPr algn="ctr"/>
            <a:r>
              <a:rPr lang="en-US" sz="1400" b="1" dirty="0" smtClean="0">
                <a:solidFill>
                  <a:schemeClr val="bg1"/>
                </a:solidFill>
              </a:rPr>
              <a:t>You are here</a:t>
            </a:r>
            <a:endParaRPr lang="en-US" sz="1400" b="1" dirty="0">
              <a:solidFill>
                <a:schemeClr val="bg1"/>
              </a:solidFill>
            </a:endParaRPr>
          </a:p>
        </p:txBody>
      </p:sp>
      <p:sp>
        <p:nvSpPr>
          <p:cNvPr id="18" name="TextBox 17"/>
          <p:cNvSpPr txBox="1"/>
          <p:nvPr/>
        </p:nvSpPr>
        <p:spPr>
          <a:xfrm>
            <a:off x="1826689" y="3003087"/>
            <a:ext cx="1055663" cy="307777"/>
          </a:xfrm>
          <a:prstGeom prst="rect">
            <a:avLst/>
          </a:prstGeom>
          <a:solidFill>
            <a:schemeClr val="bg1">
              <a:lumMod val="65000"/>
              <a:alpha val="90000"/>
            </a:schemeClr>
          </a:solidFill>
        </p:spPr>
        <p:txBody>
          <a:bodyPr wrap="square" rtlCol="0">
            <a:spAutoFit/>
          </a:bodyPr>
          <a:lstStyle/>
          <a:p>
            <a:pPr algn="ctr"/>
            <a:r>
              <a:rPr lang="en-US" sz="1400" b="1" dirty="0" smtClean="0"/>
              <a:t>Projects</a:t>
            </a:r>
            <a:endParaRPr lang="en-US" sz="1400" b="1" dirty="0"/>
          </a:p>
        </p:txBody>
      </p:sp>
      <p:sp>
        <p:nvSpPr>
          <p:cNvPr id="19" name="TextBox 18"/>
          <p:cNvSpPr txBox="1"/>
          <p:nvPr/>
        </p:nvSpPr>
        <p:spPr>
          <a:xfrm>
            <a:off x="1826689" y="5461078"/>
            <a:ext cx="1055663" cy="307777"/>
          </a:xfrm>
          <a:prstGeom prst="rect">
            <a:avLst/>
          </a:prstGeom>
          <a:solidFill>
            <a:schemeClr val="bg1">
              <a:lumMod val="65000"/>
              <a:alpha val="90000"/>
            </a:schemeClr>
          </a:solidFill>
        </p:spPr>
        <p:txBody>
          <a:bodyPr wrap="square" rtlCol="0">
            <a:spAutoFit/>
          </a:bodyPr>
          <a:lstStyle/>
          <a:p>
            <a:pPr algn="ctr"/>
            <a:r>
              <a:rPr lang="en-US" sz="1400" b="1" dirty="0" smtClean="0"/>
              <a:t>Slices</a:t>
            </a:r>
            <a:endParaRPr lang="en-US" sz="1400" b="1" dirty="0"/>
          </a:p>
        </p:txBody>
      </p:sp>
      <p:sp>
        <p:nvSpPr>
          <p:cNvPr id="20" name="TextBox 19"/>
          <p:cNvSpPr txBox="1"/>
          <p:nvPr/>
        </p:nvSpPr>
        <p:spPr>
          <a:xfrm>
            <a:off x="1826689" y="6145165"/>
            <a:ext cx="1055663" cy="523220"/>
          </a:xfrm>
          <a:prstGeom prst="rect">
            <a:avLst/>
          </a:prstGeom>
          <a:solidFill>
            <a:schemeClr val="bg1">
              <a:lumMod val="65000"/>
              <a:alpha val="90000"/>
            </a:schemeClr>
          </a:solidFill>
        </p:spPr>
        <p:txBody>
          <a:bodyPr wrap="square" rtlCol="0">
            <a:spAutoFit/>
          </a:bodyPr>
          <a:lstStyle/>
          <a:p>
            <a:pPr algn="ctr"/>
            <a:r>
              <a:rPr lang="en-US" sz="1400" b="1" dirty="0" smtClean="0"/>
              <a:t>Log Messages</a:t>
            </a:r>
            <a:endParaRPr lang="en-US" sz="1400" b="1" dirty="0"/>
          </a:p>
        </p:txBody>
      </p:sp>
      <p:sp>
        <p:nvSpPr>
          <p:cNvPr id="9" name="TextBox 8"/>
          <p:cNvSpPr txBox="1"/>
          <p:nvPr/>
        </p:nvSpPr>
        <p:spPr>
          <a:xfrm>
            <a:off x="7732776" y="379878"/>
            <a:ext cx="588743" cy="307777"/>
          </a:xfrm>
          <a:prstGeom prst="rect">
            <a:avLst/>
          </a:prstGeom>
          <a:solidFill>
            <a:schemeClr val="bg1">
              <a:lumMod val="65000"/>
              <a:alpha val="90000"/>
            </a:schemeClr>
          </a:solidFill>
        </p:spPr>
        <p:txBody>
          <a:bodyPr wrap="square" rtlCol="0">
            <a:spAutoFit/>
          </a:bodyPr>
          <a:lstStyle/>
          <a:p>
            <a:pPr algn="ctr"/>
            <a:r>
              <a:rPr lang="en-US" sz="1400" b="1" dirty="0" smtClean="0"/>
              <a:t>Help</a:t>
            </a:r>
            <a:endParaRPr lang="en-US" sz="1400" b="1" dirty="0"/>
          </a:p>
        </p:txBody>
      </p:sp>
      <p:sp>
        <p:nvSpPr>
          <p:cNvPr id="21" name="TextBox 20"/>
          <p:cNvSpPr txBox="1"/>
          <p:nvPr/>
        </p:nvSpPr>
        <p:spPr>
          <a:xfrm>
            <a:off x="6859681" y="379878"/>
            <a:ext cx="834505" cy="307777"/>
          </a:xfrm>
          <a:prstGeom prst="rect">
            <a:avLst/>
          </a:prstGeom>
          <a:solidFill>
            <a:schemeClr val="bg1">
              <a:lumMod val="65000"/>
              <a:alpha val="90000"/>
            </a:schemeClr>
          </a:solidFill>
        </p:spPr>
        <p:txBody>
          <a:bodyPr wrap="square" rtlCol="0">
            <a:spAutoFit/>
          </a:bodyPr>
          <a:lstStyle/>
          <a:p>
            <a:pPr algn="ctr"/>
            <a:r>
              <a:rPr lang="en-US" sz="1400" b="1" dirty="0" smtClean="0"/>
              <a:t>Profile</a:t>
            </a:r>
            <a:endParaRPr lang="en-US" sz="1400" b="1" dirty="0"/>
          </a:p>
        </p:txBody>
      </p:sp>
      <p:sp>
        <p:nvSpPr>
          <p:cNvPr id="12" name="TextBox 11"/>
          <p:cNvSpPr txBox="1"/>
          <p:nvPr/>
        </p:nvSpPr>
        <p:spPr>
          <a:xfrm>
            <a:off x="1826689" y="5801704"/>
            <a:ext cx="1055663" cy="307777"/>
          </a:xfrm>
          <a:prstGeom prst="rect">
            <a:avLst/>
          </a:prstGeom>
          <a:solidFill>
            <a:schemeClr val="bg1">
              <a:lumMod val="65000"/>
              <a:alpha val="90000"/>
            </a:schemeClr>
          </a:solidFill>
        </p:spPr>
        <p:txBody>
          <a:bodyPr wrap="square" rtlCol="0">
            <a:spAutoFit/>
          </a:bodyPr>
          <a:lstStyle/>
          <a:p>
            <a:pPr algn="ctr"/>
            <a:r>
              <a:rPr lang="en-US" sz="1400" b="1" dirty="0" smtClean="0"/>
              <a:t>Tools</a:t>
            </a:r>
            <a:endParaRPr lang="en-US" sz="1400" b="1" dirty="0"/>
          </a:p>
        </p:txBody>
      </p:sp>
      <p:sp>
        <p:nvSpPr>
          <p:cNvPr id="14" name="TextBox 13"/>
          <p:cNvSpPr txBox="1"/>
          <p:nvPr/>
        </p:nvSpPr>
        <p:spPr>
          <a:xfrm>
            <a:off x="1826689" y="1199447"/>
            <a:ext cx="1055663" cy="307777"/>
          </a:xfrm>
          <a:prstGeom prst="rect">
            <a:avLst/>
          </a:prstGeom>
          <a:solidFill>
            <a:schemeClr val="bg1">
              <a:lumMod val="65000"/>
              <a:alpha val="90000"/>
            </a:schemeClr>
          </a:solidFill>
        </p:spPr>
        <p:txBody>
          <a:bodyPr wrap="square" rtlCol="0">
            <a:spAutoFit/>
          </a:bodyPr>
          <a:lstStyle/>
          <a:p>
            <a:pPr algn="ctr"/>
            <a:r>
              <a:rPr lang="en-US" sz="1400" b="1" dirty="0" smtClean="0"/>
              <a:t>Map</a:t>
            </a:r>
            <a:endParaRPr lang="en-US" sz="1400" b="1" dirty="0"/>
          </a:p>
        </p:txBody>
      </p:sp>
    </p:spTree>
    <p:extLst>
      <p:ext uri="{BB962C8B-B14F-4D97-AF65-F5344CB8AC3E}">
        <p14:creationId xmlns:p14="http://schemas.microsoft.com/office/powerpoint/2010/main" val="80835856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grpSp>
        <p:nvGrpSpPr>
          <p:cNvPr id="6" name="Group 5"/>
          <p:cNvGrpSpPr/>
          <p:nvPr/>
        </p:nvGrpSpPr>
        <p:grpSpPr>
          <a:xfrm>
            <a:off x="220622" y="178077"/>
            <a:ext cx="452517" cy="452517"/>
            <a:chOff x="-1175162" y="3269829"/>
            <a:chExt cx="452517" cy="452517"/>
          </a:xfrm>
        </p:grpSpPr>
        <p:sp>
          <p:nvSpPr>
            <p:cNvPr id="10" name="Oval 9"/>
            <p:cNvSpPr/>
            <p:nvPr/>
          </p:nvSpPr>
          <p:spPr>
            <a:xfrm>
              <a:off x="-1175162" y="3269829"/>
              <a:ext cx="452517" cy="452517"/>
            </a:xfrm>
            <a:prstGeom prst="ellipse">
              <a:avLst/>
            </a:prstGeom>
            <a:solidFill>
              <a:srgbClr val="FFD89E"/>
            </a:solidFill>
            <a:ln w="381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11" name="TextBox 10"/>
            <p:cNvSpPr txBox="1"/>
            <p:nvPr/>
          </p:nvSpPr>
          <p:spPr>
            <a:xfrm>
              <a:off x="-1111120" y="3279853"/>
              <a:ext cx="327308" cy="400110"/>
            </a:xfrm>
            <a:prstGeom prst="rect">
              <a:avLst/>
            </a:prstGeom>
            <a:noFill/>
          </p:spPr>
          <p:txBody>
            <a:bodyPr wrap="none" rtlCol="0">
              <a:spAutoFit/>
            </a:bodyPr>
            <a:lstStyle/>
            <a:p>
              <a:r>
                <a:rPr lang="en-US" sz="2000" b="1" dirty="0" smtClean="0"/>
                <a:t>2</a:t>
              </a:r>
              <a:endParaRPr lang="en-US" sz="2000" b="1" dirty="0"/>
            </a:p>
          </p:txBody>
        </p:sp>
      </p:grpSp>
      <p:sp>
        <p:nvSpPr>
          <p:cNvPr id="16" name="TextBox 15"/>
          <p:cNvSpPr txBox="1"/>
          <p:nvPr/>
        </p:nvSpPr>
        <p:spPr>
          <a:xfrm>
            <a:off x="1148277" y="648682"/>
            <a:ext cx="1162436" cy="369332"/>
          </a:xfrm>
          <a:prstGeom prst="rect">
            <a:avLst/>
          </a:prstGeom>
          <a:solidFill>
            <a:srgbClr val="FF6600">
              <a:alpha val="90000"/>
            </a:srgbClr>
          </a:solidFill>
        </p:spPr>
        <p:txBody>
          <a:bodyPr wrap="square" rtlCol="0">
            <a:spAutoFit/>
          </a:bodyPr>
          <a:lstStyle/>
          <a:p>
            <a:pPr algn="ctr"/>
            <a:r>
              <a:rPr lang="en-US" b="1" dirty="0" smtClean="0"/>
              <a:t>Login</a:t>
            </a:r>
            <a:endParaRPr lang="en-US" b="1" dirty="0"/>
          </a:p>
        </p:txBody>
      </p:sp>
      <p:sp>
        <p:nvSpPr>
          <p:cNvPr id="17" name="TextBox 16"/>
          <p:cNvSpPr txBox="1"/>
          <p:nvPr/>
        </p:nvSpPr>
        <p:spPr>
          <a:xfrm>
            <a:off x="1148277" y="1170414"/>
            <a:ext cx="1162435" cy="646331"/>
          </a:xfrm>
          <a:prstGeom prst="rect">
            <a:avLst/>
          </a:prstGeom>
          <a:solidFill>
            <a:srgbClr val="FF6600">
              <a:alpha val="90000"/>
            </a:srgbClr>
          </a:solidFill>
        </p:spPr>
        <p:txBody>
          <a:bodyPr wrap="square" rtlCol="0">
            <a:spAutoFit/>
          </a:bodyPr>
          <a:lstStyle/>
          <a:p>
            <a:pPr algn="ctr"/>
            <a:r>
              <a:rPr lang="en-US" b="1" dirty="0" smtClean="0"/>
              <a:t>Join Project</a:t>
            </a:r>
            <a:endParaRPr lang="en-US" b="1" dirty="0"/>
          </a:p>
        </p:txBody>
      </p:sp>
      <p:pic>
        <p:nvPicPr>
          <p:cNvPr id="12" name="Picture 11" descr="new_home_v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4634" y="29194"/>
            <a:ext cx="3768562" cy="7603239"/>
          </a:xfrm>
          <a:prstGeom prst="rect">
            <a:avLst/>
          </a:prstGeom>
          <a:ln w="57150" cmpd="sng">
            <a:solidFill>
              <a:srgbClr val="FF6600"/>
            </a:solidFill>
          </a:ln>
        </p:spPr>
      </p:pic>
      <p:sp>
        <p:nvSpPr>
          <p:cNvPr id="8" name="TextBox 7"/>
          <p:cNvSpPr txBox="1"/>
          <p:nvPr/>
        </p:nvSpPr>
        <p:spPr>
          <a:xfrm>
            <a:off x="6916691" y="168441"/>
            <a:ext cx="1477322" cy="1200329"/>
          </a:xfrm>
          <a:prstGeom prst="rect">
            <a:avLst/>
          </a:prstGeom>
          <a:solidFill>
            <a:srgbClr val="FF6600">
              <a:alpha val="90000"/>
            </a:srgbClr>
          </a:solidFill>
        </p:spPr>
        <p:txBody>
          <a:bodyPr wrap="square" rtlCol="0">
            <a:spAutoFit/>
          </a:bodyPr>
          <a:lstStyle/>
          <a:p>
            <a:pPr algn="ctr"/>
            <a:r>
              <a:rPr lang="en-US" b="1" dirty="0" smtClean="0"/>
              <a:t>Generate </a:t>
            </a:r>
          </a:p>
          <a:p>
            <a:pPr algn="ctr"/>
            <a:r>
              <a:rPr lang="en-US" b="1" dirty="0" smtClean="0"/>
              <a:t>SSH Keys &amp;</a:t>
            </a:r>
          </a:p>
          <a:p>
            <a:pPr algn="ctr"/>
            <a:r>
              <a:rPr lang="en-US" b="1" dirty="0" smtClean="0"/>
              <a:t>SSL Certs</a:t>
            </a:r>
            <a:endParaRPr lang="en-US" b="1" dirty="0"/>
          </a:p>
        </p:txBody>
      </p:sp>
      <p:sp>
        <p:nvSpPr>
          <p:cNvPr id="7" name="Oval 6"/>
          <p:cNvSpPr/>
          <p:nvPr/>
        </p:nvSpPr>
        <p:spPr>
          <a:xfrm>
            <a:off x="5843434" y="610108"/>
            <a:ext cx="643567" cy="277912"/>
          </a:xfrm>
          <a:prstGeom prst="ellipse">
            <a:avLst/>
          </a:prstGeom>
          <a:noFill/>
          <a:ln w="381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p:cNvCxnSpPr>
            <a:stCxn id="7" idx="7"/>
            <a:endCxn id="8" idx="1"/>
          </p:cNvCxnSpPr>
          <p:nvPr/>
        </p:nvCxnSpPr>
        <p:spPr>
          <a:xfrm>
            <a:off x="6392753" y="650807"/>
            <a:ext cx="523938" cy="117799"/>
          </a:xfrm>
          <a:prstGeom prst="line">
            <a:avLst/>
          </a:prstGeom>
          <a:ln>
            <a:solidFill>
              <a:srgbClr val="FF66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331790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a:solidFill>
                  <a:schemeClr val="tx1"/>
                </a:solidFill>
                <a:latin typeface="Courier New"/>
                <a:cs typeface="Courier New"/>
              </a:rPr>
              <a:t>O</a:t>
            </a:r>
            <a:r>
              <a:rPr lang="en-US" dirty="0" smtClean="0">
                <a:solidFill>
                  <a:schemeClr val="tx1"/>
                </a:solidFill>
                <a:latin typeface="Courier New"/>
                <a:cs typeface="Courier New"/>
              </a:rPr>
              <a:t>n your local machine…</a:t>
            </a:r>
            <a:endParaRPr lang="en-US" dirty="0">
              <a:solidFill>
                <a:schemeClr val="tx1"/>
              </a:solidFill>
              <a:latin typeface="Courier New"/>
              <a:cs typeface="Courier New"/>
            </a:endParaRPr>
          </a:p>
        </p:txBody>
      </p:sp>
      <p:sp>
        <p:nvSpPr>
          <p:cNvPr id="5" name="Content Placeholder 4"/>
          <p:cNvSpPr>
            <a:spLocks noGrp="1"/>
          </p:cNvSpPr>
          <p:nvPr>
            <p:ph idx="1"/>
          </p:nvPr>
        </p:nvSpPr>
        <p:spPr>
          <a:xfrm>
            <a:off x="457200" y="1600200"/>
            <a:ext cx="8397584" cy="4525963"/>
          </a:xfrm>
          <a:ln w="28575" cmpd="sng">
            <a:solidFill>
              <a:srgbClr val="BFBFBF"/>
            </a:solidFill>
          </a:ln>
        </p:spPr>
        <p:txBody>
          <a:bodyPr>
            <a:normAutofit/>
          </a:bodyPr>
          <a:lstStyle/>
          <a:p>
            <a:pPr marL="0" indent="0">
              <a:buNone/>
            </a:pPr>
            <a:r>
              <a:rPr lang="en-US" sz="2600" dirty="0" smtClean="0">
                <a:solidFill>
                  <a:srgbClr val="FFFFFF"/>
                </a:solidFill>
                <a:latin typeface="Courier New"/>
                <a:cs typeface="Courier New"/>
              </a:rPr>
              <a:t>&gt; mv ~/Downloads/</a:t>
            </a:r>
            <a:r>
              <a:rPr lang="en-US" sz="2600" dirty="0" err="1" smtClean="0">
                <a:solidFill>
                  <a:srgbClr val="FFFFFF"/>
                </a:solidFill>
                <a:latin typeface="Courier New"/>
                <a:cs typeface="Courier New"/>
              </a:rPr>
              <a:t>id_geni_ssh_rsa</a:t>
            </a:r>
            <a:r>
              <a:rPr lang="en-US" sz="2600" dirty="0" smtClean="0">
                <a:solidFill>
                  <a:srgbClr val="FFFFFF"/>
                </a:solidFill>
                <a:latin typeface="Courier New"/>
                <a:cs typeface="Courier New"/>
              </a:rPr>
              <a:t> ~/.</a:t>
            </a:r>
            <a:r>
              <a:rPr lang="en-US" sz="2600" dirty="0" err="1" smtClean="0">
                <a:solidFill>
                  <a:srgbClr val="FFFFFF"/>
                </a:solidFill>
                <a:latin typeface="Courier New"/>
                <a:cs typeface="Courier New"/>
              </a:rPr>
              <a:t>ssh</a:t>
            </a:r>
            <a:r>
              <a:rPr lang="en-US" sz="2600" dirty="0" smtClean="0">
                <a:solidFill>
                  <a:srgbClr val="FFFFFF"/>
                </a:solidFill>
                <a:latin typeface="Courier New"/>
                <a:cs typeface="Courier New"/>
              </a:rPr>
              <a:t>/.</a:t>
            </a:r>
          </a:p>
          <a:p>
            <a:pPr marL="0" indent="0">
              <a:buNone/>
            </a:pPr>
            <a:r>
              <a:rPr lang="en-US" sz="2600" dirty="0" smtClean="0">
                <a:solidFill>
                  <a:srgbClr val="FFFFFF"/>
                </a:solidFill>
                <a:latin typeface="Courier New"/>
                <a:cs typeface="Courier New"/>
              </a:rPr>
              <a:t>&gt; </a:t>
            </a:r>
            <a:r>
              <a:rPr lang="en-US" sz="2600" dirty="0" err="1" smtClean="0">
                <a:solidFill>
                  <a:srgbClr val="FFFFFF"/>
                </a:solidFill>
                <a:latin typeface="Courier New"/>
                <a:cs typeface="Courier New"/>
              </a:rPr>
              <a:t>chmod</a:t>
            </a:r>
            <a:r>
              <a:rPr lang="en-US" sz="2600" dirty="0" smtClean="0">
                <a:solidFill>
                  <a:srgbClr val="FFFFFF"/>
                </a:solidFill>
                <a:latin typeface="Courier New"/>
                <a:cs typeface="Courier New"/>
              </a:rPr>
              <a:t> 600 ~/.</a:t>
            </a:r>
            <a:r>
              <a:rPr lang="en-US" sz="2600" dirty="0" err="1" smtClean="0">
                <a:solidFill>
                  <a:srgbClr val="FFFFFF"/>
                </a:solidFill>
                <a:latin typeface="Courier New"/>
                <a:cs typeface="Courier New"/>
              </a:rPr>
              <a:t>ssh</a:t>
            </a:r>
            <a:r>
              <a:rPr lang="en-US" sz="2600" dirty="0" smtClean="0">
                <a:solidFill>
                  <a:srgbClr val="FFFFFF"/>
                </a:solidFill>
                <a:latin typeface="Courier New"/>
                <a:cs typeface="Courier New"/>
              </a:rPr>
              <a:t>/</a:t>
            </a:r>
            <a:r>
              <a:rPr lang="en-US" sz="2600" dirty="0" err="1" smtClean="0">
                <a:solidFill>
                  <a:srgbClr val="FFFFFF"/>
                </a:solidFill>
                <a:latin typeface="Courier New"/>
                <a:cs typeface="Courier New"/>
              </a:rPr>
              <a:t>id_geni_ssh_rsa</a:t>
            </a:r>
            <a:endParaRPr lang="en-US" sz="2600" dirty="0" smtClean="0">
              <a:solidFill>
                <a:srgbClr val="FFFFFF"/>
              </a:solidFill>
              <a:latin typeface="Courier New"/>
              <a:cs typeface="Courier New"/>
            </a:endParaRPr>
          </a:p>
          <a:p>
            <a:pPr marL="0" indent="0">
              <a:buNone/>
            </a:pPr>
            <a:r>
              <a:rPr lang="en-US" sz="2600" dirty="0" smtClean="0">
                <a:solidFill>
                  <a:srgbClr val="FFFFFF"/>
                </a:solidFill>
                <a:latin typeface="Courier New"/>
                <a:cs typeface="Courier New"/>
              </a:rPr>
              <a:t>&gt; </a:t>
            </a:r>
            <a:r>
              <a:rPr lang="en-US" sz="2600" dirty="0" err="1" smtClean="0">
                <a:solidFill>
                  <a:srgbClr val="FFFFFF"/>
                </a:solidFill>
                <a:latin typeface="Courier New"/>
                <a:cs typeface="Courier New"/>
              </a:rPr>
              <a:t>ssh</a:t>
            </a:r>
            <a:r>
              <a:rPr lang="en-US" sz="2600" dirty="0" smtClean="0">
                <a:solidFill>
                  <a:srgbClr val="FFFFFF"/>
                </a:solidFill>
                <a:latin typeface="Courier New"/>
                <a:cs typeface="Courier New"/>
              </a:rPr>
              <a:t>-add ~/.</a:t>
            </a:r>
            <a:r>
              <a:rPr lang="en-US" sz="2600" dirty="0" err="1" smtClean="0">
                <a:solidFill>
                  <a:srgbClr val="FFFFFF"/>
                </a:solidFill>
                <a:latin typeface="Courier New"/>
                <a:cs typeface="Courier New"/>
              </a:rPr>
              <a:t>ssh</a:t>
            </a:r>
            <a:r>
              <a:rPr lang="en-US" sz="2600" dirty="0" smtClean="0">
                <a:solidFill>
                  <a:srgbClr val="FFFFFF"/>
                </a:solidFill>
                <a:latin typeface="Courier New"/>
                <a:cs typeface="Courier New"/>
              </a:rPr>
              <a:t>/</a:t>
            </a:r>
            <a:r>
              <a:rPr lang="en-US" sz="2600" dirty="0" err="1" smtClean="0">
                <a:solidFill>
                  <a:srgbClr val="FFFFFF"/>
                </a:solidFill>
                <a:latin typeface="Courier New"/>
                <a:cs typeface="Courier New"/>
              </a:rPr>
              <a:t>id_geni_ssh_rsa</a:t>
            </a:r>
            <a:endParaRPr lang="en-US" sz="2600" dirty="0" smtClean="0">
              <a:solidFill>
                <a:srgbClr val="FFFFFF"/>
              </a:solidFill>
              <a:latin typeface="Courier New"/>
              <a:cs typeface="Courier New"/>
            </a:endParaRPr>
          </a:p>
          <a:p>
            <a:pPr>
              <a:buFont typeface="Lucida Grande"/>
              <a:buChar char="&gt;"/>
            </a:pPr>
            <a:endParaRPr lang="en-US" sz="2400" dirty="0">
              <a:latin typeface="Courier New"/>
              <a:cs typeface="Courier New"/>
            </a:endParaRPr>
          </a:p>
        </p:txBody>
      </p:sp>
      <p:grpSp>
        <p:nvGrpSpPr>
          <p:cNvPr id="6" name="Group 5"/>
          <p:cNvGrpSpPr/>
          <p:nvPr/>
        </p:nvGrpSpPr>
        <p:grpSpPr>
          <a:xfrm>
            <a:off x="220622" y="178077"/>
            <a:ext cx="452517" cy="452517"/>
            <a:chOff x="-1175162" y="3269829"/>
            <a:chExt cx="452517" cy="452517"/>
          </a:xfrm>
        </p:grpSpPr>
        <p:sp>
          <p:nvSpPr>
            <p:cNvPr id="7" name="Oval 6"/>
            <p:cNvSpPr/>
            <p:nvPr/>
          </p:nvSpPr>
          <p:spPr>
            <a:xfrm>
              <a:off x="-1175162" y="3269829"/>
              <a:ext cx="452517" cy="452517"/>
            </a:xfrm>
            <a:prstGeom prst="ellipse">
              <a:avLst/>
            </a:prstGeom>
            <a:solidFill>
              <a:srgbClr val="FFD89E"/>
            </a:solidFill>
            <a:ln w="381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8" name="TextBox 7"/>
            <p:cNvSpPr txBox="1"/>
            <p:nvPr/>
          </p:nvSpPr>
          <p:spPr>
            <a:xfrm>
              <a:off x="-1111120" y="3279853"/>
              <a:ext cx="327308" cy="400110"/>
            </a:xfrm>
            <a:prstGeom prst="rect">
              <a:avLst/>
            </a:prstGeom>
            <a:noFill/>
          </p:spPr>
          <p:txBody>
            <a:bodyPr wrap="none" rtlCol="0">
              <a:spAutoFit/>
            </a:bodyPr>
            <a:lstStyle/>
            <a:p>
              <a:r>
                <a:rPr lang="en-US" sz="2000" b="1" dirty="0" smtClean="0"/>
                <a:t>2</a:t>
              </a:r>
              <a:endParaRPr lang="en-US" sz="2000" b="1" dirty="0"/>
            </a:p>
          </p:txBody>
        </p:sp>
      </p:grpSp>
    </p:spTree>
    <p:extLst>
      <p:ext uri="{BB962C8B-B14F-4D97-AF65-F5344CB8AC3E}">
        <p14:creationId xmlns:p14="http://schemas.microsoft.com/office/powerpoint/2010/main" val="23786328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Resource</a:t>
            </a:r>
            <a:endParaRPr lang="en-US" dirty="0"/>
          </a:p>
        </p:txBody>
      </p:sp>
      <p:sp>
        <p:nvSpPr>
          <p:cNvPr id="3" name="Content Placeholder 2"/>
          <p:cNvSpPr>
            <a:spLocks noGrp="1"/>
          </p:cNvSpPr>
          <p:nvPr>
            <p:ph idx="1"/>
          </p:nvPr>
        </p:nvSpPr>
        <p:spPr>
          <a:xfrm>
            <a:off x="457199" y="1219200"/>
            <a:ext cx="5869992" cy="5181600"/>
          </a:xfrm>
        </p:spPr>
        <p:txBody>
          <a:bodyPr/>
          <a:lstStyle/>
          <a:p>
            <a:pPr marL="0" indent="0">
              <a:buNone/>
            </a:pPr>
            <a:endParaRPr lang="en-US" dirty="0" smtClean="0"/>
          </a:p>
          <a:p>
            <a:pPr marL="0" indent="0">
              <a:buNone/>
            </a:pPr>
            <a:r>
              <a:rPr lang="en-US" dirty="0" smtClean="0"/>
              <a:t>A </a:t>
            </a:r>
            <a:r>
              <a:rPr lang="en-US" sz="3200" b="1" dirty="0" smtClean="0"/>
              <a:t>resource</a:t>
            </a:r>
            <a:r>
              <a:rPr lang="en-US" sz="3200" dirty="0" smtClean="0"/>
              <a:t> </a:t>
            </a:r>
            <a:r>
              <a:rPr lang="en-US" dirty="0" smtClean="0"/>
              <a:t>is a piece of infrastructure</a:t>
            </a:r>
          </a:p>
          <a:p>
            <a:pPr marL="0" indent="0">
              <a:buNone/>
            </a:pPr>
            <a:endParaRPr lang="en-US" dirty="0"/>
          </a:p>
          <a:p>
            <a:pPr marL="0" indent="0">
              <a:buNone/>
            </a:pPr>
            <a:r>
              <a:rPr lang="en-US" sz="2000" dirty="0" smtClean="0"/>
              <a:t>A resource can be real or virtual.</a:t>
            </a:r>
            <a:endParaRPr lang="en-US" sz="2000" b="1" dirty="0" smtClean="0"/>
          </a:p>
          <a:p>
            <a:pPr marL="0" indent="0">
              <a:spcBef>
                <a:spcPts val="1680"/>
              </a:spcBef>
              <a:buNone/>
            </a:pPr>
            <a:r>
              <a:rPr lang="en-US" sz="2000" b="1" dirty="0" smtClean="0"/>
              <a:t>Resource specifications </a:t>
            </a:r>
            <a:r>
              <a:rPr lang="en-US" sz="2000" dirty="0" smtClean="0"/>
              <a:t>(aka. </a:t>
            </a:r>
            <a:r>
              <a:rPr lang="en-US" sz="2000" b="1" dirty="0" err="1" smtClean="0"/>
              <a:t>RSpecs</a:t>
            </a:r>
            <a:r>
              <a:rPr lang="en-US" sz="2000" dirty="0" smtClean="0"/>
              <a:t>)</a:t>
            </a:r>
            <a:r>
              <a:rPr lang="en-US" sz="2000" b="1" dirty="0" smtClean="0"/>
              <a:t> </a:t>
            </a:r>
            <a:r>
              <a:rPr lang="en-US" sz="2000" dirty="0" smtClean="0"/>
              <a:t>are used to describe and request resources. </a:t>
            </a:r>
          </a:p>
          <a:p>
            <a:pPr marL="0" indent="0">
              <a:spcBef>
                <a:spcPts val="1680"/>
              </a:spcBef>
              <a:buNone/>
            </a:pPr>
            <a:r>
              <a:rPr lang="en-US" sz="2000" dirty="0" smtClean="0"/>
              <a:t>Examples:</a:t>
            </a:r>
          </a:p>
          <a:p>
            <a:pPr>
              <a:spcBef>
                <a:spcPts val="600"/>
              </a:spcBef>
            </a:pPr>
            <a:r>
              <a:rPr lang="en-US" sz="2000" dirty="0"/>
              <a:t>Compute: computer </a:t>
            </a:r>
            <a:r>
              <a:rPr lang="en-US" sz="2000" dirty="0" err="1"/>
              <a:t>vs</a:t>
            </a:r>
            <a:r>
              <a:rPr lang="en-US" sz="2000" dirty="0"/>
              <a:t> virtual machine (VM)</a:t>
            </a:r>
          </a:p>
          <a:p>
            <a:pPr>
              <a:spcBef>
                <a:spcPts val="600"/>
              </a:spcBef>
            </a:pPr>
            <a:r>
              <a:rPr lang="en-US" sz="2000" dirty="0" err="1"/>
              <a:t>Wireline</a:t>
            </a:r>
            <a:r>
              <a:rPr lang="en-US" sz="2000" dirty="0"/>
              <a:t> Network: </a:t>
            </a:r>
            <a:r>
              <a:rPr lang="en-US" sz="2000" dirty="0" smtClean="0"/>
              <a:t>VLAN </a:t>
            </a:r>
            <a:r>
              <a:rPr lang="en-US" sz="2000" dirty="0"/>
              <a:t>or </a:t>
            </a:r>
            <a:r>
              <a:rPr lang="en-US" sz="2000" dirty="0" err="1" smtClean="0"/>
              <a:t>OpenFlow</a:t>
            </a:r>
            <a:endParaRPr lang="en-US" sz="2000" dirty="0" smtClean="0"/>
          </a:p>
          <a:p>
            <a:pPr>
              <a:spcBef>
                <a:spcPts val="600"/>
              </a:spcBef>
            </a:pPr>
            <a:r>
              <a:rPr lang="en-US" sz="2000" dirty="0" smtClean="0"/>
              <a:t>Wireless</a:t>
            </a:r>
            <a:r>
              <a:rPr lang="en-US" sz="2000" dirty="0"/>
              <a:t>: </a:t>
            </a:r>
            <a:r>
              <a:rPr lang="en-US" sz="2000" dirty="0" err="1"/>
              <a:t>WiMAX</a:t>
            </a:r>
            <a:r>
              <a:rPr lang="en-US" sz="2000" dirty="0"/>
              <a:t> </a:t>
            </a:r>
          </a:p>
          <a:p>
            <a:pPr marL="0" indent="0">
              <a:spcBef>
                <a:spcPts val="1680"/>
              </a:spcBef>
              <a:buNone/>
            </a:pPr>
            <a:endParaRPr lang="en-US" sz="2000" dirty="0" smtClean="0"/>
          </a:p>
        </p:txBody>
      </p:sp>
      <p:pic>
        <p:nvPicPr>
          <p:cNvPr id="10" name="Picture 9" descr="skd188256sd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054718" y="1959716"/>
            <a:ext cx="1984861" cy="1701075"/>
          </a:xfrm>
          <a:prstGeom prst="rect">
            <a:avLst/>
          </a:prstGeom>
        </p:spPr>
      </p:pic>
      <p:pic>
        <p:nvPicPr>
          <p:cNvPr id="11" name="Picture 10"/>
          <p:cNvPicPr>
            <a:picLocks noChangeAspect="1"/>
          </p:cNvPicPr>
          <p:nvPr/>
        </p:nvPicPr>
        <p:blipFill>
          <a:blip r:embed="rId4"/>
          <a:stretch>
            <a:fillRect/>
          </a:stretch>
        </p:blipFill>
        <p:spPr>
          <a:xfrm>
            <a:off x="5728100" y="1335509"/>
            <a:ext cx="1725365" cy="1725365"/>
          </a:xfrm>
          <a:prstGeom prst="rect">
            <a:avLst/>
          </a:prstGeom>
        </p:spPr>
      </p:pic>
      <p:pic>
        <p:nvPicPr>
          <p:cNvPr id="15" name="Picture 23" descr="GENI rack"/>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5648784" y="3660791"/>
            <a:ext cx="2362200" cy="2362200"/>
          </a:xfrm>
          <a:prstGeom prst="rect">
            <a:avLst/>
          </a:prstGeom>
          <a:noFill/>
          <a:ln w="9525">
            <a:noFill/>
            <a:miter lim="800000"/>
            <a:headEnd/>
            <a:tailEnd/>
          </a:ln>
        </p:spPr>
      </p:pic>
    </p:spTree>
    <p:extLst>
      <p:ext uri="{BB962C8B-B14F-4D97-AF65-F5344CB8AC3E}">
        <p14:creationId xmlns:p14="http://schemas.microsoft.com/office/powerpoint/2010/main" val="313450599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Aggregate</a:t>
            </a:r>
            <a:endParaRPr lang="en-US" sz="4000" dirty="0"/>
          </a:p>
        </p:txBody>
      </p:sp>
      <p:sp>
        <p:nvSpPr>
          <p:cNvPr id="3" name="Content Placeholder 2"/>
          <p:cNvSpPr>
            <a:spLocks noGrp="1"/>
          </p:cNvSpPr>
          <p:nvPr>
            <p:ph idx="1"/>
          </p:nvPr>
        </p:nvSpPr>
        <p:spPr>
          <a:xfrm>
            <a:off x="457201" y="1219200"/>
            <a:ext cx="4611062" cy="5181600"/>
          </a:xfrm>
        </p:spPr>
        <p:txBody>
          <a:bodyPr/>
          <a:lstStyle/>
          <a:p>
            <a:pPr marL="0" indent="0">
              <a:buNone/>
            </a:pPr>
            <a:endParaRPr lang="en-US" dirty="0" smtClean="0"/>
          </a:p>
          <a:p>
            <a:pPr marL="0" indent="0">
              <a:buNone/>
            </a:pPr>
            <a:r>
              <a:rPr lang="en-US" dirty="0" smtClean="0"/>
              <a:t>An </a:t>
            </a:r>
            <a:r>
              <a:rPr lang="en-US" b="1" dirty="0"/>
              <a:t>aggregate</a:t>
            </a:r>
            <a:r>
              <a:rPr lang="en-US" dirty="0"/>
              <a:t> </a:t>
            </a:r>
            <a:r>
              <a:rPr lang="en-US" dirty="0" smtClean="0"/>
              <a:t>manages a set of </a:t>
            </a:r>
            <a:r>
              <a:rPr lang="en-US" dirty="0" err="1" smtClean="0"/>
              <a:t>reservable</a:t>
            </a:r>
            <a:r>
              <a:rPr lang="en-US" dirty="0" smtClean="0"/>
              <a:t> </a:t>
            </a:r>
            <a:r>
              <a:rPr lang="en-US" b="1" dirty="0"/>
              <a:t>resources</a:t>
            </a:r>
          </a:p>
          <a:p>
            <a:pPr marL="0" indent="0">
              <a:buNone/>
            </a:pPr>
            <a:endParaRPr lang="en-US" dirty="0" smtClean="0"/>
          </a:p>
          <a:p>
            <a:pPr marL="0" indent="0">
              <a:buNone/>
            </a:pPr>
            <a:r>
              <a:rPr lang="en-US" dirty="0" smtClean="0"/>
              <a:t>Aggregates include:</a:t>
            </a:r>
          </a:p>
          <a:p>
            <a:pPr marL="400050" lvl="1" indent="0">
              <a:buNone/>
            </a:pPr>
            <a:r>
              <a:rPr lang="en-US" dirty="0" smtClean="0"/>
              <a:t>GENI racks	</a:t>
            </a:r>
          </a:p>
          <a:p>
            <a:pPr marL="400050" lvl="1" indent="0">
              <a:buNone/>
            </a:pPr>
            <a:r>
              <a:rPr lang="en-US" dirty="0" err="1" smtClean="0"/>
              <a:t>OpenFlow</a:t>
            </a:r>
            <a:r>
              <a:rPr lang="en-US" dirty="0"/>
              <a:t> </a:t>
            </a:r>
            <a:endParaRPr lang="en-US" dirty="0" smtClean="0"/>
          </a:p>
          <a:p>
            <a:pPr marL="400050" lvl="1" indent="0">
              <a:buNone/>
            </a:pPr>
            <a:r>
              <a:rPr lang="en-US" dirty="0" err="1" smtClean="0"/>
              <a:t>WiMAX</a:t>
            </a:r>
            <a:endParaRPr lang="en-US" dirty="0" smtClean="0"/>
          </a:p>
        </p:txBody>
      </p:sp>
      <p:grpSp>
        <p:nvGrpSpPr>
          <p:cNvPr id="4" name="Group 3"/>
          <p:cNvGrpSpPr/>
          <p:nvPr/>
        </p:nvGrpSpPr>
        <p:grpSpPr>
          <a:xfrm>
            <a:off x="4043172" y="3867114"/>
            <a:ext cx="4994015" cy="2567993"/>
            <a:chOff x="160337" y="1160463"/>
            <a:chExt cx="8823325" cy="4537078"/>
          </a:xfrm>
        </p:grpSpPr>
        <p:sp>
          <p:nvSpPr>
            <p:cNvPr id="5" name="Freeform 4"/>
            <p:cNvSpPr>
              <a:spLocks/>
            </p:cNvSpPr>
            <p:nvPr/>
          </p:nvSpPr>
          <p:spPr bwMode="auto">
            <a:xfrm>
              <a:off x="2043112" y="1160463"/>
              <a:ext cx="928688" cy="650875"/>
            </a:xfrm>
            <a:custGeom>
              <a:avLst/>
              <a:gdLst>
                <a:gd name="T0" fmla="*/ 2147483647 w 90"/>
                <a:gd name="T1" fmla="*/ 2147483647 h 66"/>
                <a:gd name="T2" fmla="*/ 0 w 90"/>
                <a:gd name="T3" fmla="*/ 2147483647 h 66"/>
                <a:gd name="T4" fmla="*/ 2147483647 w 90"/>
                <a:gd name="T5" fmla="*/ 2147483647 h 66"/>
                <a:gd name="T6" fmla="*/ 2147483647 w 90"/>
                <a:gd name="T7" fmla="*/ 2147483647 h 66"/>
                <a:gd name="T8" fmla="*/ 2147483647 w 90"/>
                <a:gd name="T9" fmla="*/ 2147483647 h 66"/>
                <a:gd name="T10" fmla="*/ 2147483647 w 90"/>
                <a:gd name="T11" fmla="*/ 2147483647 h 66"/>
                <a:gd name="T12" fmla="*/ 2147483647 w 90"/>
                <a:gd name="T13" fmla="*/ 2147483647 h 66"/>
                <a:gd name="T14" fmla="*/ 2147483647 w 90"/>
                <a:gd name="T15" fmla="*/ 2147483647 h 66"/>
                <a:gd name="T16" fmla="*/ 2147483647 w 90"/>
                <a:gd name="T17" fmla="*/ 2147483647 h 66"/>
                <a:gd name="T18" fmla="*/ 2147483647 w 90"/>
                <a:gd name="T19" fmla="*/ 2147483647 h 66"/>
                <a:gd name="T20" fmla="*/ 2147483647 w 90"/>
                <a:gd name="T21" fmla="*/ 2147483647 h 66"/>
                <a:gd name="T22" fmla="*/ 2147483647 w 90"/>
                <a:gd name="T23" fmla="*/ 2147483647 h 66"/>
                <a:gd name="T24" fmla="*/ 2147483647 w 90"/>
                <a:gd name="T25" fmla="*/ 2147483647 h 66"/>
                <a:gd name="T26" fmla="*/ 2147483647 w 90"/>
                <a:gd name="T27" fmla="*/ 2147483647 h 66"/>
                <a:gd name="T28" fmla="*/ 2147483647 w 90"/>
                <a:gd name="T29" fmla="*/ 2147483647 h 66"/>
                <a:gd name="T30" fmla="*/ 2147483647 w 90"/>
                <a:gd name="T31" fmla="*/ 2147483647 h 66"/>
                <a:gd name="T32" fmla="*/ 2147483647 w 90"/>
                <a:gd name="T33" fmla="*/ 2147483647 h 66"/>
                <a:gd name="T34" fmla="*/ 2147483647 w 90"/>
                <a:gd name="T35" fmla="*/ 2147483647 h 66"/>
                <a:gd name="T36" fmla="*/ 2147483647 w 90"/>
                <a:gd name="T37" fmla="*/ 2147483647 h 66"/>
                <a:gd name="T38" fmla="*/ 2147483647 w 90"/>
                <a:gd name="T39" fmla="*/ 2147483647 h 66"/>
                <a:gd name="T40" fmla="*/ 2147483647 w 90"/>
                <a:gd name="T41" fmla="*/ 2147483647 h 66"/>
                <a:gd name="T42" fmla="*/ 2147483647 w 90"/>
                <a:gd name="T43" fmla="*/ 2147483647 h 66"/>
                <a:gd name="T44" fmla="*/ 2147483647 w 90"/>
                <a:gd name="T45" fmla="*/ 2147483647 h 66"/>
                <a:gd name="T46" fmla="*/ 2147483647 w 90"/>
                <a:gd name="T47" fmla="*/ 2147483647 h 66"/>
                <a:gd name="T48" fmla="*/ 2147483647 w 90"/>
                <a:gd name="T49" fmla="*/ 2147483647 h 66"/>
                <a:gd name="T50" fmla="*/ 2147483647 w 90"/>
                <a:gd name="T51" fmla="*/ 2147483647 h 66"/>
                <a:gd name="T52" fmla="*/ 2147483647 w 90"/>
                <a:gd name="T53" fmla="*/ 2147483647 h 66"/>
                <a:gd name="T54" fmla="*/ 2147483647 w 90"/>
                <a:gd name="T55" fmla="*/ 2147483647 h 66"/>
                <a:gd name="T56" fmla="*/ 2147483647 w 90"/>
                <a:gd name="T57" fmla="*/ 2147483647 h 66"/>
                <a:gd name="T58" fmla="*/ 2147483647 w 90"/>
                <a:gd name="T59" fmla="*/ 2147483647 h 66"/>
                <a:gd name="T60" fmla="*/ 2147483647 w 90"/>
                <a:gd name="T61" fmla="*/ 2147483647 h 66"/>
                <a:gd name="T62" fmla="*/ 2147483647 w 90"/>
                <a:gd name="T63" fmla="*/ 2147483647 h 66"/>
                <a:gd name="T64" fmla="*/ 2147483647 w 90"/>
                <a:gd name="T65" fmla="*/ 2147483647 h 66"/>
                <a:gd name="T66" fmla="*/ 2147483647 w 90"/>
                <a:gd name="T67" fmla="*/ 2147483647 h 66"/>
                <a:gd name="T68" fmla="*/ 2147483647 w 90"/>
                <a:gd name="T69" fmla="*/ 2147483647 h 66"/>
                <a:gd name="T70" fmla="*/ 2147483647 w 90"/>
                <a:gd name="T71" fmla="*/ 2147483647 h 66"/>
                <a:gd name="T72" fmla="*/ 2147483647 w 90"/>
                <a:gd name="T73" fmla="*/ 0 h 66"/>
                <a:gd name="T74" fmla="*/ 2147483647 w 90"/>
                <a:gd name="T75" fmla="*/ 2147483647 h 66"/>
                <a:gd name="T76" fmla="*/ 2147483647 w 90"/>
                <a:gd name="T77" fmla="*/ 2147483647 h 66"/>
                <a:gd name="T78" fmla="*/ 2147483647 w 90"/>
                <a:gd name="T79" fmla="*/ 2147483647 h 66"/>
                <a:gd name="T80" fmla="*/ 2147483647 w 90"/>
                <a:gd name="T81" fmla="*/ 2147483647 h 66"/>
                <a:gd name="T82" fmla="*/ 2147483647 w 90"/>
                <a:gd name="T83" fmla="*/ 2147483647 h 66"/>
                <a:gd name="T84" fmla="*/ 2147483647 w 90"/>
                <a:gd name="T85" fmla="*/ 2147483647 h 66"/>
                <a:gd name="T86" fmla="*/ 2147483647 w 90"/>
                <a:gd name="T87" fmla="*/ 2147483647 h 66"/>
                <a:gd name="T88" fmla="*/ 2147483647 w 90"/>
                <a:gd name="T89" fmla="*/ 2147483647 h 66"/>
                <a:gd name="T90" fmla="*/ 2147483647 w 90"/>
                <a:gd name="T91" fmla="*/ 2147483647 h 66"/>
                <a:gd name="T92" fmla="*/ 2147483647 w 90"/>
                <a:gd name="T93" fmla="*/ 2147483647 h 66"/>
                <a:gd name="T94" fmla="*/ 2147483647 w 90"/>
                <a:gd name="T95" fmla="*/ 2147483647 h 66"/>
                <a:gd name="T96" fmla="*/ 2147483647 w 90"/>
                <a:gd name="T97" fmla="*/ 2147483647 h 66"/>
                <a:gd name="T98" fmla="*/ 2147483647 w 90"/>
                <a:gd name="T99" fmla="*/ 2147483647 h 66"/>
                <a:gd name="T100" fmla="*/ 2147483647 w 90"/>
                <a:gd name="T101" fmla="*/ 2147483647 h 66"/>
                <a:gd name="T102" fmla="*/ 2147483647 w 90"/>
                <a:gd name="T103" fmla="*/ 2147483647 h 66"/>
                <a:gd name="T104" fmla="*/ 2147483647 w 90"/>
                <a:gd name="T105" fmla="*/ 2147483647 h 66"/>
                <a:gd name="T106" fmla="*/ 2147483647 w 90"/>
                <a:gd name="T107" fmla="*/ 2147483647 h 66"/>
                <a:gd name="T108" fmla="*/ 2147483647 w 90"/>
                <a:gd name="T109" fmla="*/ 2147483647 h 66"/>
                <a:gd name="T110" fmla="*/ 2147483647 w 90"/>
                <a:gd name="T111" fmla="*/ 2147483647 h 66"/>
                <a:gd name="T112" fmla="*/ 2147483647 w 90"/>
                <a:gd name="T113" fmla="*/ 2147483647 h 66"/>
                <a:gd name="T114" fmla="*/ 2147483647 w 90"/>
                <a:gd name="T115" fmla="*/ 2147483647 h 66"/>
                <a:gd name="T116" fmla="*/ 2147483647 w 90"/>
                <a:gd name="T117" fmla="*/ 2147483647 h 66"/>
                <a:gd name="T118" fmla="*/ 2147483647 w 90"/>
                <a:gd name="T119" fmla="*/ 2147483647 h 66"/>
                <a:gd name="T120" fmla="*/ 2147483647 w 90"/>
                <a:gd name="T121" fmla="*/ 2147483647 h 6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0"/>
                <a:gd name="T184" fmla="*/ 0 h 66"/>
                <a:gd name="T185" fmla="*/ 90 w 90"/>
                <a:gd name="T186" fmla="*/ 66 h 6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0" h="66">
                  <a:moveTo>
                    <a:pt x="3" y="42"/>
                  </a:moveTo>
                  <a:lnTo>
                    <a:pt x="1" y="40"/>
                  </a:lnTo>
                  <a:lnTo>
                    <a:pt x="0" y="40"/>
                  </a:lnTo>
                  <a:lnTo>
                    <a:pt x="0" y="39"/>
                  </a:lnTo>
                  <a:lnTo>
                    <a:pt x="1" y="37"/>
                  </a:lnTo>
                  <a:lnTo>
                    <a:pt x="1" y="36"/>
                  </a:lnTo>
                  <a:lnTo>
                    <a:pt x="1" y="35"/>
                  </a:lnTo>
                  <a:lnTo>
                    <a:pt x="2" y="35"/>
                  </a:lnTo>
                  <a:lnTo>
                    <a:pt x="2" y="36"/>
                  </a:lnTo>
                  <a:lnTo>
                    <a:pt x="2" y="37"/>
                  </a:lnTo>
                  <a:lnTo>
                    <a:pt x="1" y="37"/>
                  </a:lnTo>
                  <a:lnTo>
                    <a:pt x="2" y="38"/>
                  </a:lnTo>
                  <a:lnTo>
                    <a:pt x="3" y="36"/>
                  </a:lnTo>
                  <a:lnTo>
                    <a:pt x="3" y="35"/>
                  </a:lnTo>
                  <a:lnTo>
                    <a:pt x="4" y="34"/>
                  </a:lnTo>
                  <a:lnTo>
                    <a:pt x="3" y="33"/>
                  </a:lnTo>
                  <a:lnTo>
                    <a:pt x="2" y="33"/>
                  </a:lnTo>
                  <a:lnTo>
                    <a:pt x="2" y="30"/>
                  </a:lnTo>
                  <a:lnTo>
                    <a:pt x="3" y="30"/>
                  </a:lnTo>
                  <a:lnTo>
                    <a:pt x="4" y="30"/>
                  </a:lnTo>
                  <a:lnTo>
                    <a:pt x="5" y="29"/>
                  </a:lnTo>
                  <a:lnTo>
                    <a:pt x="4" y="28"/>
                  </a:lnTo>
                  <a:lnTo>
                    <a:pt x="3" y="29"/>
                  </a:lnTo>
                  <a:lnTo>
                    <a:pt x="3" y="27"/>
                  </a:lnTo>
                  <a:lnTo>
                    <a:pt x="3" y="25"/>
                  </a:lnTo>
                  <a:lnTo>
                    <a:pt x="3" y="24"/>
                  </a:lnTo>
                  <a:lnTo>
                    <a:pt x="3" y="22"/>
                  </a:lnTo>
                  <a:lnTo>
                    <a:pt x="3" y="20"/>
                  </a:lnTo>
                  <a:lnTo>
                    <a:pt x="3" y="17"/>
                  </a:lnTo>
                  <a:lnTo>
                    <a:pt x="3" y="15"/>
                  </a:lnTo>
                  <a:lnTo>
                    <a:pt x="2" y="11"/>
                  </a:lnTo>
                  <a:lnTo>
                    <a:pt x="2" y="8"/>
                  </a:lnTo>
                  <a:lnTo>
                    <a:pt x="2" y="6"/>
                  </a:lnTo>
                  <a:lnTo>
                    <a:pt x="3" y="3"/>
                  </a:lnTo>
                  <a:lnTo>
                    <a:pt x="11" y="9"/>
                  </a:lnTo>
                  <a:lnTo>
                    <a:pt x="16" y="12"/>
                  </a:lnTo>
                  <a:lnTo>
                    <a:pt x="19" y="13"/>
                  </a:lnTo>
                  <a:lnTo>
                    <a:pt x="21" y="14"/>
                  </a:lnTo>
                  <a:lnTo>
                    <a:pt x="23" y="14"/>
                  </a:lnTo>
                  <a:lnTo>
                    <a:pt x="24" y="14"/>
                  </a:lnTo>
                  <a:lnTo>
                    <a:pt x="24" y="15"/>
                  </a:lnTo>
                  <a:lnTo>
                    <a:pt x="25" y="20"/>
                  </a:lnTo>
                  <a:lnTo>
                    <a:pt x="24" y="20"/>
                  </a:lnTo>
                  <a:lnTo>
                    <a:pt x="23" y="21"/>
                  </a:lnTo>
                  <a:lnTo>
                    <a:pt x="22" y="23"/>
                  </a:lnTo>
                  <a:lnTo>
                    <a:pt x="22" y="25"/>
                  </a:lnTo>
                  <a:lnTo>
                    <a:pt x="22" y="26"/>
                  </a:lnTo>
                  <a:lnTo>
                    <a:pt x="22" y="27"/>
                  </a:lnTo>
                  <a:lnTo>
                    <a:pt x="22" y="28"/>
                  </a:lnTo>
                  <a:lnTo>
                    <a:pt x="23" y="28"/>
                  </a:lnTo>
                  <a:lnTo>
                    <a:pt x="24" y="27"/>
                  </a:lnTo>
                  <a:lnTo>
                    <a:pt x="25" y="24"/>
                  </a:lnTo>
                  <a:lnTo>
                    <a:pt x="26" y="23"/>
                  </a:lnTo>
                  <a:lnTo>
                    <a:pt x="27" y="21"/>
                  </a:lnTo>
                  <a:lnTo>
                    <a:pt x="29" y="19"/>
                  </a:lnTo>
                  <a:lnTo>
                    <a:pt x="29" y="18"/>
                  </a:lnTo>
                  <a:lnTo>
                    <a:pt x="28" y="15"/>
                  </a:lnTo>
                  <a:lnTo>
                    <a:pt x="26" y="10"/>
                  </a:lnTo>
                  <a:lnTo>
                    <a:pt x="26" y="9"/>
                  </a:lnTo>
                  <a:lnTo>
                    <a:pt x="27" y="9"/>
                  </a:lnTo>
                  <a:lnTo>
                    <a:pt x="28" y="9"/>
                  </a:lnTo>
                  <a:lnTo>
                    <a:pt x="29" y="7"/>
                  </a:lnTo>
                  <a:lnTo>
                    <a:pt x="29" y="5"/>
                  </a:lnTo>
                  <a:lnTo>
                    <a:pt x="27" y="5"/>
                  </a:lnTo>
                  <a:lnTo>
                    <a:pt x="27" y="3"/>
                  </a:lnTo>
                  <a:lnTo>
                    <a:pt x="27" y="0"/>
                  </a:lnTo>
                  <a:lnTo>
                    <a:pt x="45" y="5"/>
                  </a:lnTo>
                  <a:lnTo>
                    <a:pt x="62" y="9"/>
                  </a:lnTo>
                  <a:lnTo>
                    <a:pt x="90" y="16"/>
                  </a:lnTo>
                  <a:lnTo>
                    <a:pt x="80" y="59"/>
                  </a:lnTo>
                  <a:lnTo>
                    <a:pt x="80" y="60"/>
                  </a:lnTo>
                  <a:lnTo>
                    <a:pt x="80" y="61"/>
                  </a:lnTo>
                  <a:lnTo>
                    <a:pt x="81" y="62"/>
                  </a:lnTo>
                  <a:lnTo>
                    <a:pt x="81" y="63"/>
                  </a:lnTo>
                  <a:lnTo>
                    <a:pt x="80" y="63"/>
                  </a:lnTo>
                  <a:lnTo>
                    <a:pt x="80" y="64"/>
                  </a:lnTo>
                  <a:lnTo>
                    <a:pt x="80" y="65"/>
                  </a:lnTo>
                  <a:lnTo>
                    <a:pt x="80" y="66"/>
                  </a:lnTo>
                  <a:lnTo>
                    <a:pt x="56" y="60"/>
                  </a:lnTo>
                  <a:lnTo>
                    <a:pt x="55" y="61"/>
                  </a:lnTo>
                  <a:lnTo>
                    <a:pt x="53" y="61"/>
                  </a:lnTo>
                  <a:lnTo>
                    <a:pt x="52" y="61"/>
                  </a:lnTo>
                  <a:lnTo>
                    <a:pt x="51" y="61"/>
                  </a:lnTo>
                  <a:lnTo>
                    <a:pt x="50" y="60"/>
                  </a:lnTo>
                  <a:lnTo>
                    <a:pt x="48" y="60"/>
                  </a:lnTo>
                  <a:lnTo>
                    <a:pt x="47" y="61"/>
                  </a:lnTo>
                  <a:lnTo>
                    <a:pt x="45" y="60"/>
                  </a:lnTo>
                  <a:lnTo>
                    <a:pt x="44" y="60"/>
                  </a:lnTo>
                  <a:lnTo>
                    <a:pt x="42" y="61"/>
                  </a:lnTo>
                  <a:lnTo>
                    <a:pt x="41" y="61"/>
                  </a:lnTo>
                  <a:lnTo>
                    <a:pt x="38" y="61"/>
                  </a:lnTo>
                  <a:lnTo>
                    <a:pt x="37" y="60"/>
                  </a:lnTo>
                  <a:lnTo>
                    <a:pt x="35" y="60"/>
                  </a:lnTo>
                  <a:lnTo>
                    <a:pt x="30" y="60"/>
                  </a:lnTo>
                  <a:lnTo>
                    <a:pt x="29" y="59"/>
                  </a:lnTo>
                  <a:lnTo>
                    <a:pt x="24" y="58"/>
                  </a:lnTo>
                  <a:lnTo>
                    <a:pt x="22" y="57"/>
                  </a:lnTo>
                  <a:lnTo>
                    <a:pt x="19" y="58"/>
                  </a:lnTo>
                  <a:lnTo>
                    <a:pt x="15" y="57"/>
                  </a:lnTo>
                  <a:lnTo>
                    <a:pt x="12" y="56"/>
                  </a:lnTo>
                  <a:lnTo>
                    <a:pt x="11" y="54"/>
                  </a:lnTo>
                  <a:lnTo>
                    <a:pt x="11" y="50"/>
                  </a:lnTo>
                  <a:lnTo>
                    <a:pt x="12" y="49"/>
                  </a:lnTo>
                  <a:lnTo>
                    <a:pt x="11" y="47"/>
                  </a:lnTo>
                  <a:lnTo>
                    <a:pt x="9" y="44"/>
                  </a:lnTo>
                  <a:lnTo>
                    <a:pt x="7" y="44"/>
                  </a:lnTo>
                  <a:lnTo>
                    <a:pt x="6" y="43"/>
                  </a:lnTo>
                  <a:lnTo>
                    <a:pt x="3" y="42"/>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6" name="Freeform 5"/>
            <p:cNvSpPr>
              <a:spLocks/>
            </p:cNvSpPr>
            <p:nvPr/>
          </p:nvSpPr>
          <p:spPr bwMode="auto">
            <a:xfrm>
              <a:off x="4429125" y="1533526"/>
              <a:ext cx="922337" cy="542925"/>
            </a:xfrm>
            <a:custGeom>
              <a:avLst/>
              <a:gdLst>
                <a:gd name="T0" fmla="*/ 0 w 89"/>
                <a:gd name="T1" fmla="*/ 249 h 55"/>
                <a:gd name="T2" fmla="*/ 26 w 89"/>
                <a:gd name="T3" fmla="*/ 0 h 55"/>
                <a:gd name="T4" fmla="*/ 226 w 89"/>
                <a:gd name="T5" fmla="*/ 15 h 55"/>
                <a:gd name="T6" fmla="*/ 421 w 89"/>
                <a:gd name="T7" fmla="*/ 20 h 55"/>
                <a:gd name="T8" fmla="*/ 421 w 89"/>
                <a:gd name="T9" fmla="*/ 24 h 55"/>
                <a:gd name="T10" fmla="*/ 426 w 89"/>
                <a:gd name="T11" fmla="*/ 44 h 55"/>
                <a:gd name="T12" fmla="*/ 426 w 89"/>
                <a:gd name="T13" fmla="*/ 49 h 55"/>
                <a:gd name="T14" fmla="*/ 421 w 89"/>
                <a:gd name="T15" fmla="*/ 64 h 55"/>
                <a:gd name="T16" fmla="*/ 421 w 89"/>
                <a:gd name="T17" fmla="*/ 88 h 55"/>
                <a:gd name="T18" fmla="*/ 431 w 89"/>
                <a:gd name="T19" fmla="*/ 112 h 55"/>
                <a:gd name="T20" fmla="*/ 436 w 89"/>
                <a:gd name="T21" fmla="*/ 122 h 55"/>
                <a:gd name="T22" fmla="*/ 442 w 89"/>
                <a:gd name="T23" fmla="*/ 147 h 55"/>
                <a:gd name="T24" fmla="*/ 442 w 89"/>
                <a:gd name="T25" fmla="*/ 186 h 55"/>
                <a:gd name="T26" fmla="*/ 447 w 89"/>
                <a:gd name="T27" fmla="*/ 196 h 55"/>
                <a:gd name="T28" fmla="*/ 447 w 89"/>
                <a:gd name="T29" fmla="*/ 210 h 55"/>
                <a:gd name="T30" fmla="*/ 447 w 89"/>
                <a:gd name="T31" fmla="*/ 215 h 55"/>
                <a:gd name="T32" fmla="*/ 457 w 89"/>
                <a:gd name="T33" fmla="*/ 249 h 55"/>
                <a:gd name="T34" fmla="*/ 457 w 89"/>
                <a:gd name="T35" fmla="*/ 259 h 55"/>
                <a:gd name="T36" fmla="*/ 457 w 89"/>
                <a:gd name="T37" fmla="*/ 269 h 55"/>
                <a:gd name="T38" fmla="*/ 0 w 89"/>
                <a:gd name="T39" fmla="*/ 249 h 55"/>
                <a:gd name="T40" fmla="*/ 0 w 89"/>
                <a:gd name="T41" fmla="*/ 249 h 5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9"/>
                <a:gd name="T64" fmla="*/ 0 h 55"/>
                <a:gd name="T65" fmla="*/ 89 w 89"/>
                <a:gd name="T66" fmla="*/ 55 h 5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9" h="55">
                  <a:moveTo>
                    <a:pt x="0" y="51"/>
                  </a:moveTo>
                  <a:lnTo>
                    <a:pt x="5" y="0"/>
                  </a:lnTo>
                  <a:lnTo>
                    <a:pt x="44" y="3"/>
                  </a:lnTo>
                  <a:lnTo>
                    <a:pt x="82" y="4"/>
                  </a:lnTo>
                  <a:lnTo>
                    <a:pt x="82" y="5"/>
                  </a:lnTo>
                  <a:lnTo>
                    <a:pt x="83" y="9"/>
                  </a:lnTo>
                  <a:lnTo>
                    <a:pt x="83" y="10"/>
                  </a:lnTo>
                  <a:lnTo>
                    <a:pt x="82" y="13"/>
                  </a:lnTo>
                  <a:lnTo>
                    <a:pt x="82" y="18"/>
                  </a:lnTo>
                  <a:lnTo>
                    <a:pt x="84" y="23"/>
                  </a:lnTo>
                  <a:lnTo>
                    <a:pt x="85" y="25"/>
                  </a:lnTo>
                  <a:lnTo>
                    <a:pt x="86" y="30"/>
                  </a:lnTo>
                  <a:lnTo>
                    <a:pt x="86" y="38"/>
                  </a:lnTo>
                  <a:lnTo>
                    <a:pt x="87" y="40"/>
                  </a:lnTo>
                  <a:lnTo>
                    <a:pt x="87" y="43"/>
                  </a:lnTo>
                  <a:lnTo>
                    <a:pt x="87" y="44"/>
                  </a:lnTo>
                  <a:lnTo>
                    <a:pt x="89" y="51"/>
                  </a:lnTo>
                  <a:lnTo>
                    <a:pt x="89" y="53"/>
                  </a:lnTo>
                  <a:lnTo>
                    <a:pt x="89" y="55"/>
                  </a:lnTo>
                  <a:lnTo>
                    <a:pt x="0" y="51"/>
                  </a:lnTo>
                  <a:close/>
                </a:path>
              </a:pathLst>
            </a:custGeom>
            <a:solidFill>
              <a:srgbClr val="FF8000"/>
            </a:solid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solidFill>
                  <a:srgbClr val="FF9900"/>
                </a:solidFill>
                <a:latin typeface="+mn-lt"/>
                <a:ea typeface="+mn-ea"/>
                <a:cs typeface="+mn-cs"/>
              </a:endParaRPr>
            </a:p>
          </p:txBody>
        </p:sp>
        <p:sp>
          <p:nvSpPr>
            <p:cNvPr id="7" name="Freeform 6"/>
            <p:cNvSpPr>
              <a:spLocks/>
            </p:cNvSpPr>
            <p:nvPr/>
          </p:nvSpPr>
          <p:spPr bwMode="auto">
            <a:xfrm>
              <a:off x="4389437" y="2036763"/>
              <a:ext cx="974725" cy="630238"/>
            </a:xfrm>
            <a:custGeom>
              <a:avLst/>
              <a:gdLst>
                <a:gd name="T0" fmla="*/ 0 w 94"/>
                <a:gd name="T1" fmla="*/ 2147483647 h 64"/>
                <a:gd name="T2" fmla="*/ 2147483647 w 94"/>
                <a:gd name="T3" fmla="*/ 2147483647 h 64"/>
                <a:gd name="T4" fmla="*/ 2147483647 w 94"/>
                <a:gd name="T5" fmla="*/ 0 h 64"/>
                <a:gd name="T6" fmla="*/ 2147483647 w 94"/>
                <a:gd name="T7" fmla="*/ 2147483647 h 64"/>
                <a:gd name="T8" fmla="*/ 2147483647 w 94"/>
                <a:gd name="T9" fmla="*/ 2147483647 h 64"/>
                <a:gd name="T10" fmla="*/ 2147483647 w 94"/>
                <a:gd name="T11" fmla="*/ 2147483647 h 64"/>
                <a:gd name="T12" fmla="*/ 2147483647 w 94"/>
                <a:gd name="T13" fmla="*/ 2147483647 h 64"/>
                <a:gd name="T14" fmla="*/ 2147483647 w 94"/>
                <a:gd name="T15" fmla="*/ 2147483647 h 64"/>
                <a:gd name="T16" fmla="*/ 2147483647 w 94"/>
                <a:gd name="T17" fmla="*/ 2147483647 h 64"/>
                <a:gd name="T18" fmla="*/ 2147483647 w 94"/>
                <a:gd name="T19" fmla="*/ 2147483647 h 64"/>
                <a:gd name="T20" fmla="*/ 2147483647 w 94"/>
                <a:gd name="T21" fmla="*/ 2147483647 h 64"/>
                <a:gd name="T22" fmla="*/ 2147483647 w 94"/>
                <a:gd name="T23" fmla="*/ 2147483647 h 64"/>
                <a:gd name="T24" fmla="*/ 2147483647 w 94"/>
                <a:gd name="T25" fmla="*/ 2147483647 h 64"/>
                <a:gd name="T26" fmla="*/ 2147483647 w 94"/>
                <a:gd name="T27" fmla="*/ 2147483647 h 64"/>
                <a:gd name="T28" fmla="*/ 2147483647 w 94"/>
                <a:gd name="T29" fmla="*/ 2147483647 h 64"/>
                <a:gd name="T30" fmla="*/ 2147483647 w 94"/>
                <a:gd name="T31" fmla="*/ 2147483647 h 64"/>
                <a:gd name="T32" fmla="*/ 2147483647 w 94"/>
                <a:gd name="T33" fmla="*/ 2147483647 h 64"/>
                <a:gd name="T34" fmla="*/ 2147483647 w 94"/>
                <a:gd name="T35" fmla="*/ 2147483647 h 64"/>
                <a:gd name="T36" fmla="*/ 2147483647 w 94"/>
                <a:gd name="T37" fmla="*/ 2147483647 h 64"/>
                <a:gd name="T38" fmla="*/ 2147483647 w 94"/>
                <a:gd name="T39" fmla="*/ 2147483647 h 64"/>
                <a:gd name="T40" fmla="*/ 2147483647 w 94"/>
                <a:gd name="T41" fmla="*/ 2147483647 h 64"/>
                <a:gd name="T42" fmla="*/ 2147483647 w 94"/>
                <a:gd name="T43" fmla="*/ 2147483647 h 64"/>
                <a:gd name="T44" fmla="*/ 2147483647 w 94"/>
                <a:gd name="T45" fmla="*/ 2147483647 h 64"/>
                <a:gd name="T46" fmla="*/ 2147483647 w 94"/>
                <a:gd name="T47" fmla="*/ 2147483647 h 64"/>
                <a:gd name="T48" fmla="*/ 2147483647 w 94"/>
                <a:gd name="T49" fmla="*/ 2147483647 h 64"/>
                <a:gd name="T50" fmla="*/ 2147483647 w 94"/>
                <a:gd name="T51" fmla="*/ 2147483647 h 64"/>
                <a:gd name="T52" fmla="*/ 2147483647 w 94"/>
                <a:gd name="T53" fmla="*/ 2147483647 h 64"/>
                <a:gd name="T54" fmla="*/ 2147483647 w 94"/>
                <a:gd name="T55" fmla="*/ 2147483647 h 64"/>
                <a:gd name="T56" fmla="*/ 2147483647 w 94"/>
                <a:gd name="T57" fmla="*/ 2147483647 h 64"/>
                <a:gd name="T58" fmla="*/ 2147483647 w 94"/>
                <a:gd name="T59" fmla="*/ 2147483647 h 64"/>
                <a:gd name="T60" fmla="*/ 2147483647 w 94"/>
                <a:gd name="T61" fmla="*/ 2147483647 h 64"/>
                <a:gd name="T62" fmla="*/ 2147483647 w 94"/>
                <a:gd name="T63" fmla="*/ 2147483647 h 64"/>
                <a:gd name="T64" fmla="*/ 2147483647 w 94"/>
                <a:gd name="T65" fmla="*/ 2147483647 h 64"/>
                <a:gd name="T66" fmla="*/ 2147483647 w 94"/>
                <a:gd name="T67" fmla="*/ 2147483647 h 64"/>
                <a:gd name="T68" fmla="*/ 2147483647 w 94"/>
                <a:gd name="T69" fmla="*/ 2147483647 h 64"/>
                <a:gd name="T70" fmla="*/ 0 w 94"/>
                <a:gd name="T71" fmla="*/ 2147483647 h 64"/>
                <a:gd name="T72" fmla="*/ 0 w 94"/>
                <a:gd name="T73" fmla="*/ 2147483647 h 6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4"/>
                <a:gd name="T112" fmla="*/ 0 h 64"/>
                <a:gd name="T113" fmla="*/ 94 w 94"/>
                <a:gd name="T114" fmla="*/ 64 h 6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4" h="64">
                  <a:moveTo>
                    <a:pt x="0" y="51"/>
                  </a:moveTo>
                  <a:lnTo>
                    <a:pt x="3" y="17"/>
                  </a:lnTo>
                  <a:lnTo>
                    <a:pt x="4" y="0"/>
                  </a:lnTo>
                  <a:lnTo>
                    <a:pt x="93" y="4"/>
                  </a:lnTo>
                  <a:lnTo>
                    <a:pt x="93" y="6"/>
                  </a:lnTo>
                  <a:lnTo>
                    <a:pt x="92" y="7"/>
                  </a:lnTo>
                  <a:lnTo>
                    <a:pt x="90" y="10"/>
                  </a:lnTo>
                  <a:lnTo>
                    <a:pt x="90" y="11"/>
                  </a:lnTo>
                  <a:lnTo>
                    <a:pt x="94" y="15"/>
                  </a:lnTo>
                  <a:lnTo>
                    <a:pt x="94" y="46"/>
                  </a:lnTo>
                  <a:lnTo>
                    <a:pt x="92" y="46"/>
                  </a:lnTo>
                  <a:lnTo>
                    <a:pt x="93" y="47"/>
                  </a:lnTo>
                  <a:lnTo>
                    <a:pt x="94" y="48"/>
                  </a:lnTo>
                  <a:lnTo>
                    <a:pt x="93" y="50"/>
                  </a:lnTo>
                  <a:lnTo>
                    <a:pt x="94" y="51"/>
                  </a:lnTo>
                  <a:lnTo>
                    <a:pt x="94" y="54"/>
                  </a:lnTo>
                  <a:lnTo>
                    <a:pt x="93" y="54"/>
                  </a:lnTo>
                  <a:lnTo>
                    <a:pt x="94" y="56"/>
                  </a:lnTo>
                  <a:lnTo>
                    <a:pt x="92" y="59"/>
                  </a:lnTo>
                  <a:lnTo>
                    <a:pt x="94" y="62"/>
                  </a:lnTo>
                  <a:lnTo>
                    <a:pt x="94" y="64"/>
                  </a:lnTo>
                  <a:lnTo>
                    <a:pt x="91" y="62"/>
                  </a:lnTo>
                  <a:lnTo>
                    <a:pt x="86" y="59"/>
                  </a:lnTo>
                  <a:lnTo>
                    <a:pt x="84" y="58"/>
                  </a:lnTo>
                  <a:lnTo>
                    <a:pt x="82" y="58"/>
                  </a:lnTo>
                  <a:lnTo>
                    <a:pt x="80" y="60"/>
                  </a:lnTo>
                  <a:lnTo>
                    <a:pt x="79" y="60"/>
                  </a:lnTo>
                  <a:lnTo>
                    <a:pt x="77" y="60"/>
                  </a:lnTo>
                  <a:lnTo>
                    <a:pt x="76" y="57"/>
                  </a:lnTo>
                  <a:lnTo>
                    <a:pt x="75" y="56"/>
                  </a:lnTo>
                  <a:lnTo>
                    <a:pt x="73" y="57"/>
                  </a:lnTo>
                  <a:lnTo>
                    <a:pt x="71" y="57"/>
                  </a:lnTo>
                  <a:lnTo>
                    <a:pt x="69" y="54"/>
                  </a:lnTo>
                  <a:lnTo>
                    <a:pt x="0" y="51"/>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8" name="Freeform 7"/>
            <p:cNvSpPr>
              <a:spLocks/>
            </p:cNvSpPr>
            <p:nvPr/>
          </p:nvSpPr>
          <p:spPr bwMode="auto">
            <a:xfrm>
              <a:off x="4357687" y="2540001"/>
              <a:ext cx="1152525" cy="541337"/>
            </a:xfrm>
            <a:custGeom>
              <a:avLst/>
              <a:gdLst>
                <a:gd name="T0" fmla="*/ 0 w 111"/>
                <a:gd name="T1" fmla="*/ 166 h 55"/>
                <a:gd name="T2" fmla="*/ 15 w 111"/>
                <a:gd name="T3" fmla="*/ 0 h 55"/>
                <a:gd name="T4" fmla="*/ 370 w 111"/>
                <a:gd name="T5" fmla="*/ 15 h 55"/>
                <a:gd name="T6" fmla="*/ 381 w 111"/>
                <a:gd name="T7" fmla="*/ 29 h 55"/>
                <a:gd name="T8" fmla="*/ 391 w 111"/>
                <a:gd name="T9" fmla="*/ 29 h 55"/>
                <a:gd name="T10" fmla="*/ 401 w 111"/>
                <a:gd name="T11" fmla="*/ 24 h 55"/>
                <a:gd name="T12" fmla="*/ 406 w 111"/>
                <a:gd name="T13" fmla="*/ 29 h 55"/>
                <a:gd name="T14" fmla="*/ 412 w 111"/>
                <a:gd name="T15" fmla="*/ 44 h 55"/>
                <a:gd name="T16" fmla="*/ 422 w 111"/>
                <a:gd name="T17" fmla="*/ 44 h 55"/>
                <a:gd name="T18" fmla="*/ 427 w 111"/>
                <a:gd name="T19" fmla="*/ 44 h 55"/>
                <a:gd name="T20" fmla="*/ 437 w 111"/>
                <a:gd name="T21" fmla="*/ 34 h 55"/>
                <a:gd name="T22" fmla="*/ 448 w 111"/>
                <a:gd name="T23" fmla="*/ 34 h 55"/>
                <a:gd name="T24" fmla="*/ 458 w 111"/>
                <a:gd name="T25" fmla="*/ 39 h 55"/>
                <a:gd name="T26" fmla="*/ 484 w 111"/>
                <a:gd name="T27" fmla="*/ 54 h 55"/>
                <a:gd name="T28" fmla="*/ 499 w 111"/>
                <a:gd name="T29" fmla="*/ 63 h 55"/>
                <a:gd name="T30" fmla="*/ 499 w 111"/>
                <a:gd name="T31" fmla="*/ 73 h 55"/>
                <a:gd name="T32" fmla="*/ 509 w 111"/>
                <a:gd name="T33" fmla="*/ 78 h 55"/>
                <a:gd name="T34" fmla="*/ 509 w 111"/>
                <a:gd name="T35" fmla="*/ 83 h 55"/>
                <a:gd name="T36" fmla="*/ 504 w 111"/>
                <a:gd name="T37" fmla="*/ 93 h 55"/>
                <a:gd name="T38" fmla="*/ 509 w 111"/>
                <a:gd name="T39" fmla="*/ 102 h 55"/>
                <a:gd name="T40" fmla="*/ 514 w 111"/>
                <a:gd name="T41" fmla="*/ 117 h 55"/>
                <a:gd name="T42" fmla="*/ 520 w 111"/>
                <a:gd name="T43" fmla="*/ 122 h 55"/>
                <a:gd name="T44" fmla="*/ 520 w 111"/>
                <a:gd name="T45" fmla="*/ 127 h 55"/>
                <a:gd name="T46" fmla="*/ 520 w 111"/>
                <a:gd name="T47" fmla="*/ 136 h 55"/>
                <a:gd name="T48" fmla="*/ 530 w 111"/>
                <a:gd name="T49" fmla="*/ 141 h 55"/>
                <a:gd name="T50" fmla="*/ 535 w 111"/>
                <a:gd name="T51" fmla="*/ 146 h 55"/>
                <a:gd name="T52" fmla="*/ 530 w 111"/>
                <a:gd name="T53" fmla="*/ 156 h 55"/>
                <a:gd name="T54" fmla="*/ 530 w 111"/>
                <a:gd name="T55" fmla="*/ 166 h 55"/>
                <a:gd name="T56" fmla="*/ 540 w 111"/>
                <a:gd name="T57" fmla="*/ 171 h 55"/>
                <a:gd name="T58" fmla="*/ 540 w 111"/>
                <a:gd name="T59" fmla="*/ 180 h 55"/>
                <a:gd name="T60" fmla="*/ 535 w 111"/>
                <a:gd name="T61" fmla="*/ 185 h 55"/>
                <a:gd name="T62" fmla="*/ 540 w 111"/>
                <a:gd name="T63" fmla="*/ 190 h 55"/>
                <a:gd name="T64" fmla="*/ 545 w 111"/>
                <a:gd name="T65" fmla="*/ 200 h 55"/>
                <a:gd name="T66" fmla="*/ 540 w 111"/>
                <a:gd name="T67" fmla="*/ 205 h 55"/>
                <a:gd name="T68" fmla="*/ 545 w 111"/>
                <a:gd name="T69" fmla="*/ 214 h 55"/>
                <a:gd name="T70" fmla="*/ 545 w 111"/>
                <a:gd name="T71" fmla="*/ 219 h 55"/>
                <a:gd name="T72" fmla="*/ 550 w 111"/>
                <a:gd name="T73" fmla="*/ 224 h 55"/>
                <a:gd name="T74" fmla="*/ 556 w 111"/>
                <a:gd name="T75" fmla="*/ 234 h 55"/>
                <a:gd name="T76" fmla="*/ 561 w 111"/>
                <a:gd name="T77" fmla="*/ 244 h 55"/>
                <a:gd name="T78" fmla="*/ 571 w 111"/>
                <a:gd name="T79" fmla="*/ 253 h 55"/>
                <a:gd name="T80" fmla="*/ 571 w 111"/>
                <a:gd name="T81" fmla="*/ 258 h 55"/>
                <a:gd name="T82" fmla="*/ 571 w 111"/>
                <a:gd name="T83" fmla="*/ 263 h 55"/>
                <a:gd name="T84" fmla="*/ 571 w 111"/>
                <a:gd name="T85" fmla="*/ 268 h 55"/>
                <a:gd name="T86" fmla="*/ 129 w 111"/>
                <a:gd name="T87" fmla="*/ 258 h 55"/>
                <a:gd name="T88" fmla="*/ 134 w 111"/>
                <a:gd name="T89" fmla="*/ 175 h 55"/>
                <a:gd name="T90" fmla="*/ 0 w 111"/>
                <a:gd name="T91" fmla="*/ 166 h 55"/>
                <a:gd name="T92" fmla="*/ 0 w 111"/>
                <a:gd name="T93" fmla="*/ 166 h 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1"/>
                <a:gd name="T142" fmla="*/ 0 h 55"/>
                <a:gd name="T143" fmla="*/ 111 w 111"/>
                <a:gd name="T144" fmla="*/ 55 h 5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1" h="55">
                  <a:moveTo>
                    <a:pt x="0" y="34"/>
                  </a:moveTo>
                  <a:lnTo>
                    <a:pt x="3" y="0"/>
                  </a:lnTo>
                  <a:lnTo>
                    <a:pt x="72" y="3"/>
                  </a:lnTo>
                  <a:lnTo>
                    <a:pt x="74" y="6"/>
                  </a:lnTo>
                  <a:lnTo>
                    <a:pt x="76" y="6"/>
                  </a:lnTo>
                  <a:lnTo>
                    <a:pt x="78" y="5"/>
                  </a:lnTo>
                  <a:lnTo>
                    <a:pt x="79" y="6"/>
                  </a:lnTo>
                  <a:lnTo>
                    <a:pt x="80" y="9"/>
                  </a:lnTo>
                  <a:lnTo>
                    <a:pt x="82" y="9"/>
                  </a:lnTo>
                  <a:lnTo>
                    <a:pt x="83" y="9"/>
                  </a:lnTo>
                  <a:lnTo>
                    <a:pt x="85" y="7"/>
                  </a:lnTo>
                  <a:lnTo>
                    <a:pt x="87" y="7"/>
                  </a:lnTo>
                  <a:lnTo>
                    <a:pt x="89" y="8"/>
                  </a:lnTo>
                  <a:lnTo>
                    <a:pt x="94" y="11"/>
                  </a:lnTo>
                  <a:lnTo>
                    <a:pt x="97" y="13"/>
                  </a:lnTo>
                  <a:lnTo>
                    <a:pt x="97" y="15"/>
                  </a:lnTo>
                  <a:lnTo>
                    <a:pt x="99" y="16"/>
                  </a:lnTo>
                  <a:lnTo>
                    <a:pt x="99" y="17"/>
                  </a:lnTo>
                  <a:lnTo>
                    <a:pt x="98" y="19"/>
                  </a:lnTo>
                  <a:lnTo>
                    <a:pt x="99" y="21"/>
                  </a:lnTo>
                  <a:lnTo>
                    <a:pt x="100" y="24"/>
                  </a:lnTo>
                  <a:lnTo>
                    <a:pt x="101" y="25"/>
                  </a:lnTo>
                  <a:lnTo>
                    <a:pt x="101" y="26"/>
                  </a:lnTo>
                  <a:lnTo>
                    <a:pt x="101" y="28"/>
                  </a:lnTo>
                  <a:lnTo>
                    <a:pt x="103" y="29"/>
                  </a:lnTo>
                  <a:lnTo>
                    <a:pt x="104" y="30"/>
                  </a:lnTo>
                  <a:lnTo>
                    <a:pt x="103" y="32"/>
                  </a:lnTo>
                  <a:lnTo>
                    <a:pt x="103" y="34"/>
                  </a:lnTo>
                  <a:lnTo>
                    <a:pt x="105" y="35"/>
                  </a:lnTo>
                  <a:lnTo>
                    <a:pt x="105" y="37"/>
                  </a:lnTo>
                  <a:lnTo>
                    <a:pt x="104" y="38"/>
                  </a:lnTo>
                  <a:lnTo>
                    <a:pt x="105" y="39"/>
                  </a:lnTo>
                  <a:lnTo>
                    <a:pt x="106" y="41"/>
                  </a:lnTo>
                  <a:lnTo>
                    <a:pt x="105" y="42"/>
                  </a:lnTo>
                  <a:lnTo>
                    <a:pt x="106" y="44"/>
                  </a:lnTo>
                  <a:lnTo>
                    <a:pt x="106" y="45"/>
                  </a:lnTo>
                  <a:lnTo>
                    <a:pt x="107" y="46"/>
                  </a:lnTo>
                  <a:lnTo>
                    <a:pt x="108" y="48"/>
                  </a:lnTo>
                  <a:lnTo>
                    <a:pt x="109" y="50"/>
                  </a:lnTo>
                  <a:lnTo>
                    <a:pt x="111" y="52"/>
                  </a:lnTo>
                  <a:lnTo>
                    <a:pt x="111" y="53"/>
                  </a:lnTo>
                  <a:lnTo>
                    <a:pt x="111" y="54"/>
                  </a:lnTo>
                  <a:lnTo>
                    <a:pt x="111" y="55"/>
                  </a:lnTo>
                  <a:lnTo>
                    <a:pt x="25" y="53"/>
                  </a:lnTo>
                  <a:lnTo>
                    <a:pt x="26" y="36"/>
                  </a:lnTo>
                  <a:lnTo>
                    <a:pt x="0" y="34"/>
                  </a:lnTo>
                  <a:close/>
                </a:path>
              </a:pathLst>
            </a:custGeom>
            <a:solidFill>
              <a:srgbClr val="FF8000"/>
            </a:solid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solidFill>
                  <a:srgbClr val="FF9900"/>
                </a:solidFill>
                <a:latin typeface="+mn-lt"/>
                <a:ea typeface="+mn-ea"/>
                <a:cs typeface="+mn-cs"/>
              </a:endParaRPr>
            </a:p>
          </p:txBody>
        </p:sp>
        <p:sp>
          <p:nvSpPr>
            <p:cNvPr id="9" name="Freeform 8"/>
            <p:cNvSpPr>
              <a:spLocks/>
            </p:cNvSpPr>
            <p:nvPr/>
          </p:nvSpPr>
          <p:spPr bwMode="auto">
            <a:xfrm>
              <a:off x="4587875" y="3060701"/>
              <a:ext cx="1033462" cy="522287"/>
            </a:xfrm>
            <a:custGeom>
              <a:avLst/>
              <a:gdLst>
                <a:gd name="T0" fmla="*/ 15 w 100"/>
                <a:gd name="T1" fmla="*/ 0 h 53"/>
                <a:gd name="T2" fmla="*/ 456 w 100"/>
                <a:gd name="T3" fmla="*/ 10 h 53"/>
                <a:gd name="T4" fmla="*/ 486 w 100"/>
                <a:gd name="T5" fmla="*/ 29 h 53"/>
                <a:gd name="T6" fmla="*/ 476 w 100"/>
                <a:gd name="T7" fmla="*/ 39 h 53"/>
                <a:gd name="T8" fmla="*/ 476 w 100"/>
                <a:gd name="T9" fmla="*/ 49 h 53"/>
                <a:gd name="T10" fmla="*/ 481 w 100"/>
                <a:gd name="T11" fmla="*/ 59 h 53"/>
                <a:gd name="T12" fmla="*/ 486 w 100"/>
                <a:gd name="T13" fmla="*/ 59 h 53"/>
                <a:gd name="T14" fmla="*/ 492 w 100"/>
                <a:gd name="T15" fmla="*/ 73 h 53"/>
                <a:gd name="T16" fmla="*/ 497 w 100"/>
                <a:gd name="T17" fmla="*/ 78 h 53"/>
                <a:gd name="T18" fmla="*/ 507 w 100"/>
                <a:gd name="T19" fmla="*/ 78 h 53"/>
                <a:gd name="T20" fmla="*/ 507 w 100"/>
                <a:gd name="T21" fmla="*/ 83 h 53"/>
                <a:gd name="T22" fmla="*/ 512 w 100"/>
                <a:gd name="T23" fmla="*/ 259 h 53"/>
                <a:gd name="T24" fmla="*/ 0 w 100"/>
                <a:gd name="T25" fmla="*/ 249 h 53"/>
                <a:gd name="T26" fmla="*/ 15 w 100"/>
                <a:gd name="T27" fmla="*/ 0 h 53"/>
                <a:gd name="T28" fmla="*/ 15 w 100"/>
                <a:gd name="T29" fmla="*/ 0 h 5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0"/>
                <a:gd name="T46" fmla="*/ 0 h 53"/>
                <a:gd name="T47" fmla="*/ 100 w 100"/>
                <a:gd name="T48" fmla="*/ 53 h 5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0" h="53">
                  <a:moveTo>
                    <a:pt x="3" y="0"/>
                  </a:moveTo>
                  <a:lnTo>
                    <a:pt x="89" y="2"/>
                  </a:lnTo>
                  <a:lnTo>
                    <a:pt x="95" y="6"/>
                  </a:lnTo>
                  <a:lnTo>
                    <a:pt x="93" y="8"/>
                  </a:lnTo>
                  <a:lnTo>
                    <a:pt x="93" y="10"/>
                  </a:lnTo>
                  <a:lnTo>
                    <a:pt x="94" y="12"/>
                  </a:lnTo>
                  <a:lnTo>
                    <a:pt x="95" y="12"/>
                  </a:lnTo>
                  <a:lnTo>
                    <a:pt x="96" y="15"/>
                  </a:lnTo>
                  <a:lnTo>
                    <a:pt x="97" y="16"/>
                  </a:lnTo>
                  <a:lnTo>
                    <a:pt x="99" y="16"/>
                  </a:lnTo>
                  <a:lnTo>
                    <a:pt x="99" y="17"/>
                  </a:lnTo>
                  <a:lnTo>
                    <a:pt x="100" y="53"/>
                  </a:lnTo>
                  <a:lnTo>
                    <a:pt x="0" y="51"/>
                  </a:lnTo>
                  <a:lnTo>
                    <a:pt x="3" y="0"/>
                  </a:lnTo>
                  <a:close/>
                </a:path>
              </a:pathLst>
            </a:custGeom>
            <a:solidFill>
              <a:srgbClr val="FF8000"/>
            </a:solid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solidFill>
                  <a:srgbClr val="FF9900"/>
                </a:solidFill>
                <a:latin typeface="+mn-lt"/>
                <a:ea typeface="+mn-ea"/>
                <a:cs typeface="+mn-cs"/>
              </a:endParaRPr>
            </a:p>
          </p:txBody>
        </p:sp>
        <p:sp>
          <p:nvSpPr>
            <p:cNvPr id="10" name="Freeform 9"/>
            <p:cNvSpPr>
              <a:spLocks/>
            </p:cNvSpPr>
            <p:nvPr/>
          </p:nvSpPr>
          <p:spPr bwMode="auto">
            <a:xfrm>
              <a:off x="4440237" y="3552826"/>
              <a:ext cx="1200150" cy="592137"/>
            </a:xfrm>
            <a:custGeom>
              <a:avLst/>
              <a:gdLst>
                <a:gd name="T0" fmla="*/ 2147483647 w 116"/>
                <a:gd name="T1" fmla="*/ 2147483647 h 60"/>
                <a:gd name="T2" fmla="*/ 0 w 116"/>
                <a:gd name="T3" fmla="*/ 2147483647 h 60"/>
                <a:gd name="T4" fmla="*/ 2147483647 w 116"/>
                <a:gd name="T5" fmla="*/ 2147483647 h 60"/>
                <a:gd name="T6" fmla="*/ 2147483647 w 116"/>
                <a:gd name="T7" fmla="*/ 2147483647 h 60"/>
                <a:gd name="T8" fmla="*/ 2147483647 w 116"/>
                <a:gd name="T9" fmla="*/ 2147483647 h 60"/>
                <a:gd name="T10" fmla="*/ 2147483647 w 116"/>
                <a:gd name="T11" fmla="*/ 2147483647 h 60"/>
                <a:gd name="T12" fmla="*/ 2147483647 w 116"/>
                <a:gd name="T13" fmla="*/ 2147483647 h 60"/>
                <a:gd name="T14" fmla="*/ 2147483647 w 116"/>
                <a:gd name="T15" fmla="*/ 2147483647 h 60"/>
                <a:gd name="T16" fmla="*/ 2147483647 w 116"/>
                <a:gd name="T17" fmla="*/ 2147483647 h 60"/>
                <a:gd name="T18" fmla="*/ 2147483647 w 116"/>
                <a:gd name="T19" fmla="*/ 2147483647 h 60"/>
                <a:gd name="T20" fmla="*/ 2147483647 w 116"/>
                <a:gd name="T21" fmla="*/ 2147483647 h 60"/>
                <a:gd name="T22" fmla="*/ 2147483647 w 116"/>
                <a:gd name="T23" fmla="*/ 2147483647 h 60"/>
                <a:gd name="T24" fmla="*/ 2147483647 w 116"/>
                <a:gd name="T25" fmla="*/ 2147483647 h 60"/>
                <a:gd name="T26" fmla="*/ 2147483647 w 116"/>
                <a:gd name="T27" fmla="*/ 2147483647 h 60"/>
                <a:gd name="T28" fmla="*/ 2147483647 w 116"/>
                <a:gd name="T29" fmla="*/ 2147483647 h 60"/>
                <a:gd name="T30" fmla="*/ 2147483647 w 116"/>
                <a:gd name="T31" fmla="*/ 2147483647 h 60"/>
                <a:gd name="T32" fmla="*/ 2147483647 w 116"/>
                <a:gd name="T33" fmla="*/ 2147483647 h 60"/>
                <a:gd name="T34" fmla="*/ 2147483647 w 116"/>
                <a:gd name="T35" fmla="*/ 2147483647 h 60"/>
                <a:gd name="T36" fmla="*/ 2147483647 w 116"/>
                <a:gd name="T37" fmla="*/ 2147483647 h 60"/>
                <a:gd name="T38" fmla="*/ 2147483647 w 116"/>
                <a:gd name="T39" fmla="*/ 2147483647 h 60"/>
                <a:gd name="T40" fmla="*/ 2147483647 w 116"/>
                <a:gd name="T41" fmla="*/ 2147483647 h 60"/>
                <a:gd name="T42" fmla="*/ 2147483647 w 116"/>
                <a:gd name="T43" fmla="*/ 2147483647 h 60"/>
                <a:gd name="T44" fmla="*/ 2147483647 w 116"/>
                <a:gd name="T45" fmla="*/ 2147483647 h 60"/>
                <a:gd name="T46" fmla="*/ 2147483647 w 116"/>
                <a:gd name="T47" fmla="*/ 2147483647 h 60"/>
                <a:gd name="T48" fmla="*/ 2147483647 w 116"/>
                <a:gd name="T49" fmla="*/ 2147483647 h 60"/>
                <a:gd name="T50" fmla="*/ 2147483647 w 116"/>
                <a:gd name="T51" fmla="*/ 2147483647 h 60"/>
                <a:gd name="T52" fmla="*/ 2147483647 w 116"/>
                <a:gd name="T53" fmla="*/ 2147483647 h 60"/>
                <a:gd name="T54" fmla="*/ 2147483647 w 116"/>
                <a:gd name="T55" fmla="*/ 2147483647 h 60"/>
                <a:gd name="T56" fmla="*/ 2147483647 w 116"/>
                <a:gd name="T57" fmla="*/ 2147483647 h 60"/>
                <a:gd name="T58" fmla="*/ 2147483647 w 116"/>
                <a:gd name="T59" fmla="*/ 2147483647 h 60"/>
                <a:gd name="T60" fmla="*/ 2147483647 w 116"/>
                <a:gd name="T61" fmla="*/ 2147483647 h 60"/>
                <a:gd name="T62" fmla="*/ 2147483647 w 116"/>
                <a:gd name="T63" fmla="*/ 2147483647 h 60"/>
                <a:gd name="T64" fmla="*/ 2147483647 w 116"/>
                <a:gd name="T65" fmla="*/ 2147483647 h 60"/>
                <a:gd name="T66" fmla="*/ 2147483647 w 116"/>
                <a:gd name="T67" fmla="*/ 2147483647 h 60"/>
                <a:gd name="T68" fmla="*/ 2147483647 w 116"/>
                <a:gd name="T69" fmla="*/ 2147483647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6"/>
                <a:gd name="T106" fmla="*/ 0 h 60"/>
                <a:gd name="T107" fmla="*/ 116 w 116"/>
                <a:gd name="T108" fmla="*/ 60 h 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6" h="60">
                  <a:moveTo>
                    <a:pt x="114" y="3"/>
                  </a:moveTo>
                  <a:lnTo>
                    <a:pt x="14" y="1"/>
                  </a:lnTo>
                  <a:lnTo>
                    <a:pt x="1" y="0"/>
                  </a:lnTo>
                  <a:lnTo>
                    <a:pt x="0" y="9"/>
                  </a:lnTo>
                  <a:lnTo>
                    <a:pt x="41" y="11"/>
                  </a:lnTo>
                  <a:lnTo>
                    <a:pt x="40" y="44"/>
                  </a:lnTo>
                  <a:lnTo>
                    <a:pt x="41" y="44"/>
                  </a:lnTo>
                  <a:lnTo>
                    <a:pt x="42" y="45"/>
                  </a:lnTo>
                  <a:lnTo>
                    <a:pt x="44" y="47"/>
                  </a:lnTo>
                  <a:lnTo>
                    <a:pt x="45" y="48"/>
                  </a:lnTo>
                  <a:lnTo>
                    <a:pt x="47" y="48"/>
                  </a:lnTo>
                  <a:lnTo>
                    <a:pt x="48" y="47"/>
                  </a:lnTo>
                  <a:lnTo>
                    <a:pt x="50" y="48"/>
                  </a:lnTo>
                  <a:lnTo>
                    <a:pt x="50" y="49"/>
                  </a:lnTo>
                  <a:lnTo>
                    <a:pt x="51" y="50"/>
                  </a:lnTo>
                  <a:lnTo>
                    <a:pt x="51" y="51"/>
                  </a:lnTo>
                  <a:lnTo>
                    <a:pt x="55" y="51"/>
                  </a:lnTo>
                  <a:lnTo>
                    <a:pt x="57" y="52"/>
                  </a:lnTo>
                  <a:lnTo>
                    <a:pt x="58" y="52"/>
                  </a:lnTo>
                  <a:lnTo>
                    <a:pt x="59" y="51"/>
                  </a:lnTo>
                  <a:lnTo>
                    <a:pt x="59" y="53"/>
                  </a:lnTo>
                  <a:lnTo>
                    <a:pt x="61" y="53"/>
                  </a:lnTo>
                  <a:lnTo>
                    <a:pt x="62" y="52"/>
                  </a:lnTo>
                  <a:lnTo>
                    <a:pt x="65" y="53"/>
                  </a:lnTo>
                  <a:lnTo>
                    <a:pt x="66" y="53"/>
                  </a:lnTo>
                  <a:lnTo>
                    <a:pt x="67" y="55"/>
                  </a:lnTo>
                  <a:lnTo>
                    <a:pt x="68" y="55"/>
                  </a:lnTo>
                  <a:lnTo>
                    <a:pt x="68" y="57"/>
                  </a:lnTo>
                  <a:lnTo>
                    <a:pt x="70" y="57"/>
                  </a:lnTo>
                  <a:lnTo>
                    <a:pt x="71" y="56"/>
                  </a:lnTo>
                  <a:lnTo>
                    <a:pt x="72" y="55"/>
                  </a:lnTo>
                  <a:lnTo>
                    <a:pt x="75" y="58"/>
                  </a:lnTo>
                  <a:lnTo>
                    <a:pt x="76" y="58"/>
                  </a:lnTo>
                  <a:lnTo>
                    <a:pt x="77" y="57"/>
                  </a:lnTo>
                  <a:lnTo>
                    <a:pt x="78" y="57"/>
                  </a:lnTo>
                  <a:lnTo>
                    <a:pt x="79" y="57"/>
                  </a:lnTo>
                  <a:lnTo>
                    <a:pt x="78" y="59"/>
                  </a:lnTo>
                  <a:lnTo>
                    <a:pt x="79" y="60"/>
                  </a:lnTo>
                  <a:lnTo>
                    <a:pt x="80" y="59"/>
                  </a:lnTo>
                  <a:lnTo>
                    <a:pt x="80" y="58"/>
                  </a:lnTo>
                  <a:lnTo>
                    <a:pt x="81" y="57"/>
                  </a:lnTo>
                  <a:lnTo>
                    <a:pt x="82" y="56"/>
                  </a:lnTo>
                  <a:lnTo>
                    <a:pt x="83" y="57"/>
                  </a:lnTo>
                  <a:lnTo>
                    <a:pt x="84" y="58"/>
                  </a:lnTo>
                  <a:lnTo>
                    <a:pt x="85" y="58"/>
                  </a:lnTo>
                  <a:lnTo>
                    <a:pt x="85" y="57"/>
                  </a:lnTo>
                  <a:lnTo>
                    <a:pt x="87" y="57"/>
                  </a:lnTo>
                  <a:lnTo>
                    <a:pt x="87" y="58"/>
                  </a:lnTo>
                  <a:lnTo>
                    <a:pt x="88" y="58"/>
                  </a:lnTo>
                  <a:lnTo>
                    <a:pt x="90" y="60"/>
                  </a:lnTo>
                  <a:lnTo>
                    <a:pt x="92" y="58"/>
                  </a:lnTo>
                  <a:lnTo>
                    <a:pt x="93" y="58"/>
                  </a:lnTo>
                  <a:lnTo>
                    <a:pt x="96" y="57"/>
                  </a:lnTo>
                  <a:lnTo>
                    <a:pt x="99" y="56"/>
                  </a:lnTo>
                  <a:lnTo>
                    <a:pt x="100" y="56"/>
                  </a:lnTo>
                  <a:lnTo>
                    <a:pt x="101" y="56"/>
                  </a:lnTo>
                  <a:lnTo>
                    <a:pt x="104" y="57"/>
                  </a:lnTo>
                  <a:lnTo>
                    <a:pt x="106" y="56"/>
                  </a:lnTo>
                  <a:lnTo>
                    <a:pt x="107" y="56"/>
                  </a:lnTo>
                  <a:lnTo>
                    <a:pt x="113" y="59"/>
                  </a:lnTo>
                  <a:lnTo>
                    <a:pt x="114" y="60"/>
                  </a:lnTo>
                  <a:lnTo>
                    <a:pt x="115" y="60"/>
                  </a:lnTo>
                  <a:lnTo>
                    <a:pt x="116" y="60"/>
                  </a:lnTo>
                  <a:lnTo>
                    <a:pt x="116" y="31"/>
                  </a:lnTo>
                  <a:lnTo>
                    <a:pt x="114" y="12"/>
                  </a:lnTo>
                  <a:lnTo>
                    <a:pt x="114" y="3"/>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11" name="Freeform 10"/>
            <p:cNvSpPr>
              <a:spLocks/>
            </p:cNvSpPr>
            <p:nvPr/>
          </p:nvSpPr>
          <p:spPr bwMode="auto">
            <a:xfrm>
              <a:off x="5343525" y="2470151"/>
              <a:ext cx="847725" cy="531812"/>
            </a:xfrm>
            <a:custGeom>
              <a:avLst/>
              <a:gdLst>
                <a:gd name="T0" fmla="*/ 338 w 82"/>
                <a:gd name="T1" fmla="*/ 0 h 54"/>
                <a:gd name="T2" fmla="*/ 348 w 82"/>
                <a:gd name="T3" fmla="*/ 19 h 54"/>
                <a:gd name="T4" fmla="*/ 343 w 82"/>
                <a:gd name="T5" fmla="*/ 29 h 54"/>
                <a:gd name="T6" fmla="*/ 353 w 82"/>
                <a:gd name="T7" fmla="*/ 63 h 54"/>
                <a:gd name="T8" fmla="*/ 379 w 82"/>
                <a:gd name="T9" fmla="*/ 78 h 54"/>
                <a:gd name="T10" fmla="*/ 384 w 82"/>
                <a:gd name="T11" fmla="*/ 88 h 54"/>
                <a:gd name="T12" fmla="*/ 400 w 82"/>
                <a:gd name="T13" fmla="*/ 102 h 54"/>
                <a:gd name="T14" fmla="*/ 420 w 82"/>
                <a:gd name="T15" fmla="*/ 127 h 54"/>
                <a:gd name="T16" fmla="*/ 410 w 82"/>
                <a:gd name="T17" fmla="*/ 141 h 54"/>
                <a:gd name="T18" fmla="*/ 410 w 82"/>
                <a:gd name="T19" fmla="*/ 151 h 54"/>
                <a:gd name="T20" fmla="*/ 384 w 82"/>
                <a:gd name="T21" fmla="*/ 166 h 54"/>
                <a:gd name="T22" fmla="*/ 369 w 82"/>
                <a:gd name="T23" fmla="*/ 170 h 54"/>
                <a:gd name="T24" fmla="*/ 359 w 82"/>
                <a:gd name="T25" fmla="*/ 185 h 54"/>
                <a:gd name="T26" fmla="*/ 369 w 82"/>
                <a:gd name="T27" fmla="*/ 200 h 54"/>
                <a:gd name="T28" fmla="*/ 369 w 82"/>
                <a:gd name="T29" fmla="*/ 214 h 54"/>
                <a:gd name="T30" fmla="*/ 348 w 82"/>
                <a:gd name="T31" fmla="*/ 244 h 54"/>
                <a:gd name="T32" fmla="*/ 343 w 82"/>
                <a:gd name="T33" fmla="*/ 258 h 54"/>
                <a:gd name="T34" fmla="*/ 323 w 82"/>
                <a:gd name="T35" fmla="*/ 244 h 54"/>
                <a:gd name="T36" fmla="*/ 56 w 82"/>
                <a:gd name="T37" fmla="*/ 248 h 54"/>
                <a:gd name="T38" fmla="*/ 56 w 82"/>
                <a:gd name="T39" fmla="*/ 234 h 54"/>
                <a:gd name="T40" fmla="*/ 46 w 82"/>
                <a:gd name="T41" fmla="*/ 219 h 54"/>
                <a:gd name="T42" fmla="*/ 51 w 82"/>
                <a:gd name="T43" fmla="*/ 205 h 54"/>
                <a:gd name="T44" fmla="*/ 41 w 82"/>
                <a:gd name="T45" fmla="*/ 190 h 54"/>
                <a:gd name="T46" fmla="*/ 41 w 82"/>
                <a:gd name="T47" fmla="*/ 175 h 54"/>
                <a:gd name="T48" fmla="*/ 31 w 82"/>
                <a:gd name="T49" fmla="*/ 161 h 54"/>
                <a:gd name="T50" fmla="*/ 26 w 82"/>
                <a:gd name="T51" fmla="*/ 151 h 54"/>
                <a:gd name="T52" fmla="*/ 15 w 82"/>
                <a:gd name="T53" fmla="*/ 127 h 54"/>
                <a:gd name="T54" fmla="*/ 20 w 82"/>
                <a:gd name="T55" fmla="*/ 112 h 54"/>
                <a:gd name="T56" fmla="*/ 10 w 82"/>
                <a:gd name="T57" fmla="*/ 97 h 54"/>
                <a:gd name="T58" fmla="*/ 10 w 82"/>
                <a:gd name="T59" fmla="*/ 88 h 54"/>
                <a:gd name="T60" fmla="*/ 10 w 82"/>
                <a:gd name="T61" fmla="*/ 58 h 54"/>
                <a:gd name="T62" fmla="*/ 10 w 82"/>
                <a:gd name="T63" fmla="*/ 49 h 54"/>
                <a:gd name="T64" fmla="*/ 5 w 82"/>
                <a:gd name="T65" fmla="*/ 29 h 54"/>
                <a:gd name="T66" fmla="*/ 5 w 82"/>
                <a:gd name="T67" fmla="*/ 15 h 54"/>
                <a:gd name="T68" fmla="*/ 10 w 82"/>
                <a:gd name="T69" fmla="*/ 10 h 54"/>
                <a:gd name="T70" fmla="*/ 10 w 82"/>
                <a:gd name="T71" fmla="*/ 10 h 5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2"/>
                <a:gd name="T109" fmla="*/ 0 h 54"/>
                <a:gd name="T110" fmla="*/ 82 w 82"/>
                <a:gd name="T111" fmla="*/ 54 h 5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2" h="54">
                  <a:moveTo>
                    <a:pt x="2" y="2"/>
                  </a:moveTo>
                  <a:lnTo>
                    <a:pt x="66" y="0"/>
                  </a:lnTo>
                  <a:lnTo>
                    <a:pt x="67" y="2"/>
                  </a:lnTo>
                  <a:lnTo>
                    <a:pt x="68" y="4"/>
                  </a:lnTo>
                  <a:lnTo>
                    <a:pt x="68" y="5"/>
                  </a:lnTo>
                  <a:lnTo>
                    <a:pt x="67" y="6"/>
                  </a:lnTo>
                  <a:lnTo>
                    <a:pt x="68" y="8"/>
                  </a:lnTo>
                  <a:lnTo>
                    <a:pt x="69" y="13"/>
                  </a:lnTo>
                  <a:lnTo>
                    <a:pt x="73" y="14"/>
                  </a:lnTo>
                  <a:lnTo>
                    <a:pt x="74" y="16"/>
                  </a:lnTo>
                  <a:lnTo>
                    <a:pt x="75" y="17"/>
                  </a:lnTo>
                  <a:lnTo>
                    <a:pt x="75" y="18"/>
                  </a:lnTo>
                  <a:lnTo>
                    <a:pt x="78" y="20"/>
                  </a:lnTo>
                  <a:lnTo>
                    <a:pt x="78" y="21"/>
                  </a:lnTo>
                  <a:lnTo>
                    <a:pt x="81" y="23"/>
                  </a:lnTo>
                  <a:lnTo>
                    <a:pt x="82" y="26"/>
                  </a:lnTo>
                  <a:lnTo>
                    <a:pt x="81" y="27"/>
                  </a:lnTo>
                  <a:lnTo>
                    <a:pt x="80" y="29"/>
                  </a:lnTo>
                  <a:lnTo>
                    <a:pt x="80" y="30"/>
                  </a:lnTo>
                  <a:lnTo>
                    <a:pt x="80" y="31"/>
                  </a:lnTo>
                  <a:lnTo>
                    <a:pt x="77" y="34"/>
                  </a:lnTo>
                  <a:lnTo>
                    <a:pt x="75" y="34"/>
                  </a:lnTo>
                  <a:lnTo>
                    <a:pt x="75" y="35"/>
                  </a:lnTo>
                  <a:lnTo>
                    <a:pt x="72" y="35"/>
                  </a:lnTo>
                  <a:lnTo>
                    <a:pt x="71" y="36"/>
                  </a:lnTo>
                  <a:lnTo>
                    <a:pt x="70" y="38"/>
                  </a:lnTo>
                  <a:lnTo>
                    <a:pt x="70" y="39"/>
                  </a:lnTo>
                  <a:lnTo>
                    <a:pt x="72" y="41"/>
                  </a:lnTo>
                  <a:lnTo>
                    <a:pt x="72" y="42"/>
                  </a:lnTo>
                  <a:lnTo>
                    <a:pt x="72" y="44"/>
                  </a:lnTo>
                  <a:lnTo>
                    <a:pt x="70" y="49"/>
                  </a:lnTo>
                  <a:lnTo>
                    <a:pt x="68" y="50"/>
                  </a:lnTo>
                  <a:lnTo>
                    <a:pt x="67" y="51"/>
                  </a:lnTo>
                  <a:lnTo>
                    <a:pt x="67" y="53"/>
                  </a:lnTo>
                  <a:lnTo>
                    <a:pt x="66" y="54"/>
                  </a:lnTo>
                  <a:lnTo>
                    <a:pt x="63" y="50"/>
                  </a:lnTo>
                  <a:lnTo>
                    <a:pt x="11" y="52"/>
                  </a:lnTo>
                  <a:lnTo>
                    <a:pt x="11" y="51"/>
                  </a:lnTo>
                  <a:lnTo>
                    <a:pt x="10" y="49"/>
                  </a:lnTo>
                  <a:lnTo>
                    <a:pt x="11" y="48"/>
                  </a:lnTo>
                  <a:lnTo>
                    <a:pt x="10" y="46"/>
                  </a:lnTo>
                  <a:lnTo>
                    <a:pt x="9" y="45"/>
                  </a:lnTo>
                  <a:lnTo>
                    <a:pt x="10" y="44"/>
                  </a:lnTo>
                  <a:lnTo>
                    <a:pt x="10" y="42"/>
                  </a:lnTo>
                  <a:lnTo>
                    <a:pt x="8" y="41"/>
                  </a:lnTo>
                  <a:lnTo>
                    <a:pt x="8" y="39"/>
                  </a:lnTo>
                  <a:lnTo>
                    <a:pt x="9" y="37"/>
                  </a:lnTo>
                  <a:lnTo>
                    <a:pt x="8" y="36"/>
                  </a:lnTo>
                  <a:lnTo>
                    <a:pt x="6" y="35"/>
                  </a:lnTo>
                  <a:lnTo>
                    <a:pt x="6" y="33"/>
                  </a:lnTo>
                  <a:lnTo>
                    <a:pt x="6" y="32"/>
                  </a:lnTo>
                  <a:lnTo>
                    <a:pt x="5" y="31"/>
                  </a:lnTo>
                  <a:lnTo>
                    <a:pt x="4" y="28"/>
                  </a:lnTo>
                  <a:lnTo>
                    <a:pt x="3" y="26"/>
                  </a:lnTo>
                  <a:lnTo>
                    <a:pt x="4" y="24"/>
                  </a:lnTo>
                  <a:lnTo>
                    <a:pt x="4" y="23"/>
                  </a:lnTo>
                  <a:lnTo>
                    <a:pt x="2" y="22"/>
                  </a:lnTo>
                  <a:lnTo>
                    <a:pt x="2" y="20"/>
                  </a:lnTo>
                  <a:lnTo>
                    <a:pt x="2" y="18"/>
                  </a:lnTo>
                  <a:lnTo>
                    <a:pt x="0" y="15"/>
                  </a:lnTo>
                  <a:lnTo>
                    <a:pt x="2" y="12"/>
                  </a:lnTo>
                  <a:lnTo>
                    <a:pt x="1" y="10"/>
                  </a:lnTo>
                  <a:lnTo>
                    <a:pt x="2" y="10"/>
                  </a:lnTo>
                  <a:lnTo>
                    <a:pt x="2" y="7"/>
                  </a:lnTo>
                  <a:lnTo>
                    <a:pt x="1" y="6"/>
                  </a:lnTo>
                  <a:lnTo>
                    <a:pt x="2" y="4"/>
                  </a:lnTo>
                  <a:lnTo>
                    <a:pt x="1" y="3"/>
                  </a:lnTo>
                  <a:lnTo>
                    <a:pt x="0" y="2"/>
                  </a:lnTo>
                  <a:lnTo>
                    <a:pt x="2" y="2"/>
                  </a:lnTo>
                  <a:close/>
                </a:path>
              </a:pathLst>
            </a:custGeom>
            <a:solidFill>
              <a:srgbClr val="FF8000"/>
            </a:solid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sp>
          <p:nvSpPr>
            <p:cNvPr id="12" name="Freeform 11"/>
            <p:cNvSpPr>
              <a:spLocks/>
            </p:cNvSpPr>
            <p:nvPr/>
          </p:nvSpPr>
          <p:spPr bwMode="auto">
            <a:xfrm>
              <a:off x="5459412" y="2963863"/>
              <a:ext cx="928688" cy="766763"/>
            </a:xfrm>
            <a:custGeom>
              <a:avLst/>
              <a:gdLst>
                <a:gd name="T0" fmla="*/ 388 w 90"/>
                <a:gd name="T1" fmla="*/ 336 h 78"/>
                <a:gd name="T2" fmla="*/ 394 w 90"/>
                <a:gd name="T3" fmla="*/ 346 h 78"/>
                <a:gd name="T4" fmla="*/ 394 w 90"/>
                <a:gd name="T5" fmla="*/ 361 h 78"/>
                <a:gd name="T6" fmla="*/ 378 w 90"/>
                <a:gd name="T7" fmla="*/ 375 h 78"/>
                <a:gd name="T8" fmla="*/ 424 w 90"/>
                <a:gd name="T9" fmla="*/ 380 h 78"/>
                <a:gd name="T10" fmla="*/ 424 w 90"/>
                <a:gd name="T11" fmla="*/ 361 h 78"/>
                <a:gd name="T12" fmla="*/ 434 w 90"/>
                <a:gd name="T13" fmla="*/ 336 h 78"/>
                <a:gd name="T14" fmla="*/ 450 w 90"/>
                <a:gd name="T15" fmla="*/ 326 h 78"/>
                <a:gd name="T16" fmla="*/ 455 w 90"/>
                <a:gd name="T17" fmla="*/ 326 h 78"/>
                <a:gd name="T18" fmla="*/ 460 w 90"/>
                <a:gd name="T19" fmla="*/ 297 h 78"/>
                <a:gd name="T20" fmla="*/ 455 w 90"/>
                <a:gd name="T21" fmla="*/ 292 h 78"/>
                <a:gd name="T22" fmla="*/ 450 w 90"/>
                <a:gd name="T23" fmla="*/ 287 h 78"/>
                <a:gd name="T24" fmla="*/ 445 w 90"/>
                <a:gd name="T25" fmla="*/ 292 h 78"/>
                <a:gd name="T26" fmla="*/ 429 w 90"/>
                <a:gd name="T27" fmla="*/ 273 h 78"/>
                <a:gd name="T28" fmla="*/ 434 w 90"/>
                <a:gd name="T29" fmla="*/ 263 h 78"/>
                <a:gd name="T30" fmla="*/ 429 w 90"/>
                <a:gd name="T31" fmla="*/ 253 h 78"/>
                <a:gd name="T32" fmla="*/ 404 w 90"/>
                <a:gd name="T33" fmla="*/ 224 h 78"/>
                <a:gd name="T34" fmla="*/ 378 w 90"/>
                <a:gd name="T35" fmla="*/ 209 h 78"/>
                <a:gd name="T36" fmla="*/ 363 w 90"/>
                <a:gd name="T37" fmla="*/ 185 h 78"/>
                <a:gd name="T38" fmla="*/ 378 w 90"/>
                <a:gd name="T39" fmla="*/ 166 h 78"/>
                <a:gd name="T40" fmla="*/ 378 w 90"/>
                <a:gd name="T41" fmla="*/ 146 h 78"/>
                <a:gd name="T42" fmla="*/ 358 w 90"/>
                <a:gd name="T43" fmla="*/ 132 h 78"/>
                <a:gd name="T44" fmla="*/ 348 w 90"/>
                <a:gd name="T45" fmla="*/ 141 h 78"/>
                <a:gd name="T46" fmla="*/ 332 w 90"/>
                <a:gd name="T47" fmla="*/ 107 h 78"/>
                <a:gd name="T48" fmla="*/ 307 w 90"/>
                <a:gd name="T49" fmla="*/ 88 h 78"/>
                <a:gd name="T50" fmla="*/ 286 w 90"/>
                <a:gd name="T51" fmla="*/ 63 h 78"/>
                <a:gd name="T52" fmla="*/ 281 w 90"/>
                <a:gd name="T53" fmla="*/ 29 h 78"/>
                <a:gd name="T54" fmla="*/ 281 w 90"/>
                <a:gd name="T55" fmla="*/ 19 h 78"/>
                <a:gd name="T56" fmla="*/ 0 w 90"/>
                <a:gd name="T57" fmla="*/ 10 h 78"/>
                <a:gd name="T58" fmla="*/ 10 w 90"/>
                <a:gd name="T59" fmla="*/ 24 h 78"/>
                <a:gd name="T60" fmla="*/ 26 w 90"/>
                <a:gd name="T61" fmla="*/ 44 h 78"/>
                <a:gd name="T62" fmla="*/ 26 w 90"/>
                <a:gd name="T63" fmla="*/ 54 h 78"/>
                <a:gd name="T64" fmla="*/ 56 w 90"/>
                <a:gd name="T65" fmla="*/ 78 h 78"/>
                <a:gd name="T66" fmla="*/ 46 w 90"/>
                <a:gd name="T67" fmla="*/ 97 h 78"/>
                <a:gd name="T68" fmla="*/ 56 w 90"/>
                <a:gd name="T69" fmla="*/ 107 h 78"/>
                <a:gd name="T70" fmla="*/ 66 w 90"/>
                <a:gd name="T71" fmla="*/ 127 h 78"/>
                <a:gd name="T72" fmla="*/ 77 w 90"/>
                <a:gd name="T73" fmla="*/ 132 h 78"/>
                <a:gd name="T74" fmla="*/ 82 w 90"/>
                <a:gd name="T75" fmla="*/ 351 h 7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0"/>
                <a:gd name="T115" fmla="*/ 0 h 78"/>
                <a:gd name="T116" fmla="*/ 90 w 90"/>
                <a:gd name="T117" fmla="*/ 78 h 7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0" h="78">
                  <a:moveTo>
                    <a:pt x="16" y="72"/>
                  </a:moveTo>
                  <a:lnTo>
                    <a:pt x="76" y="69"/>
                  </a:lnTo>
                  <a:lnTo>
                    <a:pt x="76" y="70"/>
                  </a:lnTo>
                  <a:lnTo>
                    <a:pt x="77" y="71"/>
                  </a:lnTo>
                  <a:lnTo>
                    <a:pt x="78" y="72"/>
                  </a:lnTo>
                  <a:lnTo>
                    <a:pt x="77" y="74"/>
                  </a:lnTo>
                  <a:lnTo>
                    <a:pt x="76" y="75"/>
                  </a:lnTo>
                  <a:lnTo>
                    <a:pt x="74" y="77"/>
                  </a:lnTo>
                  <a:lnTo>
                    <a:pt x="74" y="78"/>
                  </a:lnTo>
                  <a:lnTo>
                    <a:pt x="83" y="78"/>
                  </a:lnTo>
                  <a:lnTo>
                    <a:pt x="84" y="75"/>
                  </a:lnTo>
                  <a:lnTo>
                    <a:pt x="83" y="74"/>
                  </a:lnTo>
                  <a:lnTo>
                    <a:pt x="84" y="71"/>
                  </a:lnTo>
                  <a:lnTo>
                    <a:pt x="85" y="69"/>
                  </a:lnTo>
                  <a:lnTo>
                    <a:pt x="86" y="67"/>
                  </a:lnTo>
                  <a:lnTo>
                    <a:pt x="88" y="67"/>
                  </a:lnTo>
                  <a:lnTo>
                    <a:pt x="89" y="67"/>
                  </a:lnTo>
                  <a:lnTo>
                    <a:pt x="90" y="62"/>
                  </a:lnTo>
                  <a:lnTo>
                    <a:pt x="90" y="61"/>
                  </a:lnTo>
                  <a:lnTo>
                    <a:pt x="89" y="60"/>
                  </a:lnTo>
                  <a:lnTo>
                    <a:pt x="88" y="59"/>
                  </a:lnTo>
                  <a:lnTo>
                    <a:pt x="87" y="59"/>
                  </a:lnTo>
                  <a:lnTo>
                    <a:pt x="87" y="60"/>
                  </a:lnTo>
                  <a:lnTo>
                    <a:pt x="84" y="56"/>
                  </a:lnTo>
                  <a:lnTo>
                    <a:pt x="84" y="55"/>
                  </a:lnTo>
                  <a:lnTo>
                    <a:pt x="85" y="54"/>
                  </a:lnTo>
                  <a:lnTo>
                    <a:pt x="85" y="53"/>
                  </a:lnTo>
                  <a:lnTo>
                    <a:pt x="84" y="52"/>
                  </a:lnTo>
                  <a:lnTo>
                    <a:pt x="83" y="49"/>
                  </a:lnTo>
                  <a:lnTo>
                    <a:pt x="79" y="46"/>
                  </a:lnTo>
                  <a:lnTo>
                    <a:pt x="78" y="45"/>
                  </a:lnTo>
                  <a:lnTo>
                    <a:pt x="74" y="43"/>
                  </a:lnTo>
                  <a:lnTo>
                    <a:pt x="72" y="40"/>
                  </a:lnTo>
                  <a:lnTo>
                    <a:pt x="71" y="38"/>
                  </a:lnTo>
                  <a:lnTo>
                    <a:pt x="71" y="37"/>
                  </a:lnTo>
                  <a:lnTo>
                    <a:pt x="74" y="34"/>
                  </a:lnTo>
                  <a:lnTo>
                    <a:pt x="73" y="32"/>
                  </a:lnTo>
                  <a:lnTo>
                    <a:pt x="74" y="30"/>
                  </a:lnTo>
                  <a:lnTo>
                    <a:pt x="73" y="29"/>
                  </a:lnTo>
                  <a:lnTo>
                    <a:pt x="70" y="27"/>
                  </a:lnTo>
                  <a:lnTo>
                    <a:pt x="69" y="28"/>
                  </a:lnTo>
                  <a:lnTo>
                    <a:pt x="68" y="29"/>
                  </a:lnTo>
                  <a:lnTo>
                    <a:pt x="67" y="29"/>
                  </a:lnTo>
                  <a:lnTo>
                    <a:pt x="65" y="22"/>
                  </a:lnTo>
                  <a:lnTo>
                    <a:pt x="64" y="21"/>
                  </a:lnTo>
                  <a:lnTo>
                    <a:pt x="60" y="18"/>
                  </a:lnTo>
                  <a:lnTo>
                    <a:pt x="56" y="14"/>
                  </a:lnTo>
                  <a:lnTo>
                    <a:pt x="56" y="13"/>
                  </a:lnTo>
                  <a:lnTo>
                    <a:pt x="55" y="10"/>
                  </a:lnTo>
                  <a:lnTo>
                    <a:pt x="55" y="6"/>
                  </a:lnTo>
                  <a:lnTo>
                    <a:pt x="55" y="5"/>
                  </a:lnTo>
                  <a:lnTo>
                    <a:pt x="55" y="4"/>
                  </a:lnTo>
                  <a:lnTo>
                    <a:pt x="52" y="0"/>
                  </a:lnTo>
                  <a:lnTo>
                    <a:pt x="0" y="2"/>
                  </a:lnTo>
                  <a:lnTo>
                    <a:pt x="1" y="3"/>
                  </a:lnTo>
                  <a:lnTo>
                    <a:pt x="2" y="5"/>
                  </a:lnTo>
                  <a:lnTo>
                    <a:pt x="3" y="7"/>
                  </a:lnTo>
                  <a:lnTo>
                    <a:pt x="5" y="9"/>
                  </a:lnTo>
                  <a:lnTo>
                    <a:pt x="5" y="10"/>
                  </a:lnTo>
                  <a:lnTo>
                    <a:pt x="5" y="11"/>
                  </a:lnTo>
                  <a:lnTo>
                    <a:pt x="5" y="12"/>
                  </a:lnTo>
                  <a:lnTo>
                    <a:pt x="11" y="16"/>
                  </a:lnTo>
                  <a:lnTo>
                    <a:pt x="9" y="18"/>
                  </a:lnTo>
                  <a:lnTo>
                    <a:pt x="9" y="20"/>
                  </a:lnTo>
                  <a:lnTo>
                    <a:pt x="10" y="22"/>
                  </a:lnTo>
                  <a:lnTo>
                    <a:pt x="11" y="22"/>
                  </a:lnTo>
                  <a:lnTo>
                    <a:pt x="12" y="25"/>
                  </a:lnTo>
                  <a:lnTo>
                    <a:pt x="13" y="26"/>
                  </a:lnTo>
                  <a:lnTo>
                    <a:pt x="15" y="26"/>
                  </a:lnTo>
                  <a:lnTo>
                    <a:pt x="15" y="27"/>
                  </a:lnTo>
                  <a:lnTo>
                    <a:pt x="16" y="63"/>
                  </a:lnTo>
                  <a:lnTo>
                    <a:pt x="16" y="72"/>
                  </a:lnTo>
                  <a:close/>
                </a:path>
              </a:pathLst>
            </a:custGeom>
            <a:solidFill>
              <a:srgbClr val="FF8000"/>
            </a:solid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solidFill>
                  <a:srgbClr val="FF9900"/>
                </a:solidFill>
                <a:latin typeface="+mn-lt"/>
                <a:ea typeface="+mn-ea"/>
                <a:cs typeface="+mn-cs"/>
              </a:endParaRPr>
            </a:p>
          </p:txBody>
        </p:sp>
        <p:sp>
          <p:nvSpPr>
            <p:cNvPr id="13" name="Freeform 12"/>
            <p:cNvSpPr>
              <a:spLocks/>
            </p:cNvSpPr>
            <p:nvPr/>
          </p:nvSpPr>
          <p:spPr bwMode="auto">
            <a:xfrm>
              <a:off x="5808662" y="1889126"/>
              <a:ext cx="735013" cy="749300"/>
            </a:xfrm>
            <a:custGeom>
              <a:avLst/>
              <a:gdLst>
                <a:gd name="T0" fmla="*/ 2147483647 w 71"/>
                <a:gd name="T1" fmla="*/ 2147483647 h 76"/>
                <a:gd name="T2" fmla="*/ 2147483647 w 71"/>
                <a:gd name="T3" fmla="*/ 2147483647 h 76"/>
                <a:gd name="T4" fmla="*/ 2147483647 w 71"/>
                <a:gd name="T5" fmla="*/ 2147483647 h 76"/>
                <a:gd name="T6" fmla="*/ 2147483647 w 71"/>
                <a:gd name="T7" fmla="*/ 2147483647 h 76"/>
                <a:gd name="T8" fmla="*/ 2147483647 w 71"/>
                <a:gd name="T9" fmla="*/ 2147483647 h 76"/>
                <a:gd name="T10" fmla="*/ 2147483647 w 71"/>
                <a:gd name="T11" fmla="*/ 2147483647 h 76"/>
                <a:gd name="T12" fmla="*/ 2147483647 w 71"/>
                <a:gd name="T13" fmla="*/ 2147483647 h 76"/>
                <a:gd name="T14" fmla="*/ 2147483647 w 71"/>
                <a:gd name="T15" fmla="*/ 2147483647 h 76"/>
                <a:gd name="T16" fmla="*/ 2147483647 w 71"/>
                <a:gd name="T17" fmla="*/ 2147483647 h 76"/>
                <a:gd name="T18" fmla="*/ 2147483647 w 71"/>
                <a:gd name="T19" fmla="*/ 2147483647 h 76"/>
                <a:gd name="T20" fmla="*/ 2147483647 w 71"/>
                <a:gd name="T21" fmla="*/ 2147483647 h 76"/>
                <a:gd name="T22" fmla="*/ 2147483647 w 71"/>
                <a:gd name="T23" fmla="*/ 2147483647 h 76"/>
                <a:gd name="T24" fmla="*/ 2147483647 w 71"/>
                <a:gd name="T25" fmla="*/ 2147483647 h 76"/>
                <a:gd name="T26" fmla="*/ 2147483647 w 71"/>
                <a:gd name="T27" fmla="*/ 2147483647 h 76"/>
                <a:gd name="T28" fmla="*/ 0 w 71"/>
                <a:gd name="T29" fmla="*/ 2147483647 h 76"/>
                <a:gd name="T30" fmla="*/ 2147483647 w 71"/>
                <a:gd name="T31" fmla="*/ 2147483647 h 76"/>
                <a:gd name="T32" fmla="*/ 2147483647 w 71"/>
                <a:gd name="T33" fmla="*/ 2147483647 h 76"/>
                <a:gd name="T34" fmla="*/ 2147483647 w 71"/>
                <a:gd name="T35" fmla="*/ 2147483647 h 76"/>
                <a:gd name="T36" fmla="*/ 2147483647 w 71"/>
                <a:gd name="T37" fmla="*/ 2147483647 h 76"/>
                <a:gd name="T38" fmla="*/ 2147483647 w 71"/>
                <a:gd name="T39" fmla="*/ 2147483647 h 76"/>
                <a:gd name="T40" fmla="*/ 2147483647 w 71"/>
                <a:gd name="T41" fmla="*/ 2147483647 h 76"/>
                <a:gd name="T42" fmla="*/ 2147483647 w 71"/>
                <a:gd name="T43" fmla="*/ 2147483647 h 76"/>
                <a:gd name="T44" fmla="*/ 2147483647 w 71"/>
                <a:gd name="T45" fmla="*/ 2147483647 h 76"/>
                <a:gd name="T46" fmla="*/ 2147483647 w 71"/>
                <a:gd name="T47" fmla="*/ 2147483647 h 76"/>
                <a:gd name="T48" fmla="*/ 2147483647 w 71"/>
                <a:gd name="T49" fmla="*/ 2147483647 h 76"/>
                <a:gd name="T50" fmla="*/ 2147483647 w 71"/>
                <a:gd name="T51" fmla="*/ 2147483647 h 76"/>
                <a:gd name="T52" fmla="*/ 2147483647 w 71"/>
                <a:gd name="T53" fmla="*/ 2147483647 h 76"/>
                <a:gd name="T54" fmla="*/ 2147483647 w 71"/>
                <a:gd name="T55" fmla="*/ 2147483647 h 76"/>
                <a:gd name="T56" fmla="*/ 2147483647 w 71"/>
                <a:gd name="T57" fmla="*/ 2147483647 h 76"/>
                <a:gd name="T58" fmla="*/ 2147483647 w 71"/>
                <a:gd name="T59" fmla="*/ 2147483647 h 76"/>
                <a:gd name="T60" fmla="*/ 2147483647 w 71"/>
                <a:gd name="T61" fmla="*/ 2147483647 h 76"/>
                <a:gd name="T62" fmla="*/ 2147483647 w 71"/>
                <a:gd name="T63" fmla="*/ 2147483647 h 76"/>
                <a:gd name="T64" fmla="*/ 2147483647 w 71"/>
                <a:gd name="T65" fmla="*/ 2147483647 h 76"/>
                <a:gd name="T66" fmla="*/ 2147483647 w 71"/>
                <a:gd name="T67" fmla="*/ 2147483647 h 76"/>
                <a:gd name="T68" fmla="*/ 2147483647 w 71"/>
                <a:gd name="T69" fmla="*/ 2147483647 h 76"/>
                <a:gd name="T70" fmla="*/ 2147483647 w 71"/>
                <a:gd name="T71" fmla="*/ 2147483647 h 76"/>
                <a:gd name="T72" fmla="*/ 2147483647 w 71"/>
                <a:gd name="T73" fmla="*/ 2147483647 h 76"/>
                <a:gd name="T74" fmla="*/ 2147483647 w 71"/>
                <a:gd name="T75" fmla="*/ 2147483647 h 76"/>
                <a:gd name="T76" fmla="*/ 2147483647 w 71"/>
                <a:gd name="T77" fmla="*/ 2147483647 h 76"/>
                <a:gd name="T78" fmla="*/ 2147483647 w 71"/>
                <a:gd name="T79" fmla="*/ 2147483647 h 76"/>
                <a:gd name="T80" fmla="*/ 2147483647 w 71"/>
                <a:gd name="T81" fmla="*/ 2147483647 h 76"/>
                <a:gd name="T82" fmla="*/ 2147483647 w 71"/>
                <a:gd name="T83" fmla="*/ 2147483647 h 76"/>
                <a:gd name="T84" fmla="*/ 2147483647 w 71"/>
                <a:gd name="T85" fmla="*/ 2147483647 h 76"/>
                <a:gd name="T86" fmla="*/ 2147483647 w 71"/>
                <a:gd name="T87" fmla="*/ 2147483647 h 76"/>
                <a:gd name="T88" fmla="*/ 2147483647 w 71"/>
                <a:gd name="T89" fmla="*/ 2147483647 h 76"/>
                <a:gd name="T90" fmla="*/ 2147483647 w 71"/>
                <a:gd name="T91" fmla="*/ 2147483647 h 76"/>
                <a:gd name="T92" fmla="*/ 2147483647 w 71"/>
                <a:gd name="T93" fmla="*/ 2147483647 h 76"/>
                <a:gd name="T94" fmla="*/ 2147483647 w 71"/>
                <a:gd name="T95" fmla="*/ 2147483647 h 76"/>
                <a:gd name="T96" fmla="*/ 2147483647 w 71"/>
                <a:gd name="T97" fmla="*/ 2147483647 h 76"/>
                <a:gd name="T98" fmla="*/ 2147483647 w 71"/>
                <a:gd name="T99" fmla="*/ 2147483647 h 76"/>
                <a:gd name="T100" fmla="*/ 2147483647 w 71"/>
                <a:gd name="T101" fmla="*/ 2147483647 h 76"/>
                <a:gd name="T102" fmla="*/ 2147483647 w 71"/>
                <a:gd name="T103" fmla="*/ 2147483647 h 76"/>
                <a:gd name="T104" fmla="*/ 2147483647 w 71"/>
                <a:gd name="T105" fmla="*/ 2147483647 h 76"/>
                <a:gd name="T106" fmla="*/ 2147483647 w 71"/>
                <a:gd name="T107" fmla="*/ 2147483647 h 76"/>
                <a:gd name="T108" fmla="*/ 2147483647 w 71"/>
                <a:gd name="T109" fmla="*/ 2147483647 h 76"/>
                <a:gd name="T110" fmla="*/ 2147483647 w 71"/>
                <a:gd name="T111" fmla="*/ 2147483647 h 76"/>
                <a:gd name="T112" fmla="*/ 2147483647 w 71"/>
                <a:gd name="T113" fmla="*/ 2147483647 h 76"/>
                <a:gd name="T114" fmla="*/ 2147483647 w 71"/>
                <a:gd name="T115" fmla="*/ 2147483647 h 76"/>
                <a:gd name="T116" fmla="*/ 2147483647 w 71"/>
                <a:gd name="T117" fmla="*/ 2147483647 h 76"/>
                <a:gd name="T118" fmla="*/ 2147483647 w 71"/>
                <a:gd name="T119" fmla="*/ 2147483647 h 76"/>
                <a:gd name="T120" fmla="*/ 2147483647 w 71"/>
                <a:gd name="T121" fmla="*/ 2147483647 h 76"/>
                <a:gd name="T122" fmla="*/ 2147483647 w 71"/>
                <a:gd name="T123" fmla="*/ 2147483647 h 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1"/>
                <a:gd name="T187" fmla="*/ 0 h 76"/>
                <a:gd name="T188" fmla="*/ 71 w 71"/>
                <a:gd name="T189" fmla="*/ 76 h 7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1" h="76">
                  <a:moveTo>
                    <a:pt x="30" y="76"/>
                  </a:moveTo>
                  <a:lnTo>
                    <a:pt x="29" y="75"/>
                  </a:lnTo>
                  <a:lnTo>
                    <a:pt x="28" y="73"/>
                  </a:lnTo>
                  <a:lnTo>
                    <a:pt x="24" y="72"/>
                  </a:lnTo>
                  <a:lnTo>
                    <a:pt x="23" y="67"/>
                  </a:lnTo>
                  <a:lnTo>
                    <a:pt x="22" y="65"/>
                  </a:lnTo>
                  <a:lnTo>
                    <a:pt x="23" y="64"/>
                  </a:lnTo>
                  <a:lnTo>
                    <a:pt x="23" y="63"/>
                  </a:lnTo>
                  <a:lnTo>
                    <a:pt x="22" y="61"/>
                  </a:lnTo>
                  <a:lnTo>
                    <a:pt x="21" y="59"/>
                  </a:lnTo>
                  <a:lnTo>
                    <a:pt x="21" y="56"/>
                  </a:lnTo>
                  <a:lnTo>
                    <a:pt x="21" y="54"/>
                  </a:lnTo>
                  <a:lnTo>
                    <a:pt x="21" y="53"/>
                  </a:lnTo>
                  <a:lnTo>
                    <a:pt x="17" y="50"/>
                  </a:lnTo>
                  <a:lnTo>
                    <a:pt x="13" y="48"/>
                  </a:lnTo>
                  <a:lnTo>
                    <a:pt x="12" y="45"/>
                  </a:lnTo>
                  <a:lnTo>
                    <a:pt x="8" y="44"/>
                  </a:lnTo>
                  <a:lnTo>
                    <a:pt x="8" y="43"/>
                  </a:lnTo>
                  <a:lnTo>
                    <a:pt x="7" y="42"/>
                  </a:lnTo>
                  <a:lnTo>
                    <a:pt x="4" y="41"/>
                  </a:lnTo>
                  <a:lnTo>
                    <a:pt x="3" y="41"/>
                  </a:lnTo>
                  <a:lnTo>
                    <a:pt x="2" y="40"/>
                  </a:lnTo>
                  <a:lnTo>
                    <a:pt x="1" y="39"/>
                  </a:lnTo>
                  <a:lnTo>
                    <a:pt x="1" y="34"/>
                  </a:lnTo>
                  <a:lnTo>
                    <a:pt x="2" y="31"/>
                  </a:lnTo>
                  <a:lnTo>
                    <a:pt x="2" y="30"/>
                  </a:lnTo>
                  <a:lnTo>
                    <a:pt x="3" y="28"/>
                  </a:lnTo>
                  <a:lnTo>
                    <a:pt x="1" y="26"/>
                  </a:lnTo>
                  <a:lnTo>
                    <a:pt x="0" y="25"/>
                  </a:lnTo>
                  <a:lnTo>
                    <a:pt x="1" y="22"/>
                  </a:lnTo>
                  <a:lnTo>
                    <a:pt x="1" y="20"/>
                  </a:lnTo>
                  <a:lnTo>
                    <a:pt x="5" y="17"/>
                  </a:lnTo>
                  <a:lnTo>
                    <a:pt x="6" y="17"/>
                  </a:lnTo>
                  <a:lnTo>
                    <a:pt x="7" y="16"/>
                  </a:lnTo>
                  <a:lnTo>
                    <a:pt x="6" y="7"/>
                  </a:lnTo>
                  <a:lnTo>
                    <a:pt x="7" y="6"/>
                  </a:lnTo>
                  <a:lnTo>
                    <a:pt x="8" y="5"/>
                  </a:lnTo>
                  <a:lnTo>
                    <a:pt x="9" y="5"/>
                  </a:lnTo>
                  <a:lnTo>
                    <a:pt x="11" y="6"/>
                  </a:lnTo>
                  <a:lnTo>
                    <a:pt x="13" y="5"/>
                  </a:lnTo>
                  <a:lnTo>
                    <a:pt x="16" y="4"/>
                  </a:lnTo>
                  <a:lnTo>
                    <a:pt x="22" y="1"/>
                  </a:lnTo>
                  <a:lnTo>
                    <a:pt x="23" y="0"/>
                  </a:lnTo>
                  <a:lnTo>
                    <a:pt x="24" y="1"/>
                  </a:lnTo>
                  <a:lnTo>
                    <a:pt x="24" y="2"/>
                  </a:lnTo>
                  <a:lnTo>
                    <a:pt x="23" y="3"/>
                  </a:lnTo>
                  <a:lnTo>
                    <a:pt x="23" y="4"/>
                  </a:lnTo>
                  <a:lnTo>
                    <a:pt x="22" y="6"/>
                  </a:lnTo>
                  <a:lnTo>
                    <a:pt x="25" y="5"/>
                  </a:lnTo>
                  <a:lnTo>
                    <a:pt x="26" y="5"/>
                  </a:lnTo>
                  <a:lnTo>
                    <a:pt x="27" y="7"/>
                  </a:lnTo>
                  <a:lnTo>
                    <a:pt x="28" y="6"/>
                  </a:lnTo>
                  <a:lnTo>
                    <a:pt x="29" y="7"/>
                  </a:lnTo>
                  <a:lnTo>
                    <a:pt x="31" y="8"/>
                  </a:lnTo>
                  <a:lnTo>
                    <a:pt x="32" y="8"/>
                  </a:lnTo>
                  <a:lnTo>
                    <a:pt x="32" y="10"/>
                  </a:lnTo>
                  <a:lnTo>
                    <a:pt x="33" y="11"/>
                  </a:lnTo>
                  <a:lnTo>
                    <a:pt x="44" y="13"/>
                  </a:lnTo>
                  <a:lnTo>
                    <a:pt x="46" y="13"/>
                  </a:lnTo>
                  <a:lnTo>
                    <a:pt x="48" y="15"/>
                  </a:lnTo>
                  <a:lnTo>
                    <a:pt x="50" y="15"/>
                  </a:lnTo>
                  <a:lnTo>
                    <a:pt x="51" y="15"/>
                  </a:lnTo>
                  <a:lnTo>
                    <a:pt x="54" y="15"/>
                  </a:lnTo>
                  <a:lnTo>
                    <a:pt x="56" y="16"/>
                  </a:lnTo>
                  <a:lnTo>
                    <a:pt x="57" y="17"/>
                  </a:lnTo>
                  <a:lnTo>
                    <a:pt x="56" y="17"/>
                  </a:lnTo>
                  <a:lnTo>
                    <a:pt x="56" y="18"/>
                  </a:lnTo>
                  <a:lnTo>
                    <a:pt x="58" y="18"/>
                  </a:lnTo>
                  <a:lnTo>
                    <a:pt x="60" y="19"/>
                  </a:lnTo>
                  <a:lnTo>
                    <a:pt x="61" y="21"/>
                  </a:lnTo>
                  <a:lnTo>
                    <a:pt x="60" y="25"/>
                  </a:lnTo>
                  <a:lnTo>
                    <a:pt x="62" y="25"/>
                  </a:lnTo>
                  <a:lnTo>
                    <a:pt x="63" y="25"/>
                  </a:lnTo>
                  <a:lnTo>
                    <a:pt x="62" y="26"/>
                  </a:lnTo>
                  <a:lnTo>
                    <a:pt x="62" y="27"/>
                  </a:lnTo>
                  <a:lnTo>
                    <a:pt x="62" y="28"/>
                  </a:lnTo>
                  <a:lnTo>
                    <a:pt x="64" y="30"/>
                  </a:lnTo>
                  <a:lnTo>
                    <a:pt x="61" y="33"/>
                  </a:lnTo>
                  <a:lnTo>
                    <a:pt x="60" y="36"/>
                  </a:lnTo>
                  <a:lnTo>
                    <a:pt x="59" y="38"/>
                  </a:lnTo>
                  <a:lnTo>
                    <a:pt x="59" y="39"/>
                  </a:lnTo>
                  <a:lnTo>
                    <a:pt x="61" y="38"/>
                  </a:lnTo>
                  <a:lnTo>
                    <a:pt x="63" y="35"/>
                  </a:lnTo>
                  <a:lnTo>
                    <a:pt x="65" y="33"/>
                  </a:lnTo>
                  <a:lnTo>
                    <a:pt x="66" y="33"/>
                  </a:lnTo>
                  <a:lnTo>
                    <a:pt x="67" y="32"/>
                  </a:lnTo>
                  <a:lnTo>
                    <a:pt x="68" y="31"/>
                  </a:lnTo>
                  <a:lnTo>
                    <a:pt x="68" y="30"/>
                  </a:lnTo>
                  <a:lnTo>
                    <a:pt x="68" y="28"/>
                  </a:lnTo>
                  <a:lnTo>
                    <a:pt x="68" y="27"/>
                  </a:lnTo>
                  <a:lnTo>
                    <a:pt x="69" y="27"/>
                  </a:lnTo>
                  <a:lnTo>
                    <a:pt x="69" y="26"/>
                  </a:lnTo>
                  <a:lnTo>
                    <a:pt x="70" y="25"/>
                  </a:lnTo>
                  <a:lnTo>
                    <a:pt x="71" y="25"/>
                  </a:lnTo>
                  <a:lnTo>
                    <a:pt x="71" y="26"/>
                  </a:lnTo>
                  <a:lnTo>
                    <a:pt x="71" y="28"/>
                  </a:lnTo>
                  <a:lnTo>
                    <a:pt x="69" y="33"/>
                  </a:lnTo>
                  <a:lnTo>
                    <a:pt x="68" y="34"/>
                  </a:lnTo>
                  <a:lnTo>
                    <a:pt x="68" y="35"/>
                  </a:lnTo>
                  <a:lnTo>
                    <a:pt x="68" y="36"/>
                  </a:lnTo>
                  <a:lnTo>
                    <a:pt x="66" y="40"/>
                  </a:lnTo>
                  <a:lnTo>
                    <a:pt x="66" y="43"/>
                  </a:lnTo>
                  <a:lnTo>
                    <a:pt x="66" y="45"/>
                  </a:lnTo>
                  <a:lnTo>
                    <a:pt x="64" y="46"/>
                  </a:lnTo>
                  <a:lnTo>
                    <a:pt x="64" y="47"/>
                  </a:lnTo>
                  <a:lnTo>
                    <a:pt x="64" y="50"/>
                  </a:lnTo>
                  <a:lnTo>
                    <a:pt x="65" y="54"/>
                  </a:lnTo>
                  <a:lnTo>
                    <a:pt x="64" y="55"/>
                  </a:lnTo>
                  <a:lnTo>
                    <a:pt x="63" y="59"/>
                  </a:lnTo>
                  <a:lnTo>
                    <a:pt x="63" y="65"/>
                  </a:lnTo>
                  <a:lnTo>
                    <a:pt x="65" y="70"/>
                  </a:lnTo>
                  <a:lnTo>
                    <a:pt x="65" y="71"/>
                  </a:lnTo>
                  <a:lnTo>
                    <a:pt x="65" y="72"/>
                  </a:lnTo>
                  <a:lnTo>
                    <a:pt x="65" y="74"/>
                  </a:lnTo>
                  <a:lnTo>
                    <a:pt x="30" y="76"/>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14" name="Freeform 13"/>
            <p:cNvSpPr>
              <a:spLocks/>
            </p:cNvSpPr>
            <p:nvPr/>
          </p:nvSpPr>
          <p:spPr bwMode="auto">
            <a:xfrm>
              <a:off x="6335712" y="3138488"/>
              <a:ext cx="1027113" cy="503238"/>
            </a:xfrm>
            <a:custGeom>
              <a:avLst/>
              <a:gdLst>
                <a:gd name="T0" fmla="*/ 2147483647 w 99"/>
                <a:gd name="T1" fmla="*/ 2147483647 h 51"/>
                <a:gd name="T2" fmla="*/ 2147483647 w 99"/>
                <a:gd name="T3" fmla="*/ 2147483647 h 51"/>
                <a:gd name="T4" fmla="*/ 2147483647 w 99"/>
                <a:gd name="T5" fmla="*/ 2147483647 h 51"/>
                <a:gd name="T6" fmla="*/ 2147483647 w 99"/>
                <a:gd name="T7" fmla="*/ 2147483647 h 51"/>
                <a:gd name="T8" fmla="*/ 2147483647 w 99"/>
                <a:gd name="T9" fmla="*/ 2147483647 h 51"/>
                <a:gd name="T10" fmla="*/ 2147483647 w 99"/>
                <a:gd name="T11" fmla="*/ 2147483647 h 51"/>
                <a:gd name="T12" fmla="*/ 2147483647 w 99"/>
                <a:gd name="T13" fmla="*/ 2147483647 h 51"/>
                <a:gd name="T14" fmla="*/ 2147483647 w 99"/>
                <a:gd name="T15" fmla="*/ 2147483647 h 51"/>
                <a:gd name="T16" fmla="*/ 2147483647 w 99"/>
                <a:gd name="T17" fmla="*/ 2147483647 h 51"/>
                <a:gd name="T18" fmla="*/ 2147483647 w 99"/>
                <a:gd name="T19" fmla="*/ 2147483647 h 51"/>
                <a:gd name="T20" fmla="*/ 2147483647 w 99"/>
                <a:gd name="T21" fmla="*/ 2147483647 h 51"/>
                <a:gd name="T22" fmla="*/ 2147483647 w 99"/>
                <a:gd name="T23" fmla="*/ 2147483647 h 51"/>
                <a:gd name="T24" fmla="*/ 2147483647 w 99"/>
                <a:gd name="T25" fmla="*/ 2147483647 h 51"/>
                <a:gd name="T26" fmla="*/ 2147483647 w 99"/>
                <a:gd name="T27" fmla="*/ 2147483647 h 51"/>
                <a:gd name="T28" fmla="*/ 2147483647 w 99"/>
                <a:gd name="T29" fmla="*/ 2147483647 h 51"/>
                <a:gd name="T30" fmla="*/ 2147483647 w 99"/>
                <a:gd name="T31" fmla="*/ 2147483647 h 51"/>
                <a:gd name="T32" fmla="*/ 2147483647 w 99"/>
                <a:gd name="T33" fmla="*/ 2147483647 h 51"/>
                <a:gd name="T34" fmla="*/ 2147483647 w 99"/>
                <a:gd name="T35" fmla="*/ 2147483647 h 51"/>
                <a:gd name="T36" fmla="*/ 2147483647 w 99"/>
                <a:gd name="T37" fmla="*/ 2147483647 h 51"/>
                <a:gd name="T38" fmla="*/ 2147483647 w 99"/>
                <a:gd name="T39" fmla="*/ 2147483647 h 51"/>
                <a:gd name="T40" fmla="*/ 2147483647 w 99"/>
                <a:gd name="T41" fmla="*/ 2147483647 h 51"/>
                <a:gd name="T42" fmla="*/ 2147483647 w 99"/>
                <a:gd name="T43" fmla="*/ 2147483647 h 51"/>
                <a:gd name="T44" fmla="*/ 2147483647 w 99"/>
                <a:gd name="T45" fmla="*/ 2147483647 h 51"/>
                <a:gd name="T46" fmla="*/ 2147483647 w 99"/>
                <a:gd name="T47" fmla="*/ 2147483647 h 51"/>
                <a:gd name="T48" fmla="*/ 2147483647 w 99"/>
                <a:gd name="T49" fmla="*/ 0 h 51"/>
                <a:gd name="T50" fmla="*/ 2147483647 w 99"/>
                <a:gd name="T51" fmla="*/ 2147483647 h 51"/>
                <a:gd name="T52" fmla="*/ 2147483647 w 99"/>
                <a:gd name="T53" fmla="*/ 0 h 51"/>
                <a:gd name="T54" fmla="*/ 2147483647 w 99"/>
                <a:gd name="T55" fmla="*/ 2147483647 h 51"/>
                <a:gd name="T56" fmla="*/ 2147483647 w 99"/>
                <a:gd name="T57" fmla="*/ 2147483647 h 51"/>
                <a:gd name="T58" fmla="*/ 2147483647 w 99"/>
                <a:gd name="T59" fmla="*/ 2147483647 h 51"/>
                <a:gd name="T60" fmla="*/ 2147483647 w 99"/>
                <a:gd name="T61" fmla="*/ 2147483647 h 51"/>
                <a:gd name="T62" fmla="*/ 2147483647 w 99"/>
                <a:gd name="T63" fmla="*/ 2147483647 h 51"/>
                <a:gd name="T64" fmla="*/ 2147483647 w 99"/>
                <a:gd name="T65" fmla="*/ 2147483647 h 51"/>
                <a:gd name="T66" fmla="*/ 2147483647 w 99"/>
                <a:gd name="T67" fmla="*/ 2147483647 h 51"/>
                <a:gd name="T68" fmla="*/ 2147483647 w 99"/>
                <a:gd name="T69" fmla="*/ 2147483647 h 51"/>
                <a:gd name="T70" fmla="*/ 2147483647 w 99"/>
                <a:gd name="T71" fmla="*/ 2147483647 h 51"/>
                <a:gd name="T72" fmla="*/ 2147483647 w 99"/>
                <a:gd name="T73" fmla="*/ 2147483647 h 51"/>
                <a:gd name="T74" fmla="*/ 2147483647 w 99"/>
                <a:gd name="T75" fmla="*/ 2147483647 h 51"/>
                <a:gd name="T76" fmla="*/ 2147483647 w 99"/>
                <a:gd name="T77" fmla="*/ 2147483647 h 51"/>
                <a:gd name="T78" fmla="*/ 2147483647 w 99"/>
                <a:gd name="T79" fmla="*/ 2147483647 h 51"/>
                <a:gd name="T80" fmla="*/ 2147483647 w 99"/>
                <a:gd name="T81" fmla="*/ 2147483647 h 51"/>
                <a:gd name="T82" fmla="*/ 2147483647 w 99"/>
                <a:gd name="T83" fmla="*/ 2147483647 h 51"/>
                <a:gd name="T84" fmla="*/ 2147483647 w 99"/>
                <a:gd name="T85" fmla="*/ 2147483647 h 51"/>
                <a:gd name="T86" fmla="*/ 2147483647 w 99"/>
                <a:gd name="T87" fmla="*/ 2147483647 h 51"/>
                <a:gd name="T88" fmla="*/ 2147483647 w 99"/>
                <a:gd name="T89" fmla="*/ 2147483647 h 51"/>
                <a:gd name="T90" fmla="*/ 2147483647 w 99"/>
                <a:gd name="T91" fmla="*/ 2147483647 h 51"/>
                <a:gd name="T92" fmla="*/ 2147483647 w 99"/>
                <a:gd name="T93" fmla="*/ 2147483647 h 51"/>
                <a:gd name="T94" fmla="*/ 2147483647 w 99"/>
                <a:gd name="T95" fmla="*/ 2147483647 h 51"/>
                <a:gd name="T96" fmla="*/ 2147483647 w 99"/>
                <a:gd name="T97" fmla="*/ 2147483647 h 51"/>
                <a:gd name="T98" fmla="*/ 2147483647 w 99"/>
                <a:gd name="T99" fmla="*/ 2147483647 h 51"/>
                <a:gd name="T100" fmla="*/ 2147483647 w 99"/>
                <a:gd name="T101" fmla="*/ 2147483647 h 51"/>
                <a:gd name="T102" fmla="*/ 2147483647 w 99"/>
                <a:gd name="T103" fmla="*/ 2147483647 h 51"/>
                <a:gd name="T104" fmla="*/ 2147483647 w 99"/>
                <a:gd name="T105" fmla="*/ 2147483647 h 51"/>
                <a:gd name="T106" fmla="*/ 2147483647 w 99"/>
                <a:gd name="T107" fmla="*/ 2147483647 h 51"/>
                <a:gd name="T108" fmla="*/ 2147483647 w 99"/>
                <a:gd name="T109" fmla="*/ 2147483647 h 51"/>
                <a:gd name="T110" fmla="*/ 0 w 99"/>
                <a:gd name="T111" fmla="*/ 2147483647 h 5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9"/>
                <a:gd name="T169" fmla="*/ 0 h 51"/>
                <a:gd name="T170" fmla="*/ 99 w 99"/>
                <a:gd name="T171" fmla="*/ 51 h 5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9" h="51">
                  <a:moveTo>
                    <a:pt x="0" y="51"/>
                  </a:moveTo>
                  <a:lnTo>
                    <a:pt x="20" y="49"/>
                  </a:lnTo>
                  <a:lnTo>
                    <a:pt x="20" y="48"/>
                  </a:lnTo>
                  <a:lnTo>
                    <a:pt x="19" y="47"/>
                  </a:lnTo>
                  <a:lnTo>
                    <a:pt x="22" y="46"/>
                  </a:lnTo>
                  <a:lnTo>
                    <a:pt x="22" y="47"/>
                  </a:lnTo>
                  <a:lnTo>
                    <a:pt x="78" y="42"/>
                  </a:lnTo>
                  <a:lnTo>
                    <a:pt x="80" y="41"/>
                  </a:lnTo>
                  <a:lnTo>
                    <a:pt x="80" y="40"/>
                  </a:lnTo>
                  <a:lnTo>
                    <a:pt x="85" y="38"/>
                  </a:lnTo>
                  <a:lnTo>
                    <a:pt x="86" y="37"/>
                  </a:lnTo>
                  <a:lnTo>
                    <a:pt x="89" y="35"/>
                  </a:lnTo>
                  <a:lnTo>
                    <a:pt x="89" y="34"/>
                  </a:lnTo>
                  <a:lnTo>
                    <a:pt x="89" y="33"/>
                  </a:lnTo>
                  <a:lnTo>
                    <a:pt x="90" y="32"/>
                  </a:lnTo>
                  <a:lnTo>
                    <a:pt x="90" y="31"/>
                  </a:lnTo>
                  <a:lnTo>
                    <a:pt x="92" y="29"/>
                  </a:lnTo>
                  <a:lnTo>
                    <a:pt x="99" y="23"/>
                  </a:lnTo>
                  <a:lnTo>
                    <a:pt x="99" y="22"/>
                  </a:lnTo>
                  <a:lnTo>
                    <a:pt x="98" y="22"/>
                  </a:lnTo>
                  <a:lnTo>
                    <a:pt x="97" y="22"/>
                  </a:lnTo>
                  <a:lnTo>
                    <a:pt x="97" y="21"/>
                  </a:lnTo>
                  <a:lnTo>
                    <a:pt x="95" y="20"/>
                  </a:lnTo>
                  <a:lnTo>
                    <a:pt x="95" y="21"/>
                  </a:lnTo>
                  <a:lnTo>
                    <a:pt x="94" y="20"/>
                  </a:lnTo>
                  <a:lnTo>
                    <a:pt x="92" y="18"/>
                  </a:lnTo>
                  <a:lnTo>
                    <a:pt x="90" y="14"/>
                  </a:lnTo>
                  <a:lnTo>
                    <a:pt x="89" y="13"/>
                  </a:lnTo>
                  <a:lnTo>
                    <a:pt x="89" y="12"/>
                  </a:lnTo>
                  <a:lnTo>
                    <a:pt x="89" y="10"/>
                  </a:lnTo>
                  <a:lnTo>
                    <a:pt x="89" y="8"/>
                  </a:lnTo>
                  <a:lnTo>
                    <a:pt x="87" y="7"/>
                  </a:lnTo>
                  <a:lnTo>
                    <a:pt x="86" y="6"/>
                  </a:lnTo>
                  <a:lnTo>
                    <a:pt x="84" y="4"/>
                  </a:lnTo>
                  <a:lnTo>
                    <a:pt x="84" y="3"/>
                  </a:lnTo>
                  <a:lnTo>
                    <a:pt x="82" y="4"/>
                  </a:lnTo>
                  <a:lnTo>
                    <a:pt x="82" y="5"/>
                  </a:lnTo>
                  <a:lnTo>
                    <a:pt x="81" y="6"/>
                  </a:lnTo>
                  <a:lnTo>
                    <a:pt x="80" y="6"/>
                  </a:lnTo>
                  <a:lnTo>
                    <a:pt x="78" y="6"/>
                  </a:lnTo>
                  <a:lnTo>
                    <a:pt x="76" y="5"/>
                  </a:lnTo>
                  <a:lnTo>
                    <a:pt x="75" y="6"/>
                  </a:lnTo>
                  <a:lnTo>
                    <a:pt x="74" y="7"/>
                  </a:lnTo>
                  <a:lnTo>
                    <a:pt x="71" y="5"/>
                  </a:lnTo>
                  <a:lnTo>
                    <a:pt x="68" y="5"/>
                  </a:lnTo>
                  <a:lnTo>
                    <a:pt x="66" y="4"/>
                  </a:lnTo>
                  <a:lnTo>
                    <a:pt x="65" y="2"/>
                  </a:lnTo>
                  <a:lnTo>
                    <a:pt x="63" y="0"/>
                  </a:lnTo>
                  <a:lnTo>
                    <a:pt x="61" y="1"/>
                  </a:lnTo>
                  <a:lnTo>
                    <a:pt x="59" y="0"/>
                  </a:lnTo>
                  <a:lnTo>
                    <a:pt x="58" y="0"/>
                  </a:lnTo>
                  <a:lnTo>
                    <a:pt x="58" y="2"/>
                  </a:lnTo>
                  <a:lnTo>
                    <a:pt x="58" y="5"/>
                  </a:lnTo>
                  <a:lnTo>
                    <a:pt x="58" y="6"/>
                  </a:lnTo>
                  <a:lnTo>
                    <a:pt x="56" y="7"/>
                  </a:lnTo>
                  <a:lnTo>
                    <a:pt x="55" y="8"/>
                  </a:lnTo>
                  <a:lnTo>
                    <a:pt x="52" y="8"/>
                  </a:lnTo>
                  <a:lnTo>
                    <a:pt x="51" y="8"/>
                  </a:lnTo>
                  <a:lnTo>
                    <a:pt x="51" y="11"/>
                  </a:lnTo>
                  <a:lnTo>
                    <a:pt x="46" y="18"/>
                  </a:lnTo>
                  <a:lnTo>
                    <a:pt x="45" y="21"/>
                  </a:lnTo>
                  <a:lnTo>
                    <a:pt x="42" y="21"/>
                  </a:lnTo>
                  <a:lnTo>
                    <a:pt x="40" y="19"/>
                  </a:lnTo>
                  <a:lnTo>
                    <a:pt x="39" y="19"/>
                  </a:lnTo>
                  <a:lnTo>
                    <a:pt x="38" y="20"/>
                  </a:lnTo>
                  <a:lnTo>
                    <a:pt x="37" y="24"/>
                  </a:lnTo>
                  <a:lnTo>
                    <a:pt x="36" y="25"/>
                  </a:lnTo>
                  <a:lnTo>
                    <a:pt x="35" y="24"/>
                  </a:lnTo>
                  <a:lnTo>
                    <a:pt x="34" y="23"/>
                  </a:lnTo>
                  <a:lnTo>
                    <a:pt x="32" y="23"/>
                  </a:lnTo>
                  <a:lnTo>
                    <a:pt x="31" y="26"/>
                  </a:lnTo>
                  <a:lnTo>
                    <a:pt x="30" y="26"/>
                  </a:lnTo>
                  <a:lnTo>
                    <a:pt x="26" y="24"/>
                  </a:lnTo>
                  <a:lnTo>
                    <a:pt x="23" y="25"/>
                  </a:lnTo>
                  <a:lnTo>
                    <a:pt x="20" y="25"/>
                  </a:lnTo>
                  <a:lnTo>
                    <a:pt x="20" y="26"/>
                  </a:lnTo>
                  <a:lnTo>
                    <a:pt x="20" y="27"/>
                  </a:lnTo>
                  <a:lnTo>
                    <a:pt x="19" y="27"/>
                  </a:lnTo>
                  <a:lnTo>
                    <a:pt x="18" y="27"/>
                  </a:lnTo>
                  <a:lnTo>
                    <a:pt x="17" y="28"/>
                  </a:lnTo>
                  <a:lnTo>
                    <a:pt x="17" y="30"/>
                  </a:lnTo>
                  <a:lnTo>
                    <a:pt x="18" y="32"/>
                  </a:lnTo>
                  <a:lnTo>
                    <a:pt x="18" y="33"/>
                  </a:lnTo>
                  <a:lnTo>
                    <a:pt x="14" y="34"/>
                  </a:lnTo>
                  <a:lnTo>
                    <a:pt x="12" y="34"/>
                  </a:lnTo>
                  <a:lnTo>
                    <a:pt x="13" y="36"/>
                  </a:lnTo>
                  <a:lnTo>
                    <a:pt x="13" y="40"/>
                  </a:lnTo>
                  <a:lnTo>
                    <a:pt x="12" y="40"/>
                  </a:lnTo>
                  <a:lnTo>
                    <a:pt x="10" y="39"/>
                  </a:lnTo>
                  <a:lnTo>
                    <a:pt x="8" y="38"/>
                  </a:lnTo>
                  <a:lnTo>
                    <a:pt x="6" y="38"/>
                  </a:lnTo>
                  <a:lnTo>
                    <a:pt x="4" y="39"/>
                  </a:lnTo>
                  <a:lnTo>
                    <a:pt x="4" y="42"/>
                  </a:lnTo>
                  <a:lnTo>
                    <a:pt x="5" y="43"/>
                  </a:lnTo>
                  <a:lnTo>
                    <a:pt x="5" y="44"/>
                  </a:lnTo>
                  <a:lnTo>
                    <a:pt x="4" y="49"/>
                  </a:lnTo>
                  <a:lnTo>
                    <a:pt x="3" y="49"/>
                  </a:lnTo>
                  <a:lnTo>
                    <a:pt x="1" y="49"/>
                  </a:lnTo>
                  <a:lnTo>
                    <a:pt x="0" y="51"/>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15" name="Freeform 14"/>
            <p:cNvSpPr>
              <a:spLocks/>
            </p:cNvSpPr>
            <p:nvPr/>
          </p:nvSpPr>
          <p:spPr bwMode="auto">
            <a:xfrm>
              <a:off x="6245225" y="3514726"/>
              <a:ext cx="1146175" cy="384175"/>
            </a:xfrm>
            <a:custGeom>
              <a:avLst/>
              <a:gdLst>
                <a:gd name="T0" fmla="*/ 568 w 111"/>
                <a:gd name="T1" fmla="*/ 0 h 39"/>
                <a:gd name="T2" fmla="*/ 455 w 111"/>
                <a:gd name="T3" fmla="*/ 15 h 39"/>
                <a:gd name="T4" fmla="*/ 445 w 111"/>
                <a:gd name="T5" fmla="*/ 19 h 39"/>
                <a:gd name="T6" fmla="*/ 159 w 111"/>
                <a:gd name="T7" fmla="*/ 44 h 39"/>
                <a:gd name="T8" fmla="*/ 159 w 111"/>
                <a:gd name="T9" fmla="*/ 39 h 39"/>
                <a:gd name="T10" fmla="*/ 143 w 111"/>
                <a:gd name="T11" fmla="*/ 44 h 39"/>
                <a:gd name="T12" fmla="*/ 148 w 111"/>
                <a:gd name="T13" fmla="*/ 49 h 39"/>
                <a:gd name="T14" fmla="*/ 148 w 111"/>
                <a:gd name="T15" fmla="*/ 54 h 39"/>
                <a:gd name="T16" fmla="*/ 46 w 111"/>
                <a:gd name="T17" fmla="*/ 63 h 39"/>
                <a:gd name="T18" fmla="*/ 41 w 111"/>
                <a:gd name="T19" fmla="*/ 73 h 39"/>
                <a:gd name="T20" fmla="*/ 36 w 111"/>
                <a:gd name="T21" fmla="*/ 88 h 39"/>
                <a:gd name="T22" fmla="*/ 41 w 111"/>
                <a:gd name="T23" fmla="*/ 93 h 39"/>
                <a:gd name="T24" fmla="*/ 36 w 111"/>
                <a:gd name="T25" fmla="*/ 107 h 39"/>
                <a:gd name="T26" fmla="*/ 36 w 111"/>
                <a:gd name="T27" fmla="*/ 107 h 39"/>
                <a:gd name="T28" fmla="*/ 36 w 111"/>
                <a:gd name="T29" fmla="*/ 112 h 39"/>
                <a:gd name="T30" fmla="*/ 31 w 111"/>
                <a:gd name="T31" fmla="*/ 122 h 39"/>
                <a:gd name="T32" fmla="*/ 26 w 111"/>
                <a:gd name="T33" fmla="*/ 127 h 39"/>
                <a:gd name="T34" fmla="*/ 20 w 111"/>
                <a:gd name="T35" fmla="*/ 146 h 39"/>
                <a:gd name="T36" fmla="*/ 10 w 111"/>
                <a:gd name="T37" fmla="*/ 156 h 39"/>
                <a:gd name="T38" fmla="*/ 10 w 111"/>
                <a:gd name="T39" fmla="*/ 171 h 39"/>
                <a:gd name="T40" fmla="*/ 10 w 111"/>
                <a:gd name="T41" fmla="*/ 185 h 39"/>
                <a:gd name="T42" fmla="*/ 10 w 111"/>
                <a:gd name="T43" fmla="*/ 185 h 39"/>
                <a:gd name="T44" fmla="*/ 0 w 111"/>
                <a:gd name="T45" fmla="*/ 190 h 39"/>
                <a:gd name="T46" fmla="*/ 148 w 111"/>
                <a:gd name="T47" fmla="*/ 180 h 39"/>
                <a:gd name="T48" fmla="*/ 333 w 111"/>
                <a:gd name="T49" fmla="*/ 166 h 39"/>
                <a:gd name="T50" fmla="*/ 399 w 111"/>
                <a:gd name="T51" fmla="*/ 156 h 39"/>
                <a:gd name="T52" fmla="*/ 404 w 111"/>
                <a:gd name="T53" fmla="*/ 136 h 39"/>
                <a:gd name="T54" fmla="*/ 409 w 111"/>
                <a:gd name="T55" fmla="*/ 136 h 39"/>
                <a:gd name="T56" fmla="*/ 409 w 111"/>
                <a:gd name="T57" fmla="*/ 136 h 39"/>
                <a:gd name="T58" fmla="*/ 414 w 111"/>
                <a:gd name="T59" fmla="*/ 132 h 39"/>
                <a:gd name="T60" fmla="*/ 420 w 111"/>
                <a:gd name="T61" fmla="*/ 127 h 39"/>
                <a:gd name="T62" fmla="*/ 414 w 111"/>
                <a:gd name="T63" fmla="*/ 122 h 39"/>
                <a:gd name="T64" fmla="*/ 420 w 111"/>
                <a:gd name="T65" fmla="*/ 117 h 39"/>
                <a:gd name="T66" fmla="*/ 425 w 111"/>
                <a:gd name="T67" fmla="*/ 112 h 39"/>
                <a:gd name="T68" fmla="*/ 440 w 111"/>
                <a:gd name="T69" fmla="*/ 107 h 39"/>
                <a:gd name="T70" fmla="*/ 455 w 111"/>
                <a:gd name="T71" fmla="*/ 102 h 39"/>
                <a:gd name="T72" fmla="*/ 471 w 111"/>
                <a:gd name="T73" fmla="*/ 88 h 39"/>
                <a:gd name="T74" fmla="*/ 476 w 111"/>
                <a:gd name="T75" fmla="*/ 88 h 39"/>
                <a:gd name="T76" fmla="*/ 486 w 111"/>
                <a:gd name="T77" fmla="*/ 78 h 39"/>
                <a:gd name="T78" fmla="*/ 491 w 111"/>
                <a:gd name="T79" fmla="*/ 68 h 39"/>
                <a:gd name="T80" fmla="*/ 491 w 111"/>
                <a:gd name="T81" fmla="*/ 68 h 39"/>
                <a:gd name="T82" fmla="*/ 496 w 111"/>
                <a:gd name="T83" fmla="*/ 68 h 39"/>
                <a:gd name="T84" fmla="*/ 501 w 111"/>
                <a:gd name="T85" fmla="*/ 68 h 39"/>
                <a:gd name="T86" fmla="*/ 501 w 111"/>
                <a:gd name="T87" fmla="*/ 63 h 39"/>
                <a:gd name="T88" fmla="*/ 507 w 111"/>
                <a:gd name="T89" fmla="*/ 58 h 39"/>
                <a:gd name="T90" fmla="*/ 507 w 111"/>
                <a:gd name="T91" fmla="*/ 58 h 39"/>
                <a:gd name="T92" fmla="*/ 512 w 111"/>
                <a:gd name="T93" fmla="*/ 63 h 39"/>
                <a:gd name="T94" fmla="*/ 517 w 111"/>
                <a:gd name="T95" fmla="*/ 58 h 39"/>
                <a:gd name="T96" fmla="*/ 517 w 111"/>
                <a:gd name="T97" fmla="*/ 58 h 39"/>
                <a:gd name="T98" fmla="*/ 527 w 111"/>
                <a:gd name="T99" fmla="*/ 49 h 39"/>
                <a:gd name="T100" fmla="*/ 532 w 111"/>
                <a:gd name="T101" fmla="*/ 49 h 39"/>
                <a:gd name="T102" fmla="*/ 542 w 111"/>
                <a:gd name="T103" fmla="*/ 49 h 39"/>
                <a:gd name="T104" fmla="*/ 558 w 111"/>
                <a:gd name="T105" fmla="*/ 29 h 39"/>
                <a:gd name="T106" fmla="*/ 563 w 111"/>
                <a:gd name="T107" fmla="*/ 24 h 39"/>
                <a:gd name="T108" fmla="*/ 568 w 111"/>
                <a:gd name="T109" fmla="*/ 19 h 39"/>
                <a:gd name="T110" fmla="*/ 568 w 111"/>
                <a:gd name="T111" fmla="*/ 15 h 39"/>
                <a:gd name="T112" fmla="*/ 568 w 111"/>
                <a:gd name="T113" fmla="*/ 5 h 39"/>
                <a:gd name="T114" fmla="*/ 568 w 111"/>
                <a:gd name="T115" fmla="*/ 0 h 39"/>
                <a:gd name="T116" fmla="*/ 568 w 111"/>
                <a:gd name="T117" fmla="*/ 0 h 3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1"/>
                <a:gd name="T178" fmla="*/ 0 h 39"/>
                <a:gd name="T179" fmla="*/ 111 w 111"/>
                <a:gd name="T180" fmla="*/ 39 h 3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1" h="39">
                  <a:moveTo>
                    <a:pt x="111" y="0"/>
                  </a:moveTo>
                  <a:lnTo>
                    <a:pt x="89" y="3"/>
                  </a:lnTo>
                  <a:lnTo>
                    <a:pt x="87" y="4"/>
                  </a:lnTo>
                  <a:lnTo>
                    <a:pt x="31" y="9"/>
                  </a:lnTo>
                  <a:lnTo>
                    <a:pt x="31" y="8"/>
                  </a:lnTo>
                  <a:lnTo>
                    <a:pt x="28" y="9"/>
                  </a:lnTo>
                  <a:lnTo>
                    <a:pt x="29" y="10"/>
                  </a:lnTo>
                  <a:lnTo>
                    <a:pt x="29" y="11"/>
                  </a:lnTo>
                  <a:lnTo>
                    <a:pt x="9" y="13"/>
                  </a:lnTo>
                  <a:lnTo>
                    <a:pt x="8" y="15"/>
                  </a:lnTo>
                  <a:lnTo>
                    <a:pt x="7" y="18"/>
                  </a:lnTo>
                  <a:lnTo>
                    <a:pt x="8" y="19"/>
                  </a:lnTo>
                  <a:lnTo>
                    <a:pt x="7" y="22"/>
                  </a:lnTo>
                  <a:lnTo>
                    <a:pt x="7" y="23"/>
                  </a:lnTo>
                  <a:lnTo>
                    <a:pt x="6" y="25"/>
                  </a:lnTo>
                  <a:lnTo>
                    <a:pt x="5" y="26"/>
                  </a:lnTo>
                  <a:lnTo>
                    <a:pt x="4" y="30"/>
                  </a:lnTo>
                  <a:lnTo>
                    <a:pt x="2" y="32"/>
                  </a:lnTo>
                  <a:lnTo>
                    <a:pt x="2" y="35"/>
                  </a:lnTo>
                  <a:lnTo>
                    <a:pt x="2" y="38"/>
                  </a:lnTo>
                  <a:lnTo>
                    <a:pt x="0" y="39"/>
                  </a:lnTo>
                  <a:lnTo>
                    <a:pt x="29" y="37"/>
                  </a:lnTo>
                  <a:lnTo>
                    <a:pt x="65" y="34"/>
                  </a:lnTo>
                  <a:lnTo>
                    <a:pt x="78" y="32"/>
                  </a:lnTo>
                  <a:lnTo>
                    <a:pt x="79" y="28"/>
                  </a:lnTo>
                  <a:lnTo>
                    <a:pt x="80" y="28"/>
                  </a:lnTo>
                  <a:lnTo>
                    <a:pt x="81" y="27"/>
                  </a:lnTo>
                  <a:lnTo>
                    <a:pt x="82" y="26"/>
                  </a:lnTo>
                  <a:lnTo>
                    <a:pt x="81" y="25"/>
                  </a:lnTo>
                  <a:lnTo>
                    <a:pt x="82" y="24"/>
                  </a:lnTo>
                  <a:lnTo>
                    <a:pt x="83" y="23"/>
                  </a:lnTo>
                  <a:lnTo>
                    <a:pt x="86" y="22"/>
                  </a:lnTo>
                  <a:lnTo>
                    <a:pt x="89" y="21"/>
                  </a:lnTo>
                  <a:lnTo>
                    <a:pt x="92" y="18"/>
                  </a:lnTo>
                  <a:lnTo>
                    <a:pt x="93" y="18"/>
                  </a:lnTo>
                  <a:lnTo>
                    <a:pt x="95" y="16"/>
                  </a:lnTo>
                  <a:lnTo>
                    <a:pt x="96" y="14"/>
                  </a:lnTo>
                  <a:lnTo>
                    <a:pt x="97" y="14"/>
                  </a:lnTo>
                  <a:lnTo>
                    <a:pt x="98" y="14"/>
                  </a:lnTo>
                  <a:lnTo>
                    <a:pt x="98" y="13"/>
                  </a:lnTo>
                  <a:lnTo>
                    <a:pt x="99" y="12"/>
                  </a:lnTo>
                  <a:lnTo>
                    <a:pt x="100" y="13"/>
                  </a:lnTo>
                  <a:lnTo>
                    <a:pt x="101" y="12"/>
                  </a:lnTo>
                  <a:lnTo>
                    <a:pt x="103" y="10"/>
                  </a:lnTo>
                  <a:lnTo>
                    <a:pt x="104" y="10"/>
                  </a:lnTo>
                  <a:lnTo>
                    <a:pt x="106" y="10"/>
                  </a:lnTo>
                  <a:lnTo>
                    <a:pt x="109" y="6"/>
                  </a:lnTo>
                  <a:lnTo>
                    <a:pt x="110" y="5"/>
                  </a:lnTo>
                  <a:lnTo>
                    <a:pt x="111" y="4"/>
                  </a:lnTo>
                  <a:lnTo>
                    <a:pt x="111" y="3"/>
                  </a:lnTo>
                  <a:lnTo>
                    <a:pt x="111" y="1"/>
                  </a:lnTo>
                  <a:lnTo>
                    <a:pt x="111" y="0"/>
                  </a:lnTo>
                  <a:close/>
                </a:path>
              </a:pathLst>
            </a:custGeom>
            <a:solidFill>
              <a:srgbClr val="FF8000"/>
            </a:solid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solidFill>
                  <a:srgbClr val="FF9900"/>
                </a:solidFill>
                <a:latin typeface="+mn-lt"/>
                <a:ea typeface="+mn-ea"/>
                <a:cs typeface="+mn-cs"/>
              </a:endParaRPr>
            </a:p>
          </p:txBody>
        </p:sp>
        <p:sp>
          <p:nvSpPr>
            <p:cNvPr id="16" name="Freeform 15"/>
            <p:cNvSpPr>
              <a:spLocks/>
            </p:cNvSpPr>
            <p:nvPr/>
          </p:nvSpPr>
          <p:spPr bwMode="auto">
            <a:xfrm>
              <a:off x="6543675" y="3849688"/>
              <a:ext cx="536575" cy="815975"/>
            </a:xfrm>
            <a:custGeom>
              <a:avLst/>
              <a:gdLst>
                <a:gd name="T0" fmla="*/ 0 w 52"/>
                <a:gd name="T1" fmla="*/ 2147483647 h 83"/>
                <a:gd name="T2" fmla="*/ 2147483647 w 52"/>
                <a:gd name="T3" fmla="*/ 2147483647 h 83"/>
                <a:gd name="T4" fmla="*/ 0 w 52"/>
                <a:gd name="T5" fmla="*/ 2147483647 h 83"/>
                <a:gd name="T6" fmla="*/ 0 w 52"/>
                <a:gd name="T7" fmla="*/ 2147483647 h 83"/>
                <a:gd name="T8" fmla="*/ 2147483647 w 52"/>
                <a:gd name="T9" fmla="*/ 2147483647 h 83"/>
                <a:gd name="T10" fmla="*/ 2147483647 w 52"/>
                <a:gd name="T11" fmla="*/ 2147483647 h 83"/>
                <a:gd name="T12" fmla="*/ 2147483647 w 52"/>
                <a:gd name="T13" fmla="*/ 2147483647 h 83"/>
                <a:gd name="T14" fmla="*/ 2147483647 w 52"/>
                <a:gd name="T15" fmla="*/ 2147483647 h 83"/>
                <a:gd name="T16" fmla="*/ 2147483647 w 52"/>
                <a:gd name="T17" fmla="*/ 2147483647 h 83"/>
                <a:gd name="T18" fmla="*/ 2147483647 w 52"/>
                <a:gd name="T19" fmla="*/ 2147483647 h 83"/>
                <a:gd name="T20" fmla="*/ 2147483647 w 52"/>
                <a:gd name="T21" fmla="*/ 2147483647 h 83"/>
                <a:gd name="T22" fmla="*/ 2147483647 w 52"/>
                <a:gd name="T23" fmla="*/ 2147483647 h 83"/>
                <a:gd name="T24" fmla="*/ 2147483647 w 52"/>
                <a:gd name="T25" fmla="*/ 2147483647 h 83"/>
                <a:gd name="T26" fmla="*/ 2147483647 w 52"/>
                <a:gd name="T27" fmla="*/ 2147483647 h 83"/>
                <a:gd name="T28" fmla="*/ 2147483647 w 52"/>
                <a:gd name="T29" fmla="*/ 2147483647 h 83"/>
                <a:gd name="T30" fmla="*/ 2147483647 w 52"/>
                <a:gd name="T31" fmla="*/ 2147483647 h 83"/>
                <a:gd name="T32" fmla="*/ 2147483647 w 52"/>
                <a:gd name="T33" fmla="*/ 2147483647 h 83"/>
                <a:gd name="T34" fmla="*/ 2147483647 w 52"/>
                <a:gd name="T35" fmla="*/ 2147483647 h 83"/>
                <a:gd name="T36" fmla="*/ 2147483647 w 52"/>
                <a:gd name="T37" fmla="*/ 2147483647 h 83"/>
                <a:gd name="T38" fmla="*/ 2147483647 w 52"/>
                <a:gd name="T39" fmla="*/ 2147483647 h 83"/>
                <a:gd name="T40" fmla="*/ 2147483647 w 52"/>
                <a:gd name="T41" fmla="*/ 2147483647 h 83"/>
                <a:gd name="T42" fmla="*/ 2147483647 w 52"/>
                <a:gd name="T43" fmla="*/ 2147483647 h 83"/>
                <a:gd name="T44" fmla="*/ 2147483647 w 52"/>
                <a:gd name="T45" fmla="*/ 2147483647 h 83"/>
                <a:gd name="T46" fmla="*/ 2147483647 w 52"/>
                <a:gd name="T47" fmla="*/ 2147483647 h 83"/>
                <a:gd name="T48" fmla="*/ 2147483647 w 52"/>
                <a:gd name="T49" fmla="*/ 2147483647 h 83"/>
                <a:gd name="T50" fmla="*/ 2147483647 w 52"/>
                <a:gd name="T51" fmla="*/ 2147483647 h 83"/>
                <a:gd name="T52" fmla="*/ 2147483647 w 52"/>
                <a:gd name="T53" fmla="*/ 2147483647 h 83"/>
                <a:gd name="T54" fmla="*/ 2147483647 w 52"/>
                <a:gd name="T55" fmla="*/ 2147483647 h 83"/>
                <a:gd name="T56" fmla="*/ 2147483647 w 52"/>
                <a:gd name="T57" fmla="*/ 2147483647 h 83"/>
                <a:gd name="T58" fmla="*/ 2147483647 w 52"/>
                <a:gd name="T59" fmla="*/ 2147483647 h 83"/>
                <a:gd name="T60" fmla="*/ 2147483647 w 52"/>
                <a:gd name="T61" fmla="*/ 2147483647 h 83"/>
                <a:gd name="T62" fmla="*/ 2147483647 w 52"/>
                <a:gd name="T63" fmla="*/ 2147483647 h 83"/>
                <a:gd name="T64" fmla="*/ 2147483647 w 52"/>
                <a:gd name="T65" fmla="*/ 2147483647 h 83"/>
                <a:gd name="T66" fmla="*/ 2147483647 w 52"/>
                <a:gd name="T67" fmla="*/ 2147483647 h 83"/>
                <a:gd name="T68" fmla="*/ 2147483647 w 52"/>
                <a:gd name="T69" fmla="*/ 2147483647 h 83"/>
                <a:gd name="T70" fmla="*/ 2147483647 w 52"/>
                <a:gd name="T71" fmla="*/ 2147483647 h 83"/>
                <a:gd name="T72" fmla="*/ 2147483647 w 52"/>
                <a:gd name="T73" fmla="*/ 2147483647 h 83"/>
                <a:gd name="T74" fmla="*/ 2147483647 w 52"/>
                <a:gd name="T75" fmla="*/ 2147483647 h 83"/>
                <a:gd name="T76" fmla="*/ 2147483647 w 52"/>
                <a:gd name="T77" fmla="*/ 2147483647 h 83"/>
                <a:gd name="T78" fmla="*/ 2147483647 w 52"/>
                <a:gd name="T79" fmla="*/ 2147483647 h 83"/>
                <a:gd name="T80" fmla="*/ 2147483647 w 52"/>
                <a:gd name="T81" fmla="*/ 2147483647 h 83"/>
                <a:gd name="T82" fmla="*/ 2147483647 w 52"/>
                <a:gd name="T83" fmla="*/ 2147483647 h 83"/>
                <a:gd name="T84" fmla="*/ 2147483647 w 52"/>
                <a:gd name="T85" fmla="*/ 2147483647 h 83"/>
                <a:gd name="T86" fmla="*/ 2147483647 w 52"/>
                <a:gd name="T87" fmla="*/ 2147483647 h 83"/>
                <a:gd name="T88" fmla="*/ 2147483647 w 52"/>
                <a:gd name="T89" fmla="*/ 2147483647 h 83"/>
                <a:gd name="T90" fmla="*/ 2147483647 w 52"/>
                <a:gd name="T91" fmla="*/ 2147483647 h 83"/>
                <a:gd name="T92" fmla="*/ 2147483647 w 52"/>
                <a:gd name="T93" fmla="*/ 2147483647 h 83"/>
                <a:gd name="T94" fmla="*/ 2147483647 w 52"/>
                <a:gd name="T95" fmla="*/ 2147483647 h 83"/>
                <a:gd name="T96" fmla="*/ 2147483647 w 52"/>
                <a:gd name="T97" fmla="*/ 2147483647 h 83"/>
                <a:gd name="T98" fmla="*/ 2147483647 w 52"/>
                <a:gd name="T99" fmla="*/ 2147483647 h 83"/>
                <a:gd name="T100" fmla="*/ 2147483647 w 52"/>
                <a:gd name="T101" fmla="*/ 2147483647 h 83"/>
                <a:gd name="T102" fmla="*/ 2147483647 w 52"/>
                <a:gd name="T103" fmla="*/ 0 h 83"/>
                <a:gd name="T104" fmla="*/ 0 w 52"/>
                <a:gd name="T105" fmla="*/ 2147483647 h 83"/>
                <a:gd name="T106" fmla="*/ 0 w 52"/>
                <a:gd name="T107" fmla="*/ 2147483647 h 8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
                <a:gd name="T163" fmla="*/ 0 h 83"/>
                <a:gd name="T164" fmla="*/ 52 w 52"/>
                <a:gd name="T165" fmla="*/ 83 h 8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 h="83">
                  <a:moveTo>
                    <a:pt x="0" y="3"/>
                  </a:moveTo>
                  <a:lnTo>
                    <a:pt x="1" y="5"/>
                  </a:lnTo>
                  <a:lnTo>
                    <a:pt x="0" y="55"/>
                  </a:lnTo>
                  <a:lnTo>
                    <a:pt x="0" y="57"/>
                  </a:lnTo>
                  <a:lnTo>
                    <a:pt x="3" y="82"/>
                  </a:lnTo>
                  <a:lnTo>
                    <a:pt x="4" y="82"/>
                  </a:lnTo>
                  <a:lnTo>
                    <a:pt x="5" y="81"/>
                  </a:lnTo>
                  <a:lnTo>
                    <a:pt x="7" y="82"/>
                  </a:lnTo>
                  <a:lnTo>
                    <a:pt x="8" y="81"/>
                  </a:lnTo>
                  <a:lnTo>
                    <a:pt x="8" y="77"/>
                  </a:lnTo>
                  <a:lnTo>
                    <a:pt x="9" y="75"/>
                  </a:lnTo>
                  <a:lnTo>
                    <a:pt x="10" y="77"/>
                  </a:lnTo>
                  <a:lnTo>
                    <a:pt x="10" y="78"/>
                  </a:lnTo>
                  <a:lnTo>
                    <a:pt x="11" y="80"/>
                  </a:lnTo>
                  <a:lnTo>
                    <a:pt x="13" y="83"/>
                  </a:lnTo>
                  <a:lnTo>
                    <a:pt x="14" y="83"/>
                  </a:lnTo>
                  <a:lnTo>
                    <a:pt x="15" y="83"/>
                  </a:lnTo>
                  <a:lnTo>
                    <a:pt x="17" y="81"/>
                  </a:lnTo>
                  <a:lnTo>
                    <a:pt x="18" y="80"/>
                  </a:lnTo>
                  <a:lnTo>
                    <a:pt x="18" y="79"/>
                  </a:lnTo>
                  <a:lnTo>
                    <a:pt x="17" y="79"/>
                  </a:lnTo>
                  <a:lnTo>
                    <a:pt x="17" y="78"/>
                  </a:lnTo>
                  <a:lnTo>
                    <a:pt x="18" y="77"/>
                  </a:lnTo>
                  <a:lnTo>
                    <a:pt x="18" y="76"/>
                  </a:lnTo>
                  <a:lnTo>
                    <a:pt x="16" y="75"/>
                  </a:lnTo>
                  <a:lnTo>
                    <a:pt x="15" y="75"/>
                  </a:lnTo>
                  <a:lnTo>
                    <a:pt x="14" y="73"/>
                  </a:lnTo>
                  <a:lnTo>
                    <a:pt x="14" y="72"/>
                  </a:lnTo>
                  <a:lnTo>
                    <a:pt x="14" y="71"/>
                  </a:lnTo>
                  <a:lnTo>
                    <a:pt x="14" y="70"/>
                  </a:lnTo>
                  <a:lnTo>
                    <a:pt x="52" y="66"/>
                  </a:lnTo>
                  <a:lnTo>
                    <a:pt x="52" y="65"/>
                  </a:lnTo>
                  <a:lnTo>
                    <a:pt x="50" y="63"/>
                  </a:lnTo>
                  <a:lnTo>
                    <a:pt x="50" y="58"/>
                  </a:lnTo>
                  <a:lnTo>
                    <a:pt x="48" y="55"/>
                  </a:lnTo>
                  <a:lnTo>
                    <a:pt x="48" y="52"/>
                  </a:lnTo>
                  <a:lnTo>
                    <a:pt x="49" y="50"/>
                  </a:lnTo>
                  <a:lnTo>
                    <a:pt x="49" y="47"/>
                  </a:lnTo>
                  <a:lnTo>
                    <a:pt x="50" y="45"/>
                  </a:lnTo>
                  <a:lnTo>
                    <a:pt x="51" y="45"/>
                  </a:lnTo>
                  <a:lnTo>
                    <a:pt x="49" y="44"/>
                  </a:lnTo>
                  <a:lnTo>
                    <a:pt x="50" y="42"/>
                  </a:lnTo>
                  <a:lnTo>
                    <a:pt x="49" y="41"/>
                  </a:lnTo>
                  <a:lnTo>
                    <a:pt x="48" y="40"/>
                  </a:lnTo>
                  <a:lnTo>
                    <a:pt x="47" y="39"/>
                  </a:lnTo>
                  <a:lnTo>
                    <a:pt x="46" y="37"/>
                  </a:lnTo>
                  <a:lnTo>
                    <a:pt x="45" y="36"/>
                  </a:lnTo>
                  <a:lnTo>
                    <a:pt x="36" y="0"/>
                  </a:lnTo>
                  <a:lnTo>
                    <a:pt x="0" y="3"/>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17" name="Freeform 16"/>
            <p:cNvSpPr>
              <a:spLocks/>
            </p:cNvSpPr>
            <p:nvPr/>
          </p:nvSpPr>
          <p:spPr bwMode="auto">
            <a:xfrm>
              <a:off x="6886575" y="2598738"/>
              <a:ext cx="587375" cy="619125"/>
            </a:xfrm>
            <a:custGeom>
              <a:avLst/>
              <a:gdLst>
                <a:gd name="T0" fmla="*/ 26 w 57"/>
                <a:gd name="T1" fmla="*/ 268 h 63"/>
                <a:gd name="T2" fmla="*/ 41 w 57"/>
                <a:gd name="T3" fmla="*/ 273 h 63"/>
                <a:gd name="T4" fmla="*/ 51 w 57"/>
                <a:gd name="T5" fmla="*/ 268 h 63"/>
                <a:gd name="T6" fmla="*/ 66 w 57"/>
                <a:gd name="T7" fmla="*/ 288 h 63"/>
                <a:gd name="T8" fmla="*/ 92 w 57"/>
                <a:gd name="T9" fmla="*/ 292 h 63"/>
                <a:gd name="T10" fmla="*/ 112 w 57"/>
                <a:gd name="T11" fmla="*/ 297 h 63"/>
                <a:gd name="T12" fmla="*/ 128 w 57"/>
                <a:gd name="T13" fmla="*/ 297 h 63"/>
                <a:gd name="T14" fmla="*/ 143 w 57"/>
                <a:gd name="T15" fmla="*/ 297 h 63"/>
                <a:gd name="T16" fmla="*/ 148 w 57"/>
                <a:gd name="T17" fmla="*/ 288 h 63"/>
                <a:gd name="T18" fmla="*/ 158 w 57"/>
                <a:gd name="T19" fmla="*/ 288 h 63"/>
                <a:gd name="T20" fmla="*/ 174 w 57"/>
                <a:gd name="T21" fmla="*/ 302 h 63"/>
                <a:gd name="T22" fmla="*/ 184 w 57"/>
                <a:gd name="T23" fmla="*/ 307 h 63"/>
                <a:gd name="T24" fmla="*/ 199 w 57"/>
                <a:gd name="T25" fmla="*/ 297 h 63"/>
                <a:gd name="T26" fmla="*/ 204 w 57"/>
                <a:gd name="T27" fmla="*/ 283 h 63"/>
                <a:gd name="T28" fmla="*/ 209 w 57"/>
                <a:gd name="T29" fmla="*/ 253 h 63"/>
                <a:gd name="T30" fmla="*/ 225 w 57"/>
                <a:gd name="T31" fmla="*/ 263 h 63"/>
                <a:gd name="T32" fmla="*/ 230 w 57"/>
                <a:gd name="T33" fmla="*/ 249 h 63"/>
                <a:gd name="T34" fmla="*/ 240 w 57"/>
                <a:gd name="T35" fmla="*/ 229 h 63"/>
                <a:gd name="T36" fmla="*/ 245 w 57"/>
                <a:gd name="T37" fmla="*/ 219 h 63"/>
                <a:gd name="T38" fmla="*/ 260 w 57"/>
                <a:gd name="T39" fmla="*/ 214 h 63"/>
                <a:gd name="T40" fmla="*/ 271 w 57"/>
                <a:gd name="T41" fmla="*/ 200 h 63"/>
                <a:gd name="T42" fmla="*/ 281 w 57"/>
                <a:gd name="T43" fmla="*/ 190 h 63"/>
                <a:gd name="T44" fmla="*/ 281 w 57"/>
                <a:gd name="T45" fmla="*/ 175 h 63"/>
                <a:gd name="T46" fmla="*/ 286 w 57"/>
                <a:gd name="T47" fmla="*/ 166 h 63"/>
                <a:gd name="T48" fmla="*/ 276 w 57"/>
                <a:gd name="T49" fmla="*/ 127 h 63"/>
                <a:gd name="T50" fmla="*/ 281 w 57"/>
                <a:gd name="T51" fmla="*/ 112 h 63"/>
                <a:gd name="T52" fmla="*/ 291 w 57"/>
                <a:gd name="T53" fmla="*/ 107 h 63"/>
                <a:gd name="T54" fmla="*/ 235 w 57"/>
                <a:gd name="T55" fmla="*/ 15 h 63"/>
                <a:gd name="T56" fmla="*/ 214 w 57"/>
                <a:gd name="T57" fmla="*/ 29 h 63"/>
                <a:gd name="T58" fmla="*/ 189 w 57"/>
                <a:gd name="T59" fmla="*/ 49 h 63"/>
                <a:gd name="T60" fmla="*/ 174 w 57"/>
                <a:gd name="T61" fmla="*/ 49 h 63"/>
                <a:gd name="T62" fmla="*/ 153 w 57"/>
                <a:gd name="T63" fmla="*/ 63 h 63"/>
                <a:gd name="T64" fmla="*/ 138 w 57"/>
                <a:gd name="T65" fmla="*/ 58 h 63"/>
                <a:gd name="T66" fmla="*/ 128 w 57"/>
                <a:gd name="T67" fmla="*/ 58 h 63"/>
                <a:gd name="T68" fmla="*/ 128 w 57"/>
                <a:gd name="T69" fmla="*/ 54 h 63"/>
                <a:gd name="T70" fmla="*/ 97 w 57"/>
                <a:gd name="T71" fmla="*/ 44 h 63"/>
                <a:gd name="T72" fmla="*/ 87 w 57"/>
                <a:gd name="T73" fmla="*/ 49 h 63"/>
                <a:gd name="T74" fmla="*/ 0 w 57"/>
                <a:gd name="T75" fmla="*/ 54 h 6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7"/>
                <a:gd name="T115" fmla="*/ 0 h 63"/>
                <a:gd name="T116" fmla="*/ 57 w 57"/>
                <a:gd name="T117" fmla="*/ 63 h 6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7" h="63">
                  <a:moveTo>
                    <a:pt x="0" y="11"/>
                  </a:moveTo>
                  <a:lnTo>
                    <a:pt x="5" y="55"/>
                  </a:lnTo>
                  <a:lnTo>
                    <a:pt x="6" y="55"/>
                  </a:lnTo>
                  <a:lnTo>
                    <a:pt x="8" y="56"/>
                  </a:lnTo>
                  <a:lnTo>
                    <a:pt x="10" y="55"/>
                  </a:lnTo>
                  <a:lnTo>
                    <a:pt x="12" y="57"/>
                  </a:lnTo>
                  <a:lnTo>
                    <a:pt x="13" y="59"/>
                  </a:lnTo>
                  <a:lnTo>
                    <a:pt x="15" y="60"/>
                  </a:lnTo>
                  <a:lnTo>
                    <a:pt x="18" y="60"/>
                  </a:lnTo>
                  <a:lnTo>
                    <a:pt x="21" y="62"/>
                  </a:lnTo>
                  <a:lnTo>
                    <a:pt x="22" y="61"/>
                  </a:lnTo>
                  <a:lnTo>
                    <a:pt x="23" y="60"/>
                  </a:lnTo>
                  <a:lnTo>
                    <a:pt x="25" y="61"/>
                  </a:lnTo>
                  <a:lnTo>
                    <a:pt x="27" y="61"/>
                  </a:lnTo>
                  <a:lnTo>
                    <a:pt x="28" y="61"/>
                  </a:lnTo>
                  <a:lnTo>
                    <a:pt x="29" y="60"/>
                  </a:lnTo>
                  <a:lnTo>
                    <a:pt x="29" y="59"/>
                  </a:lnTo>
                  <a:lnTo>
                    <a:pt x="31" y="58"/>
                  </a:lnTo>
                  <a:lnTo>
                    <a:pt x="31" y="59"/>
                  </a:lnTo>
                  <a:lnTo>
                    <a:pt x="33" y="61"/>
                  </a:lnTo>
                  <a:lnTo>
                    <a:pt x="34" y="62"/>
                  </a:lnTo>
                  <a:lnTo>
                    <a:pt x="36" y="63"/>
                  </a:lnTo>
                  <a:lnTo>
                    <a:pt x="38" y="63"/>
                  </a:lnTo>
                  <a:lnTo>
                    <a:pt x="39" y="61"/>
                  </a:lnTo>
                  <a:lnTo>
                    <a:pt x="40" y="60"/>
                  </a:lnTo>
                  <a:lnTo>
                    <a:pt x="40" y="58"/>
                  </a:lnTo>
                  <a:lnTo>
                    <a:pt x="40" y="56"/>
                  </a:lnTo>
                  <a:lnTo>
                    <a:pt x="41" y="52"/>
                  </a:lnTo>
                  <a:lnTo>
                    <a:pt x="42" y="52"/>
                  </a:lnTo>
                  <a:lnTo>
                    <a:pt x="44" y="54"/>
                  </a:lnTo>
                  <a:lnTo>
                    <a:pt x="45" y="52"/>
                  </a:lnTo>
                  <a:lnTo>
                    <a:pt x="45" y="51"/>
                  </a:lnTo>
                  <a:lnTo>
                    <a:pt x="46" y="48"/>
                  </a:lnTo>
                  <a:lnTo>
                    <a:pt x="47" y="47"/>
                  </a:lnTo>
                  <a:lnTo>
                    <a:pt x="47" y="46"/>
                  </a:lnTo>
                  <a:lnTo>
                    <a:pt x="48" y="45"/>
                  </a:lnTo>
                  <a:lnTo>
                    <a:pt x="49" y="45"/>
                  </a:lnTo>
                  <a:lnTo>
                    <a:pt x="51" y="44"/>
                  </a:lnTo>
                  <a:lnTo>
                    <a:pt x="53" y="41"/>
                  </a:lnTo>
                  <a:lnTo>
                    <a:pt x="54" y="41"/>
                  </a:lnTo>
                  <a:lnTo>
                    <a:pt x="55" y="39"/>
                  </a:lnTo>
                  <a:lnTo>
                    <a:pt x="55" y="37"/>
                  </a:lnTo>
                  <a:lnTo>
                    <a:pt x="55" y="36"/>
                  </a:lnTo>
                  <a:lnTo>
                    <a:pt x="55" y="35"/>
                  </a:lnTo>
                  <a:lnTo>
                    <a:pt x="56" y="34"/>
                  </a:lnTo>
                  <a:lnTo>
                    <a:pt x="57" y="27"/>
                  </a:lnTo>
                  <a:lnTo>
                    <a:pt x="54" y="26"/>
                  </a:lnTo>
                  <a:lnTo>
                    <a:pt x="56" y="25"/>
                  </a:lnTo>
                  <a:lnTo>
                    <a:pt x="55" y="23"/>
                  </a:lnTo>
                  <a:lnTo>
                    <a:pt x="56" y="22"/>
                  </a:lnTo>
                  <a:lnTo>
                    <a:pt x="57" y="22"/>
                  </a:lnTo>
                  <a:lnTo>
                    <a:pt x="53" y="0"/>
                  </a:lnTo>
                  <a:lnTo>
                    <a:pt x="46" y="3"/>
                  </a:lnTo>
                  <a:lnTo>
                    <a:pt x="44" y="5"/>
                  </a:lnTo>
                  <a:lnTo>
                    <a:pt x="42" y="6"/>
                  </a:lnTo>
                  <a:lnTo>
                    <a:pt x="39" y="10"/>
                  </a:lnTo>
                  <a:lnTo>
                    <a:pt x="37" y="10"/>
                  </a:lnTo>
                  <a:lnTo>
                    <a:pt x="36" y="10"/>
                  </a:lnTo>
                  <a:lnTo>
                    <a:pt x="34" y="10"/>
                  </a:lnTo>
                  <a:lnTo>
                    <a:pt x="33" y="11"/>
                  </a:lnTo>
                  <a:lnTo>
                    <a:pt x="30" y="13"/>
                  </a:lnTo>
                  <a:lnTo>
                    <a:pt x="29" y="13"/>
                  </a:lnTo>
                  <a:lnTo>
                    <a:pt x="27" y="12"/>
                  </a:lnTo>
                  <a:lnTo>
                    <a:pt x="26" y="13"/>
                  </a:lnTo>
                  <a:lnTo>
                    <a:pt x="25" y="12"/>
                  </a:lnTo>
                  <a:lnTo>
                    <a:pt x="26" y="11"/>
                  </a:lnTo>
                  <a:lnTo>
                    <a:pt x="25" y="11"/>
                  </a:lnTo>
                  <a:lnTo>
                    <a:pt x="23" y="11"/>
                  </a:lnTo>
                  <a:lnTo>
                    <a:pt x="19" y="9"/>
                  </a:lnTo>
                  <a:lnTo>
                    <a:pt x="18" y="9"/>
                  </a:lnTo>
                  <a:lnTo>
                    <a:pt x="17" y="10"/>
                  </a:lnTo>
                  <a:lnTo>
                    <a:pt x="17" y="9"/>
                  </a:lnTo>
                  <a:lnTo>
                    <a:pt x="0" y="11"/>
                  </a:lnTo>
                  <a:close/>
                </a:path>
              </a:pathLst>
            </a:custGeom>
            <a:solidFill>
              <a:srgbClr val="FF8000"/>
            </a:solid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solidFill>
                  <a:srgbClr val="FF9900"/>
                </a:solidFill>
                <a:latin typeface="+mn-lt"/>
                <a:ea typeface="+mn-ea"/>
                <a:cs typeface="+mn-cs"/>
              </a:endParaRPr>
            </a:p>
          </p:txBody>
        </p:sp>
        <p:sp>
          <p:nvSpPr>
            <p:cNvPr id="18" name="Freeform 17"/>
            <p:cNvSpPr>
              <a:spLocks/>
            </p:cNvSpPr>
            <p:nvPr/>
          </p:nvSpPr>
          <p:spPr bwMode="auto">
            <a:xfrm>
              <a:off x="7050087" y="3386138"/>
              <a:ext cx="1231900" cy="501650"/>
            </a:xfrm>
            <a:custGeom>
              <a:avLst/>
              <a:gdLst>
                <a:gd name="T0" fmla="*/ 2147483647 w 119"/>
                <a:gd name="T1" fmla="*/ 2147483647 h 51"/>
                <a:gd name="T2" fmla="*/ 2147483647 w 119"/>
                <a:gd name="T3" fmla="*/ 2147483647 h 51"/>
                <a:gd name="T4" fmla="*/ 2147483647 w 119"/>
                <a:gd name="T5" fmla="*/ 2147483647 h 51"/>
                <a:gd name="T6" fmla="*/ 2147483647 w 119"/>
                <a:gd name="T7" fmla="*/ 2147483647 h 51"/>
                <a:gd name="T8" fmla="*/ 2147483647 w 119"/>
                <a:gd name="T9" fmla="*/ 2147483647 h 51"/>
                <a:gd name="T10" fmla="*/ 2147483647 w 119"/>
                <a:gd name="T11" fmla="*/ 2147483647 h 51"/>
                <a:gd name="T12" fmla="*/ 2147483647 w 119"/>
                <a:gd name="T13" fmla="*/ 2147483647 h 51"/>
                <a:gd name="T14" fmla="*/ 2147483647 w 119"/>
                <a:gd name="T15" fmla="*/ 2147483647 h 51"/>
                <a:gd name="T16" fmla="*/ 2147483647 w 119"/>
                <a:gd name="T17" fmla="*/ 2147483647 h 51"/>
                <a:gd name="T18" fmla="*/ 2147483647 w 119"/>
                <a:gd name="T19" fmla="*/ 2147483647 h 51"/>
                <a:gd name="T20" fmla="*/ 2147483647 w 119"/>
                <a:gd name="T21" fmla="*/ 2147483647 h 51"/>
                <a:gd name="T22" fmla="*/ 2147483647 w 119"/>
                <a:gd name="T23" fmla="*/ 2147483647 h 51"/>
                <a:gd name="T24" fmla="*/ 2147483647 w 119"/>
                <a:gd name="T25" fmla="*/ 2147483647 h 51"/>
                <a:gd name="T26" fmla="*/ 2147483647 w 119"/>
                <a:gd name="T27" fmla="*/ 2147483647 h 51"/>
                <a:gd name="T28" fmla="*/ 2147483647 w 119"/>
                <a:gd name="T29" fmla="*/ 2147483647 h 51"/>
                <a:gd name="T30" fmla="*/ 2147483647 w 119"/>
                <a:gd name="T31" fmla="*/ 2147483647 h 51"/>
                <a:gd name="T32" fmla="*/ 2147483647 w 119"/>
                <a:gd name="T33" fmla="*/ 2147483647 h 51"/>
                <a:gd name="T34" fmla="*/ 2147483647 w 119"/>
                <a:gd name="T35" fmla="*/ 2147483647 h 51"/>
                <a:gd name="T36" fmla="*/ 2147483647 w 119"/>
                <a:gd name="T37" fmla="*/ 2147483647 h 51"/>
                <a:gd name="T38" fmla="*/ 2147483647 w 119"/>
                <a:gd name="T39" fmla="*/ 2147483647 h 51"/>
                <a:gd name="T40" fmla="*/ 2147483647 w 119"/>
                <a:gd name="T41" fmla="*/ 2147483647 h 51"/>
                <a:gd name="T42" fmla="*/ 2147483647 w 119"/>
                <a:gd name="T43" fmla="*/ 2147483647 h 51"/>
                <a:gd name="T44" fmla="*/ 2147483647 w 119"/>
                <a:gd name="T45" fmla="*/ 2147483647 h 51"/>
                <a:gd name="T46" fmla="*/ 2147483647 w 119"/>
                <a:gd name="T47" fmla="*/ 2147483647 h 51"/>
                <a:gd name="T48" fmla="*/ 2147483647 w 119"/>
                <a:gd name="T49" fmla="*/ 2147483647 h 51"/>
                <a:gd name="T50" fmla="*/ 2147483647 w 119"/>
                <a:gd name="T51" fmla="*/ 2147483647 h 51"/>
                <a:gd name="T52" fmla="*/ 2147483647 w 119"/>
                <a:gd name="T53" fmla="*/ 2147483647 h 51"/>
                <a:gd name="T54" fmla="*/ 2147483647 w 119"/>
                <a:gd name="T55" fmla="*/ 2147483647 h 51"/>
                <a:gd name="T56" fmla="*/ 2147483647 w 119"/>
                <a:gd name="T57" fmla="*/ 2147483647 h 51"/>
                <a:gd name="T58" fmla="*/ 2147483647 w 119"/>
                <a:gd name="T59" fmla="*/ 2147483647 h 51"/>
                <a:gd name="T60" fmla="*/ 2147483647 w 119"/>
                <a:gd name="T61" fmla="*/ 2147483647 h 51"/>
                <a:gd name="T62" fmla="*/ 2147483647 w 119"/>
                <a:gd name="T63" fmla="*/ 2147483647 h 51"/>
                <a:gd name="T64" fmla="*/ 2147483647 w 119"/>
                <a:gd name="T65" fmla="*/ 2147483647 h 51"/>
                <a:gd name="T66" fmla="*/ 2147483647 w 119"/>
                <a:gd name="T67" fmla="*/ 2147483647 h 51"/>
                <a:gd name="T68" fmla="*/ 2147483647 w 119"/>
                <a:gd name="T69" fmla="*/ 2147483647 h 51"/>
                <a:gd name="T70" fmla="*/ 2147483647 w 119"/>
                <a:gd name="T71" fmla="*/ 2147483647 h 51"/>
                <a:gd name="T72" fmla="*/ 2147483647 w 119"/>
                <a:gd name="T73" fmla="*/ 2147483647 h 51"/>
                <a:gd name="T74" fmla="*/ 2147483647 w 119"/>
                <a:gd name="T75" fmla="*/ 2147483647 h 51"/>
                <a:gd name="T76" fmla="*/ 2147483647 w 119"/>
                <a:gd name="T77" fmla="*/ 2147483647 h 51"/>
                <a:gd name="T78" fmla="*/ 2147483647 w 119"/>
                <a:gd name="T79" fmla="*/ 2147483647 h 51"/>
                <a:gd name="T80" fmla="*/ 2147483647 w 119"/>
                <a:gd name="T81" fmla="*/ 2147483647 h 51"/>
                <a:gd name="T82" fmla="*/ 2147483647 w 119"/>
                <a:gd name="T83" fmla="*/ 2147483647 h 51"/>
                <a:gd name="T84" fmla="*/ 2147483647 w 119"/>
                <a:gd name="T85" fmla="*/ 2147483647 h 51"/>
                <a:gd name="T86" fmla="*/ 2147483647 w 119"/>
                <a:gd name="T87" fmla="*/ 2147483647 h 51"/>
                <a:gd name="T88" fmla="*/ 2147483647 w 119"/>
                <a:gd name="T89" fmla="*/ 2147483647 h 51"/>
                <a:gd name="T90" fmla="*/ 2147483647 w 119"/>
                <a:gd name="T91" fmla="*/ 2147483647 h 51"/>
                <a:gd name="T92" fmla="*/ 2147483647 w 119"/>
                <a:gd name="T93" fmla="*/ 2147483647 h 51"/>
                <a:gd name="T94" fmla="*/ 2147483647 w 119"/>
                <a:gd name="T95" fmla="*/ 2147483647 h 51"/>
                <a:gd name="T96" fmla="*/ 2147483647 w 119"/>
                <a:gd name="T97" fmla="*/ 2147483647 h 51"/>
                <a:gd name="T98" fmla="*/ 0 w 119"/>
                <a:gd name="T99" fmla="*/ 2147483647 h 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
                <a:gd name="T151" fmla="*/ 0 h 51"/>
                <a:gd name="T152" fmla="*/ 119 w 119"/>
                <a:gd name="T153" fmla="*/ 51 h 5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 h="51">
                  <a:moveTo>
                    <a:pt x="0" y="45"/>
                  </a:moveTo>
                  <a:lnTo>
                    <a:pt x="1" y="41"/>
                  </a:lnTo>
                  <a:lnTo>
                    <a:pt x="2" y="41"/>
                  </a:lnTo>
                  <a:lnTo>
                    <a:pt x="3" y="40"/>
                  </a:lnTo>
                  <a:lnTo>
                    <a:pt x="4" y="39"/>
                  </a:lnTo>
                  <a:lnTo>
                    <a:pt x="3" y="38"/>
                  </a:lnTo>
                  <a:lnTo>
                    <a:pt x="4" y="37"/>
                  </a:lnTo>
                  <a:lnTo>
                    <a:pt x="5" y="36"/>
                  </a:lnTo>
                  <a:lnTo>
                    <a:pt x="8" y="35"/>
                  </a:lnTo>
                  <a:lnTo>
                    <a:pt x="11" y="34"/>
                  </a:lnTo>
                  <a:lnTo>
                    <a:pt x="14" y="31"/>
                  </a:lnTo>
                  <a:lnTo>
                    <a:pt x="15" y="31"/>
                  </a:lnTo>
                  <a:lnTo>
                    <a:pt x="17" y="29"/>
                  </a:lnTo>
                  <a:lnTo>
                    <a:pt x="18" y="27"/>
                  </a:lnTo>
                  <a:lnTo>
                    <a:pt x="19" y="27"/>
                  </a:lnTo>
                  <a:lnTo>
                    <a:pt x="20" y="27"/>
                  </a:lnTo>
                  <a:lnTo>
                    <a:pt x="20" y="26"/>
                  </a:lnTo>
                  <a:lnTo>
                    <a:pt x="21" y="25"/>
                  </a:lnTo>
                  <a:lnTo>
                    <a:pt x="22" y="26"/>
                  </a:lnTo>
                  <a:lnTo>
                    <a:pt x="23" y="25"/>
                  </a:lnTo>
                  <a:lnTo>
                    <a:pt x="25" y="23"/>
                  </a:lnTo>
                  <a:lnTo>
                    <a:pt x="26" y="23"/>
                  </a:lnTo>
                  <a:lnTo>
                    <a:pt x="28" y="23"/>
                  </a:lnTo>
                  <a:lnTo>
                    <a:pt x="31" y="19"/>
                  </a:lnTo>
                  <a:lnTo>
                    <a:pt x="32" y="18"/>
                  </a:lnTo>
                  <a:lnTo>
                    <a:pt x="33" y="17"/>
                  </a:lnTo>
                  <a:lnTo>
                    <a:pt x="33" y="16"/>
                  </a:lnTo>
                  <a:lnTo>
                    <a:pt x="33" y="14"/>
                  </a:lnTo>
                  <a:lnTo>
                    <a:pt x="33" y="13"/>
                  </a:lnTo>
                  <a:lnTo>
                    <a:pt x="37" y="12"/>
                  </a:lnTo>
                  <a:lnTo>
                    <a:pt x="37" y="13"/>
                  </a:lnTo>
                  <a:lnTo>
                    <a:pt x="40" y="13"/>
                  </a:lnTo>
                  <a:lnTo>
                    <a:pt x="42" y="12"/>
                  </a:lnTo>
                  <a:lnTo>
                    <a:pt x="78" y="7"/>
                  </a:lnTo>
                  <a:lnTo>
                    <a:pt x="112" y="0"/>
                  </a:lnTo>
                  <a:lnTo>
                    <a:pt x="113" y="1"/>
                  </a:lnTo>
                  <a:lnTo>
                    <a:pt x="114" y="2"/>
                  </a:lnTo>
                  <a:lnTo>
                    <a:pt x="115" y="3"/>
                  </a:lnTo>
                  <a:lnTo>
                    <a:pt x="116" y="5"/>
                  </a:lnTo>
                  <a:lnTo>
                    <a:pt x="116" y="6"/>
                  </a:lnTo>
                  <a:lnTo>
                    <a:pt x="115" y="5"/>
                  </a:lnTo>
                  <a:lnTo>
                    <a:pt x="114" y="5"/>
                  </a:lnTo>
                  <a:lnTo>
                    <a:pt x="113" y="5"/>
                  </a:lnTo>
                  <a:lnTo>
                    <a:pt x="112" y="5"/>
                  </a:lnTo>
                  <a:lnTo>
                    <a:pt x="113" y="6"/>
                  </a:lnTo>
                  <a:lnTo>
                    <a:pt x="110" y="8"/>
                  </a:lnTo>
                  <a:lnTo>
                    <a:pt x="109" y="8"/>
                  </a:lnTo>
                  <a:lnTo>
                    <a:pt x="108" y="10"/>
                  </a:lnTo>
                  <a:lnTo>
                    <a:pt x="106" y="10"/>
                  </a:lnTo>
                  <a:lnTo>
                    <a:pt x="105" y="11"/>
                  </a:lnTo>
                  <a:lnTo>
                    <a:pt x="105" y="12"/>
                  </a:lnTo>
                  <a:lnTo>
                    <a:pt x="106" y="12"/>
                  </a:lnTo>
                  <a:lnTo>
                    <a:pt x="108" y="11"/>
                  </a:lnTo>
                  <a:lnTo>
                    <a:pt x="111" y="10"/>
                  </a:lnTo>
                  <a:lnTo>
                    <a:pt x="112" y="9"/>
                  </a:lnTo>
                  <a:lnTo>
                    <a:pt x="114" y="9"/>
                  </a:lnTo>
                  <a:lnTo>
                    <a:pt x="114" y="10"/>
                  </a:lnTo>
                  <a:lnTo>
                    <a:pt x="114" y="11"/>
                  </a:lnTo>
                  <a:lnTo>
                    <a:pt x="115" y="12"/>
                  </a:lnTo>
                  <a:lnTo>
                    <a:pt x="115" y="11"/>
                  </a:lnTo>
                  <a:lnTo>
                    <a:pt x="116" y="11"/>
                  </a:lnTo>
                  <a:lnTo>
                    <a:pt x="117" y="9"/>
                  </a:lnTo>
                  <a:lnTo>
                    <a:pt x="118" y="9"/>
                  </a:lnTo>
                  <a:lnTo>
                    <a:pt x="119" y="11"/>
                  </a:lnTo>
                  <a:lnTo>
                    <a:pt x="119" y="14"/>
                  </a:lnTo>
                  <a:lnTo>
                    <a:pt x="119" y="15"/>
                  </a:lnTo>
                  <a:lnTo>
                    <a:pt x="117" y="16"/>
                  </a:lnTo>
                  <a:lnTo>
                    <a:pt x="117" y="17"/>
                  </a:lnTo>
                  <a:lnTo>
                    <a:pt x="117" y="18"/>
                  </a:lnTo>
                  <a:lnTo>
                    <a:pt x="115" y="19"/>
                  </a:lnTo>
                  <a:lnTo>
                    <a:pt x="114" y="19"/>
                  </a:lnTo>
                  <a:lnTo>
                    <a:pt x="113" y="20"/>
                  </a:lnTo>
                  <a:lnTo>
                    <a:pt x="111" y="20"/>
                  </a:lnTo>
                  <a:lnTo>
                    <a:pt x="110" y="20"/>
                  </a:lnTo>
                  <a:lnTo>
                    <a:pt x="109" y="19"/>
                  </a:lnTo>
                  <a:lnTo>
                    <a:pt x="109" y="18"/>
                  </a:lnTo>
                  <a:lnTo>
                    <a:pt x="108" y="18"/>
                  </a:lnTo>
                  <a:lnTo>
                    <a:pt x="108" y="20"/>
                  </a:lnTo>
                  <a:lnTo>
                    <a:pt x="108" y="21"/>
                  </a:lnTo>
                  <a:lnTo>
                    <a:pt x="108" y="22"/>
                  </a:lnTo>
                  <a:lnTo>
                    <a:pt x="109" y="22"/>
                  </a:lnTo>
                  <a:lnTo>
                    <a:pt x="110" y="23"/>
                  </a:lnTo>
                  <a:lnTo>
                    <a:pt x="110" y="24"/>
                  </a:lnTo>
                  <a:lnTo>
                    <a:pt x="107" y="28"/>
                  </a:lnTo>
                  <a:lnTo>
                    <a:pt x="105" y="27"/>
                  </a:lnTo>
                  <a:lnTo>
                    <a:pt x="104" y="27"/>
                  </a:lnTo>
                  <a:lnTo>
                    <a:pt x="104" y="28"/>
                  </a:lnTo>
                  <a:lnTo>
                    <a:pt x="105" y="29"/>
                  </a:lnTo>
                  <a:lnTo>
                    <a:pt x="108" y="28"/>
                  </a:lnTo>
                  <a:lnTo>
                    <a:pt x="110" y="28"/>
                  </a:lnTo>
                  <a:lnTo>
                    <a:pt x="112" y="27"/>
                  </a:lnTo>
                  <a:lnTo>
                    <a:pt x="112" y="26"/>
                  </a:lnTo>
                  <a:lnTo>
                    <a:pt x="113" y="26"/>
                  </a:lnTo>
                  <a:lnTo>
                    <a:pt x="114" y="27"/>
                  </a:lnTo>
                  <a:lnTo>
                    <a:pt x="113" y="29"/>
                  </a:lnTo>
                  <a:lnTo>
                    <a:pt x="111" y="31"/>
                  </a:lnTo>
                  <a:lnTo>
                    <a:pt x="109" y="32"/>
                  </a:lnTo>
                  <a:lnTo>
                    <a:pt x="108" y="32"/>
                  </a:lnTo>
                  <a:lnTo>
                    <a:pt x="105" y="32"/>
                  </a:lnTo>
                  <a:lnTo>
                    <a:pt x="103" y="36"/>
                  </a:lnTo>
                  <a:lnTo>
                    <a:pt x="102" y="37"/>
                  </a:lnTo>
                  <a:lnTo>
                    <a:pt x="99" y="39"/>
                  </a:lnTo>
                  <a:lnTo>
                    <a:pt x="97" y="41"/>
                  </a:lnTo>
                  <a:lnTo>
                    <a:pt x="96" y="44"/>
                  </a:lnTo>
                  <a:lnTo>
                    <a:pt x="95" y="48"/>
                  </a:lnTo>
                  <a:lnTo>
                    <a:pt x="95" y="49"/>
                  </a:lnTo>
                  <a:lnTo>
                    <a:pt x="93" y="50"/>
                  </a:lnTo>
                  <a:lnTo>
                    <a:pt x="88" y="51"/>
                  </a:lnTo>
                  <a:lnTo>
                    <a:pt x="87" y="51"/>
                  </a:lnTo>
                  <a:lnTo>
                    <a:pt x="69" y="39"/>
                  </a:lnTo>
                  <a:lnTo>
                    <a:pt x="54" y="41"/>
                  </a:lnTo>
                  <a:lnTo>
                    <a:pt x="53" y="39"/>
                  </a:lnTo>
                  <a:lnTo>
                    <a:pt x="50" y="36"/>
                  </a:lnTo>
                  <a:lnTo>
                    <a:pt x="49" y="37"/>
                  </a:lnTo>
                  <a:lnTo>
                    <a:pt x="49" y="36"/>
                  </a:lnTo>
                  <a:lnTo>
                    <a:pt x="49" y="35"/>
                  </a:lnTo>
                  <a:lnTo>
                    <a:pt x="31" y="37"/>
                  </a:lnTo>
                  <a:lnTo>
                    <a:pt x="30" y="37"/>
                  </a:lnTo>
                  <a:lnTo>
                    <a:pt x="30" y="38"/>
                  </a:lnTo>
                  <a:lnTo>
                    <a:pt x="26" y="40"/>
                  </a:lnTo>
                  <a:lnTo>
                    <a:pt x="25" y="40"/>
                  </a:lnTo>
                  <a:lnTo>
                    <a:pt x="21" y="42"/>
                  </a:lnTo>
                  <a:lnTo>
                    <a:pt x="0" y="45"/>
                  </a:lnTo>
                  <a:close/>
                </a:path>
              </a:pathLst>
            </a:custGeom>
            <a:solidFill>
              <a:srgbClr val="FF8000"/>
            </a:solidFill>
            <a:ln w="12700" cmpd="sng">
              <a:solidFill>
                <a:schemeClr val="tx1"/>
              </a:solidFill>
              <a:prstDash val="solid"/>
              <a:round/>
              <a:headEnd/>
              <a:tailEnd/>
            </a:ln>
          </p:spPr>
          <p:txBody>
            <a:bodyPr>
              <a:prstTxWarp prst="textNoShape">
                <a:avLst/>
              </a:prstTxWarp>
            </a:bodyPr>
            <a:lstStyle/>
            <a:p>
              <a:pPr defTabSz="457200" fontAlgn="auto">
                <a:spcBef>
                  <a:spcPts val="0"/>
                </a:spcBef>
                <a:spcAft>
                  <a:spcPts val="0"/>
                </a:spcAft>
              </a:pPr>
              <a:endParaRPr lang="en-US" dirty="0">
                <a:solidFill>
                  <a:srgbClr val="FF9900"/>
                </a:solidFill>
                <a:latin typeface="+mn-lt"/>
              </a:endParaRPr>
            </a:p>
          </p:txBody>
        </p:sp>
        <p:sp>
          <p:nvSpPr>
            <p:cNvPr id="19" name="Freeform 18"/>
            <p:cNvSpPr>
              <a:spLocks/>
            </p:cNvSpPr>
            <p:nvPr/>
          </p:nvSpPr>
          <p:spPr bwMode="auto">
            <a:xfrm>
              <a:off x="6688137" y="4470401"/>
              <a:ext cx="1271588" cy="914400"/>
            </a:xfrm>
            <a:custGeom>
              <a:avLst/>
              <a:gdLst>
                <a:gd name="T0" fmla="*/ 0 w 123"/>
                <a:gd name="T1" fmla="*/ 2147483647 h 93"/>
                <a:gd name="T2" fmla="*/ 0 w 123"/>
                <a:gd name="T3" fmla="*/ 2147483647 h 93"/>
                <a:gd name="T4" fmla="*/ 2147483647 w 123"/>
                <a:gd name="T5" fmla="*/ 2147483647 h 93"/>
                <a:gd name="T6" fmla="*/ 2147483647 w 123"/>
                <a:gd name="T7" fmla="*/ 2147483647 h 93"/>
                <a:gd name="T8" fmla="*/ 2147483647 w 123"/>
                <a:gd name="T9" fmla="*/ 2147483647 h 93"/>
                <a:gd name="T10" fmla="*/ 2147483647 w 123"/>
                <a:gd name="T11" fmla="*/ 2147483647 h 93"/>
                <a:gd name="T12" fmla="*/ 2147483647 w 123"/>
                <a:gd name="T13" fmla="*/ 2147483647 h 93"/>
                <a:gd name="T14" fmla="*/ 2147483647 w 123"/>
                <a:gd name="T15" fmla="*/ 2147483647 h 93"/>
                <a:gd name="T16" fmla="*/ 2147483647 w 123"/>
                <a:gd name="T17" fmla="*/ 2147483647 h 93"/>
                <a:gd name="T18" fmla="*/ 2147483647 w 123"/>
                <a:gd name="T19" fmla="*/ 2147483647 h 93"/>
                <a:gd name="T20" fmla="*/ 2147483647 w 123"/>
                <a:gd name="T21" fmla="*/ 2147483647 h 93"/>
                <a:gd name="T22" fmla="*/ 2147483647 w 123"/>
                <a:gd name="T23" fmla="*/ 2147483647 h 93"/>
                <a:gd name="T24" fmla="*/ 2147483647 w 123"/>
                <a:gd name="T25" fmla="*/ 2147483647 h 93"/>
                <a:gd name="T26" fmla="*/ 2147483647 w 123"/>
                <a:gd name="T27" fmla="*/ 2147483647 h 93"/>
                <a:gd name="T28" fmla="*/ 2147483647 w 123"/>
                <a:gd name="T29" fmla="*/ 2147483647 h 93"/>
                <a:gd name="T30" fmla="*/ 2147483647 w 123"/>
                <a:gd name="T31" fmla="*/ 2147483647 h 93"/>
                <a:gd name="T32" fmla="*/ 2147483647 w 123"/>
                <a:gd name="T33" fmla="*/ 2147483647 h 93"/>
                <a:gd name="T34" fmla="*/ 2147483647 w 123"/>
                <a:gd name="T35" fmla="*/ 2147483647 h 93"/>
                <a:gd name="T36" fmla="*/ 2147483647 w 123"/>
                <a:gd name="T37" fmla="*/ 2147483647 h 93"/>
                <a:gd name="T38" fmla="*/ 2147483647 w 123"/>
                <a:gd name="T39" fmla="*/ 2147483647 h 93"/>
                <a:gd name="T40" fmla="*/ 2147483647 w 123"/>
                <a:gd name="T41" fmla="*/ 2147483647 h 93"/>
                <a:gd name="T42" fmla="*/ 2147483647 w 123"/>
                <a:gd name="T43" fmla="*/ 2147483647 h 93"/>
                <a:gd name="T44" fmla="*/ 2147483647 w 123"/>
                <a:gd name="T45" fmla="*/ 2147483647 h 93"/>
                <a:gd name="T46" fmla="*/ 2147483647 w 123"/>
                <a:gd name="T47" fmla="*/ 2147483647 h 93"/>
                <a:gd name="T48" fmla="*/ 2147483647 w 123"/>
                <a:gd name="T49" fmla="*/ 2147483647 h 93"/>
                <a:gd name="T50" fmla="*/ 2147483647 w 123"/>
                <a:gd name="T51" fmla="*/ 2147483647 h 93"/>
                <a:gd name="T52" fmla="*/ 2147483647 w 123"/>
                <a:gd name="T53" fmla="*/ 2147483647 h 93"/>
                <a:gd name="T54" fmla="*/ 2147483647 w 123"/>
                <a:gd name="T55" fmla="*/ 2147483647 h 93"/>
                <a:gd name="T56" fmla="*/ 2147483647 w 123"/>
                <a:gd name="T57" fmla="*/ 2147483647 h 93"/>
                <a:gd name="T58" fmla="*/ 2147483647 w 123"/>
                <a:gd name="T59" fmla="*/ 2147483647 h 93"/>
                <a:gd name="T60" fmla="*/ 2147483647 w 123"/>
                <a:gd name="T61" fmla="*/ 2147483647 h 93"/>
                <a:gd name="T62" fmla="*/ 2147483647 w 123"/>
                <a:gd name="T63" fmla="*/ 2147483647 h 93"/>
                <a:gd name="T64" fmla="*/ 2147483647 w 123"/>
                <a:gd name="T65" fmla="*/ 2147483647 h 93"/>
                <a:gd name="T66" fmla="*/ 2147483647 w 123"/>
                <a:gd name="T67" fmla="*/ 2147483647 h 93"/>
                <a:gd name="T68" fmla="*/ 2147483647 w 123"/>
                <a:gd name="T69" fmla="*/ 2147483647 h 93"/>
                <a:gd name="T70" fmla="*/ 2147483647 w 123"/>
                <a:gd name="T71" fmla="*/ 2147483647 h 93"/>
                <a:gd name="T72" fmla="*/ 2147483647 w 123"/>
                <a:gd name="T73" fmla="*/ 2147483647 h 93"/>
                <a:gd name="T74" fmla="*/ 2147483647 w 123"/>
                <a:gd name="T75" fmla="*/ 2147483647 h 93"/>
                <a:gd name="T76" fmla="*/ 2147483647 w 123"/>
                <a:gd name="T77" fmla="*/ 2147483647 h 93"/>
                <a:gd name="T78" fmla="*/ 2147483647 w 123"/>
                <a:gd name="T79" fmla="*/ 2147483647 h 93"/>
                <a:gd name="T80" fmla="*/ 2147483647 w 123"/>
                <a:gd name="T81" fmla="*/ 2147483647 h 93"/>
                <a:gd name="T82" fmla="*/ 2147483647 w 123"/>
                <a:gd name="T83" fmla="*/ 2147483647 h 93"/>
                <a:gd name="T84" fmla="*/ 2147483647 w 123"/>
                <a:gd name="T85" fmla="*/ 2147483647 h 93"/>
                <a:gd name="T86" fmla="*/ 2147483647 w 123"/>
                <a:gd name="T87" fmla="*/ 2147483647 h 93"/>
                <a:gd name="T88" fmla="*/ 2147483647 w 123"/>
                <a:gd name="T89" fmla="*/ 2147483647 h 93"/>
                <a:gd name="T90" fmla="*/ 2147483647 w 123"/>
                <a:gd name="T91" fmla="*/ 2147483647 h 93"/>
                <a:gd name="T92" fmla="*/ 2147483647 w 123"/>
                <a:gd name="T93" fmla="*/ 2147483647 h 93"/>
                <a:gd name="T94" fmla="*/ 2147483647 w 123"/>
                <a:gd name="T95" fmla="*/ 2147483647 h 93"/>
                <a:gd name="T96" fmla="*/ 2147483647 w 123"/>
                <a:gd name="T97" fmla="*/ 2147483647 h 93"/>
                <a:gd name="T98" fmla="*/ 2147483647 w 123"/>
                <a:gd name="T99" fmla="*/ 2147483647 h 93"/>
                <a:gd name="T100" fmla="*/ 2147483647 w 123"/>
                <a:gd name="T101" fmla="*/ 2147483647 h 93"/>
                <a:gd name="T102" fmla="*/ 2147483647 w 123"/>
                <a:gd name="T103" fmla="*/ 2147483647 h 93"/>
                <a:gd name="T104" fmla="*/ 2147483647 w 123"/>
                <a:gd name="T105" fmla="*/ 2147483647 h 93"/>
                <a:gd name="T106" fmla="*/ 2147483647 w 123"/>
                <a:gd name="T107" fmla="*/ 2147483647 h 93"/>
                <a:gd name="T108" fmla="*/ 2147483647 w 123"/>
                <a:gd name="T109" fmla="*/ 2147483647 h 93"/>
                <a:gd name="T110" fmla="*/ 2147483647 w 123"/>
                <a:gd name="T111" fmla="*/ 2147483647 h 93"/>
                <a:gd name="T112" fmla="*/ 2147483647 w 123"/>
                <a:gd name="T113" fmla="*/ 2147483647 h 93"/>
                <a:gd name="T114" fmla="*/ 2147483647 w 123"/>
                <a:gd name="T115" fmla="*/ 2147483647 h 93"/>
                <a:gd name="T116" fmla="*/ 2147483647 w 123"/>
                <a:gd name="T117" fmla="*/ 2147483647 h 93"/>
                <a:gd name="T118" fmla="*/ 2147483647 w 123"/>
                <a:gd name="T119" fmla="*/ 2147483647 h 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23"/>
                <a:gd name="T181" fmla="*/ 0 h 93"/>
                <a:gd name="T182" fmla="*/ 123 w 123"/>
                <a:gd name="T183" fmla="*/ 93 h 9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23" h="93">
                  <a:moveTo>
                    <a:pt x="38" y="3"/>
                  </a:moveTo>
                  <a:lnTo>
                    <a:pt x="0" y="7"/>
                  </a:lnTo>
                  <a:lnTo>
                    <a:pt x="0" y="8"/>
                  </a:lnTo>
                  <a:lnTo>
                    <a:pt x="0" y="9"/>
                  </a:lnTo>
                  <a:lnTo>
                    <a:pt x="0" y="10"/>
                  </a:lnTo>
                  <a:lnTo>
                    <a:pt x="1" y="12"/>
                  </a:lnTo>
                  <a:lnTo>
                    <a:pt x="2" y="12"/>
                  </a:lnTo>
                  <a:lnTo>
                    <a:pt x="4" y="13"/>
                  </a:lnTo>
                  <a:lnTo>
                    <a:pt x="4" y="14"/>
                  </a:lnTo>
                  <a:lnTo>
                    <a:pt x="3" y="15"/>
                  </a:lnTo>
                  <a:lnTo>
                    <a:pt x="3" y="16"/>
                  </a:lnTo>
                  <a:lnTo>
                    <a:pt x="4" y="16"/>
                  </a:lnTo>
                  <a:lnTo>
                    <a:pt x="4" y="17"/>
                  </a:lnTo>
                  <a:lnTo>
                    <a:pt x="3" y="18"/>
                  </a:lnTo>
                  <a:lnTo>
                    <a:pt x="3" y="19"/>
                  </a:lnTo>
                  <a:lnTo>
                    <a:pt x="4" y="19"/>
                  </a:lnTo>
                  <a:lnTo>
                    <a:pt x="6" y="18"/>
                  </a:lnTo>
                  <a:lnTo>
                    <a:pt x="7" y="18"/>
                  </a:lnTo>
                  <a:lnTo>
                    <a:pt x="7" y="16"/>
                  </a:lnTo>
                  <a:lnTo>
                    <a:pt x="8" y="15"/>
                  </a:lnTo>
                  <a:lnTo>
                    <a:pt x="9" y="15"/>
                  </a:lnTo>
                  <a:lnTo>
                    <a:pt x="10" y="15"/>
                  </a:lnTo>
                  <a:lnTo>
                    <a:pt x="10" y="16"/>
                  </a:lnTo>
                  <a:lnTo>
                    <a:pt x="9" y="17"/>
                  </a:lnTo>
                  <a:lnTo>
                    <a:pt x="10" y="17"/>
                  </a:lnTo>
                  <a:lnTo>
                    <a:pt x="12" y="16"/>
                  </a:lnTo>
                  <a:lnTo>
                    <a:pt x="19" y="14"/>
                  </a:lnTo>
                  <a:lnTo>
                    <a:pt x="20" y="14"/>
                  </a:lnTo>
                  <a:lnTo>
                    <a:pt x="20" y="15"/>
                  </a:lnTo>
                  <a:lnTo>
                    <a:pt x="19" y="16"/>
                  </a:lnTo>
                  <a:lnTo>
                    <a:pt x="22" y="16"/>
                  </a:lnTo>
                  <a:lnTo>
                    <a:pt x="25" y="17"/>
                  </a:lnTo>
                  <a:lnTo>
                    <a:pt x="28" y="19"/>
                  </a:lnTo>
                  <a:lnTo>
                    <a:pt x="29" y="19"/>
                  </a:lnTo>
                  <a:lnTo>
                    <a:pt x="29" y="18"/>
                  </a:lnTo>
                  <a:lnTo>
                    <a:pt x="30" y="18"/>
                  </a:lnTo>
                  <a:lnTo>
                    <a:pt x="31" y="19"/>
                  </a:lnTo>
                  <a:lnTo>
                    <a:pt x="32" y="19"/>
                  </a:lnTo>
                  <a:lnTo>
                    <a:pt x="32" y="20"/>
                  </a:lnTo>
                  <a:lnTo>
                    <a:pt x="31" y="20"/>
                  </a:lnTo>
                  <a:lnTo>
                    <a:pt x="32" y="20"/>
                  </a:lnTo>
                  <a:lnTo>
                    <a:pt x="36" y="23"/>
                  </a:lnTo>
                  <a:lnTo>
                    <a:pt x="36" y="24"/>
                  </a:lnTo>
                  <a:lnTo>
                    <a:pt x="36" y="25"/>
                  </a:lnTo>
                  <a:lnTo>
                    <a:pt x="35" y="26"/>
                  </a:lnTo>
                  <a:lnTo>
                    <a:pt x="35" y="25"/>
                  </a:lnTo>
                  <a:lnTo>
                    <a:pt x="34" y="25"/>
                  </a:lnTo>
                  <a:lnTo>
                    <a:pt x="34" y="26"/>
                  </a:lnTo>
                  <a:lnTo>
                    <a:pt x="35" y="27"/>
                  </a:lnTo>
                  <a:lnTo>
                    <a:pt x="40" y="25"/>
                  </a:lnTo>
                  <a:lnTo>
                    <a:pt x="41" y="24"/>
                  </a:lnTo>
                  <a:lnTo>
                    <a:pt x="43" y="24"/>
                  </a:lnTo>
                  <a:lnTo>
                    <a:pt x="47" y="21"/>
                  </a:lnTo>
                  <a:lnTo>
                    <a:pt x="50" y="21"/>
                  </a:lnTo>
                  <a:lnTo>
                    <a:pt x="50" y="20"/>
                  </a:lnTo>
                  <a:lnTo>
                    <a:pt x="49" y="19"/>
                  </a:lnTo>
                  <a:lnTo>
                    <a:pt x="50" y="18"/>
                  </a:lnTo>
                  <a:lnTo>
                    <a:pt x="55" y="17"/>
                  </a:lnTo>
                  <a:lnTo>
                    <a:pt x="61" y="20"/>
                  </a:lnTo>
                  <a:lnTo>
                    <a:pt x="61" y="21"/>
                  </a:lnTo>
                  <a:lnTo>
                    <a:pt x="63" y="23"/>
                  </a:lnTo>
                  <a:lnTo>
                    <a:pt x="65" y="25"/>
                  </a:lnTo>
                  <a:lnTo>
                    <a:pt x="69" y="28"/>
                  </a:lnTo>
                  <a:lnTo>
                    <a:pt x="69" y="29"/>
                  </a:lnTo>
                  <a:lnTo>
                    <a:pt x="71" y="30"/>
                  </a:lnTo>
                  <a:lnTo>
                    <a:pt x="74" y="30"/>
                  </a:lnTo>
                  <a:lnTo>
                    <a:pt x="76" y="34"/>
                  </a:lnTo>
                  <a:lnTo>
                    <a:pt x="77" y="35"/>
                  </a:lnTo>
                  <a:lnTo>
                    <a:pt x="77" y="36"/>
                  </a:lnTo>
                  <a:lnTo>
                    <a:pt x="78" y="39"/>
                  </a:lnTo>
                  <a:lnTo>
                    <a:pt x="77" y="43"/>
                  </a:lnTo>
                  <a:lnTo>
                    <a:pt x="76" y="48"/>
                  </a:lnTo>
                  <a:lnTo>
                    <a:pt x="76" y="51"/>
                  </a:lnTo>
                  <a:lnTo>
                    <a:pt x="77" y="53"/>
                  </a:lnTo>
                  <a:lnTo>
                    <a:pt x="80" y="54"/>
                  </a:lnTo>
                  <a:lnTo>
                    <a:pt x="80" y="53"/>
                  </a:lnTo>
                  <a:lnTo>
                    <a:pt x="80" y="52"/>
                  </a:lnTo>
                  <a:lnTo>
                    <a:pt x="79" y="50"/>
                  </a:lnTo>
                  <a:lnTo>
                    <a:pt x="79" y="49"/>
                  </a:lnTo>
                  <a:lnTo>
                    <a:pt x="80" y="49"/>
                  </a:lnTo>
                  <a:lnTo>
                    <a:pt x="82" y="51"/>
                  </a:lnTo>
                  <a:lnTo>
                    <a:pt x="82" y="50"/>
                  </a:lnTo>
                  <a:lnTo>
                    <a:pt x="83" y="50"/>
                  </a:lnTo>
                  <a:lnTo>
                    <a:pt x="84" y="51"/>
                  </a:lnTo>
                  <a:lnTo>
                    <a:pt x="83" y="52"/>
                  </a:lnTo>
                  <a:lnTo>
                    <a:pt x="83" y="53"/>
                  </a:lnTo>
                  <a:lnTo>
                    <a:pt x="82" y="54"/>
                  </a:lnTo>
                  <a:lnTo>
                    <a:pt x="81" y="57"/>
                  </a:lnTo>
                  <a:lnTo>
                    <a:pt x="80" y="57"/>
                  </a:lnTo>
                  <a:lnTo>
                    <a:pt x="80" y="59"/>
                  </a:lnTo>
                  <a:lnTo>
                    <a:pt x="81" y="59"/>
                  </a:lnTo>
                  <a:lnTo>
                    <a:pt x="83" y="61"/>
                  </a:lnTo>
                  <a:lnTo>
                    <a:pt x="85" y="66"/>
                  </a:lnTo>
                  <a:lnTo>
                    <a:pt x="89" y="68"/>
                  </a:lnTo>
                  <a:lnTo>
                    <a:pt x="89" y="67"/>
                  </a:lnTo>
                  <a:lnTo>
                    <a:pt x="90" y="67"/>
                  </a:lnTo>
                  <a:lnTo>
                    <a:pt x="91" y="69"/>
                  </a:lnTo>
                  <a:lnTo>
                    <a:pt x="91" y="70"/>
                  </a:lnTo>
                  <a:lnTo>
                    <a:pt x="92" y="73"/>
                  </a:lnTo>
                  <a:lnTo>
                    <a:pt x="94" y="74"/>
                  </a:lnTo>
                  <a:lnTo>
                    <a:pt x="95" y="74"/>
                  </a:lnTo>
                  <a:lnTo>
                    <a:pt x="98" y="81"/>
                  </a:lnTo>
                  <a:lnTo>
                    <a:pt x="99" y="82"/>
                  </a:lnTo>
                  <a:lnTo>
                    <a:pt x="102" y="83"/>
                  </a:lnTo>
                  <a:lnTo>
                    <a:pt x="104" y="83"/>
                  </a:lnTo>
                  <a:lnTo>
                    <a:pt x="108" y="88"/>
                  </a:lnTo>
                  <a:lnTo>
                    <a:pt x="110" y="90"/>
                  </a:lnTo>
                  <a:lnTo>
                    <a:pt x="111" y="90"/>
                  </a:lnTo>
                  <a:lnTo>
                    <a:pt x="111" y="91"/>
                  </a:lnTo>
                  <a:lnTo>
                    <a:pt x="110" y="91"/>
                  </a:lnTo>
                  <a:lnTo>
                    <a:pt x="109" y="91"/>
                  </a:lnTo>
                  <a:lnTo>
                    <a:pt x="109" y="92"/>
                  </a:lnTo>
                  <a:lnTo>
                    <a:pt x="110" y="93"/>
                  </a:lnTo>
                  <a:lnTo>
                    <a:pt x="112" y="93"/>
                  </a:lnTo>
                  <a:lnTo>
                    <a:pt x="113" y="92"/>
                  </a:lnTo>
                  <a:lnTo>
                    <a:pt x="114" y="92"/>
                  </a:lnTo>
                  <a:lnTo>
                    <a:pt x="120" y="90"/>
                  </a:lnTo>
                  <a:lnTo>
                    <a:pt x="121" y="88"/>
                  </a:lnTo>
                  <a:lnTo>
                    <a:pt x="121" y="87"/>
                  </a:lnTo>
                  <a:lnTo>
                    <a:pt x="121" y="84"/>
                  </a:lnTo>
                  <a:lnTo>
                    <a:pt x="121" y="82"/>
                  </a:lnTo>
                  <a:lnTo>
                    <a:pt x="122" y="79"/>
                  </a:lnTo>
                  <a:lnTo>
                    <a:pt x="123" y="80"/>
                  </a:lnTo>
                  <a:lnTo>
                    <a:pt x="122" y="74"/>
                  </a:lnTo>
                  <a:lnTo>
                    <a:pt x="122" y="71"/>
                  </a:lnTo>
                  <a:lnTo>
                    <a:pt x="122" y="66"/>
                  </a:lnTo>
                  <a:lnTo>
                    <a:pt x="121" y="61"/>
                  </a:lnTo>
                  <a:lnTo>
                    <a:pt x="120" y="60"/>
                  </a:lnTo>
                  <a:lnTo>
                    <a:pt x="116" y="54"/>
                  </a:lnTo>
                  <a:lnTo>
                    <a:pt x="113" y="48"/>
                  </a:lnTo>
                  <a:lnTo>
                    <a:pt x="110" y="44"/>
                  </a:lnTo>
                  <a:lnTo>
                    <a:pt x="110" y="43"/>
                  </a:lnTo>
                  <a:lnTo>
                    <a:pt x="109" y="40"/>
                  </a:lnTo>
                  <a:lnTo>
                    <a:pt x="109" y="39"/>
                  </a:lnTo>
                  <a:lnTo>
                    <a:pt x="110" y="38"/>
                  </a:lnTo>
                  <a:lnTo>
                    <a:pt x="110" y="37"/>
                  </a:lnTo>
                  <a:lnTo>
                    <a:pt x="106" y="31"/>
                  </a:lnTo>
                  <a:lnTo>
                    <a:pt x="103" y="29"/>
                  </a:lnTo>
                  <a:lnTo>
                    <a:pt x="102" y="28"/>
                  </a:lnTo>
                  <a:lnTo>
                    <a:pt x="101" y="27"/>
                  </a:lnTo>
                  <a:lnTo>
                    <a:pt x="99" y="24"/>
                  </a:lnTo>
                  <a:lnTo>
                    <a:pt x="95" y="17"/>
                  </a:lnTo>
                  <a:lnTo>
                    <a:pt x="94" y="14"/>
                  </a:lnTo>
                  <a:lnTo>
                    <a:pt x="92" y="8"/>
                  </a:lnTo>
                  <a:lnTo>
                    <a:pt x="92" y="7"/>
                  </a:lnTo>
                  <a:lnTo>
                    <a:pt x="91" y="7"/>
                  </a:lnTo>
                  <a:lnTo>
                    <a:pt x="90" y="6"/>
                  </a:lnTo>
                  <a:lnTo>
                    <a:pt x="90" y="2"/>
                  </a:lnTo>
                  <a:lnTo>
                    <a:pt x="89" y="1"/>
                  </a:lnTo>
                  <a:lnTo>
                    <a:pt x="88" y="1"/>
                  </a:lnTo>
                  <a:lnTo>
                    <a:pt x="86" y="1"/>
                  </a:lnTo>
                  <a:lnTo>
                    <a:pt x="83" y="0"/>
                  </a:lnTo>
                  <a:lnTo>
                    <a:pt x="82" y="1"/>
                  </a:lnTo>
                  <a:lnTo>
                    <a:pt x="82" y="2"/>
                  </a:lnTo>
                  <a:lnTo>
                    <a:pt x="81" y="3"/>
                  </a:lnTo>
                  <a:lnTo>
                    <a:pt x="82" y="7"/>
                  </a:lnTo>
                  <a:lnTo>
                    <a:pt x="82" y="9"/>
                  </a:lnTo>
                  <a:lnTo>
                    <a:pt x="80" y="8"/>
                  </a:lnTo>
                  <a:lnTo>
                    <a:pt x="79" y="6"/>
                  </a:lnTo>
                  <a:lnTo>
                    <a:pt x="40" y="8"/>
                  </a:lnTo>
                  <a:lnTo>
                    <a:pt x="39" y="7"/>
                  </a:lnTo>
                  <a:lnTo>
                    <a:pt x="39" y="6"/>
                  </a:lnTo>
                  <a:lnTo>
                    <a:pt x="38" y="4"/>
                  </a:lnTo>
                  <a:lnTo>
                    <a:pt x="38" y="3"/>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20" name="Freeform 19"/>
            <p:cNvSpPr>
              <a:spLocks/>
            </p:cNvSpPr>
            <p:nvPr/>
          </p:nvSpPr>
          <p:spPr bwMode="auto">
            <a:xfrm>
              <a:off x="7256462" y="2814638"/>
              <a:ext cx="631825" cy="590550"/>
            </a:xfrm>
            <a:custGeom>
              <a:avLst/>
              <a:gdLst>
                <a:gd name="T0" fmla="*/ 2147483647 w 61"/>
                <a:gd name="T1" fmla="*/ 0 h 60"/>
                <a:gd name="T2" fmla="*/ 2147483647 w 61"/>
                <a:gd name="T3" fmla="*/ 2147483647 h 60"/>
                <a:gd name="T4" fmla="*/ 2147483647 w 61"/>
                <a:gd name="T5" fmla="*/ 2147483647 h 60"/>
                <a:gd name="T6" fmla="*/ 2147483647 w 61"/>
                <a:gd name="T7" fmla="*/ 2147483647 h 60"/>
                <a:gd name="T8" fmla="*/ 2147483647 w 61"/>
                <a:gd name="T9" fmla="*/ 2147483647 h 60"/>
                <a:gd name="T10" fmla="*/ 2147483647 w 61"/>
                <a:gd name="T11" fmla="*/ 2147483647 h 60"/>
                <a:gd name="T12" fmla="*/ 2147483647 w 61"/>
                <a:gd name="T13" fmla="*/ 2147483647 h 60"/>
                <a:gd name="T14" fmla="*/ 2147483647 w 61"/>
                <a:gd name="T15" fmla="*/ 2147483647 h 60"/>
                <a:gd name="T16" fmla="*/ 2147483647 w 61"/>
                <a:gd name="T17" fmla="*/ 2147483647 h 60"/>
                <a:gd name="T18" fmla="*/ 2147483647 w 61"/>
                <a:gd name="T19" fmla="*/ 2147483647 h 60"/>
                <a:gd name="T20" fmla="*/ 2147483647 w 61"/>
                <a:gd name="T21" fmla="*/ 2147483647 h 60"/>
                <a:gd name="T22" fmla="*/ 2147483647 w 61"/>
                <a:gd name="T23" fmla="*/ 2147483647 h 60"/>
                <a:gd name="T24" fmla="*/ 2147483647 w 61"/>
                <a:gd name="T25" fmla="*/ 2147483647 h 60"/>
                <a:gd name="T26" fmla="*/ 2147483647 w 61"/>
                <a:gd name="T27" fmla="*/ 2147483647 h 60"/>
                <a:gd name="T28" fmla="*/ 2147483647 w 61"/>
                <a:gd name="T29" fmla="*/ 2147483647 h 60"/>
                <a:gd name="T30" fmla="*/ 0 w 61"/>
                <a:gd name="T31" fmla="*/ 2147483647 h 60"/>
                <a:gd name="T32" fmla="*/ 0 w 61"/>
                <a:gd name="T33" fmla="*/ 2147483647 h 60"/>
                <a:gd name="T34" fmla="*/ 2147483647 w 61"/>
                <a:gd name="T35" fmla="*/ 2147483647 h 60"/>
                <a:gd name="T36" fmla="*/ 2147483647 w 61"/>
                <a:gd name="T37" fmla="*/ 2147483647 h 60"/>
                <a:gd name="T38" fmla="*/ 2147483647 w 61"/>
                <a:gd name="T39" fmla="*/ 2147483647 h 60"/>
                <a:gd name="T40" fmla="*/ 2147483647 w 61"/>
                <a:gd name="T41" fmla="*/ 2147483647 h 60"/>
                <a:gd name="T42" fmla="*/ 2147483647 w 61"/>
                <a:gd name="T43" fmla="*/ 2147483647 h 60"/>
                <a:gd name="T44" fmla="*/ 2147483647 w 61"/>
                <a:gd name="T45" fmla="*/ 2147483647 h 60"/>
                <a:gd name="T46" fmla="*/ 2147483647 w 61"/>
                <a:gd name="T47" fmla="*/ 2147483647 h 60"/>
                <a:gd name="T48" fmla="*/ 2147483647 w 61"/>
                <a:gd name="T49" fmla="*/ 2147483647 h 60"/>
                <a:gd name="T50" fmla="*/ 2147483647 w 61"/>
                <a:gd name="T51" fmla="*/ 2147483647 h 60"/>
                <a:gd name="T52" fmla="*/ 2147483647 w 61"/>
                <a:gd name="T53" fmla="*/ 2147483647 h 60"/>
                <a:gd name="T54" fmla="*/ 2147483647 w 61"/>
                <a:gd name="T55" fmla="*/ 2147483647 h 60"/>
                <a:gd name="T56" fmla="*/ 2147483647 w 61"/>
                <a:gd name="T57" fmla="*/ 2147483647 h 60"/>
                <a:gd name="T58" fmla="*/ 2147483647 w 61"/>
                <a:gd name="T59" fmla="*/ 2147483647 h 60"/>
                <a:gd name="T60" fmla="*/ 2147483647 w 61"/>
                <a:gd name="T61" fmla="*/ 2147483647 h 60"/>
                <a:gd name="T62" fmla="*/ 2147483647 w 61"/>
                <a:gd name="T63" fmla="*/ 2147483647 h 60"/>
                <a:gd name="T64" fmla="*/ 2147483647 w 61"/>
                <a:gd name="T65" fmla="*/ 2147483647 h 60"/>
                <a:gd name="T66" fmla="*/ 2147483647 w 61"/>
                <a:gd name="T67" fmla="*/ 2147483647 h 60"/>
                <a:gd name="T68" fmla="*/ 2147483647 w 61"/>
                <a:gd name="T69" fmla="*/ 2147483647 h 60"/>
                <a:gd name="T70" fmla="*/ 2147483647 w 61"/>
                <a:gd name="T71" fmla="*/ 2147483647 h 60"/>
                <a:gd name="T72" fmla="*/ 2147483647 w 61"/>
                <a:gd name="T73" fmla="*/ 2147483647 h 60"/>
                <a:gd name="T74" fmla="*/ 2147483647 w 61"/>
                <a:gd name="T75" fmla="*/ 2147483647 h 60"/>
                <a:gd name="T76" fmla="*/ 2147483647 w 61"/>
                <a:gd name="T77" fmla="*/ 2147483647 h 60"/>
                <a:gd name="T78" fmla="*/ 2147483647 w 61"/>
                <a:gd name="T79" fmla="*/ 2147483647 h 60"/>
                <a:gd name="T80" fmla="*/ 2147483647 w 61"/>
                <a:gd name="T81" fmla="*/ 2147483647 h 60"/>
                <a:gd name="T82" fmla="*/ 2147483647 w 61"/>
                <a:gd name="T83" fmla="*/ 2147483647 h 60"/>
                <a:gd name="T84" fmla="*/ 2147483647 w 61"/>
                <a:gd name="T85" fmla="*/ 2147483647 h 60"/>
                <a:gd name="T86" fmla="*/ 2147483647 w 61"/>
                <a:gd name="T87" fmla="*/ 2147483647 h 60"/>
                <a:gd name="T88" fmla="*/ 2147483647 w 61"/>
                <a:gd name="T89" fmla="*/ 2147483647 h 60"/>
                <a:gd name="T90" fmla="*/ 2147483647 w 61"/>
                <a:gd name="T91" fmla="*/ 2147483647 h 60"/>
                <a:gd name="T92" fmla="*/ 2147483647 w 61"/>
                <a:gd name="T93" fmla="*/ 2147483647 h 60"/>
                <a:gd name="T94" fmla="*/ 2147483647 w 61"/>
                <a:gd name="T95" fmla="*/ 2147483647 h 60"/>
                <a:gd name="T96" fmla="*/ 2147483647 w 61"/>
                <a:gd name="T97" fmla="*/ 2147483647 h 60"/>
                <a:gd name="T98" fmla="*/ 2147483647 w 61"/>
                <a:gd name="T99" fmla="*/ 2147483647 h 60"/>
                <a:gd name="T100" fmla="*/ 2147483647 w 61"/>
                <a:gd name="T101" fmla="*/ 2147483647 h 60"/>
                <a:gd name="T102" fmla="*/ 2147483647 w 61"/>
                <a:gd name="T103" fmla="*/ 2147483647 h 60"/>
                <a:gd name="T104" fmla="*/ 2147483647 w 61"/>
                <a:gd name="T105" fmla="*/ 2147483647 h 60"/>
                <a:gd name="T106" fmla="*/ 2147483647 w 61"/>
                <a:gd name="T107" fmla="*/ 2147483647 h 60"/>
                <a:gd name="T108" fmla="*/ 2147483647 w 61"/>
                <a:gd name="T109" fmla="*/ 0 h 6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1"/>
                <a:gd name="T166" fmla="*/ 0 h 60"/>
                <a:gd name="T167" fmla="*/ 61 w 61"/>
                <a:gd name="T168" fmla="*/ 60 h 6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1" h="60">
                  <a:moveTo>
                    <a:pt x="21" y="0"/>
                  </a:moveTo>
                  <a:lnTo>
                    <a:pt x="20" y="0"/>
                  </a:lnTo>
                  <a:lnTo>
                    <a:pt x="19" y="1"/>
                  </a:lnTo>
                  <a:lnTo>
                    <a:pt x="20" y="3"/>
                  </a:lnTo>
                  <a:lnTo>
                    <a:pt x="18" y="4"/>
                  </a:lnTo>
                  <a:lnTo>
                    <a:pt x="21" y="5"/>
                  </a:lnTo>
                  <a:lnTo>
                    <a:pt x="20" y="12"/>
                  </a:lnTo>
                  <a:lnTo>
                    <a:pt x="19" y="13"/>
                  </a:lnTo>
                  <a:lnTo>
                    <a:pt x="19" y="14"/>
                  </a:lnTo>
                  <a:lnTo>
                    <a:pt x="19" y="15"/>
                  </a:lnTo>
                  <a:lnTo>
                    <a:pt x="19" y="17"/>
                  </a:lnTo>
                  <a:lnTo>
                    <a:pt x="18" y="19"/>
                  </a:lnTo>
                  <a:lnTo>
                    <a:pt x="17" y="19"/>
                  </a:lnTo>
                  <a:lnTo>
                    <a:pt x="15" y="22"/>
                  </a:lnTo>
                  <a:lnTo>
                    <a:pt x="13" y="23"/>
                  </a:lnTo>
                  <a:lnTo>
                    <a:pt x="12" y="23"/>
                  </a:lnTo>
                  <a:lnTo>
                    <a:pt x="11" y="24"/>
                  </a:lnTo>
                  <a:lnTo>
                    <a:pt x="11" y="25"/>
                  </a:lnTo>
                  <a:lnTo>
                    <a:pt x="10" y="26"/>
                  </a:lnTo>
                  <a:lnTo>
                    <a:pt x="9" y="29"/>
                  </a:lnTo>
                  <a:lnTo>
                    <a:pt x="9" y="30"/>
                  </a:lnTo>
                  <a:lnTo>
                    <a:pt x="8" y="32"/>
                  </a:lnTo>
                  <a:lnTo>
                    <a:pt x="6" y="30"/>
                  </a:lnTo>
                  <a:lnTo>
                    <a:pt x="5" y="30"/>
                  </a:lnTo>
                  <a:lnTo>
                    <a:pt x="4" y="34"/>
                  </a:lnTo>
                  <a:lnTo>
                    <a:pt x="4" y="36"/>
                  </a:lnTo>
                  <a:lnTo>
                    <a:pt x="4" y="38"/>
                  </a:lnTo>
                  <a:lnTo>
                    <a:pt x="3" y="39"/>
                  </a:lnTo>
                  <a:lnTo>
                    <a:pt x="2" y="41"/>
                  </a:lnTo>
                  <a:lnTo>
                    <a:pt x="0" y="41"/>
                  </a:lnTo>
                  <a:lnTo>
                    <a:pt x="0" y="43"/>
                  </a:lnTo>
                  <a:lnTo>
                    <a:pt x="0" y="45"/>
                  </a:lnTo>
                  <a:lnTo>
                    <a:pt x="0" y="46"/>
                  </a:lnTo>
                  <a:lnTo>
                    <a:pt x="1" y="47"/>
                  </a:lnTo>
                  <a:lnTo>
                    <a:pt x="3" y="51"/>
                  </a:lnTo>
                  <a:lnTo>
                    <a:pt x="5" y="53"/>
                  </a:lnTo>
                  <a:lnTo>
                    <a:pt x="6" y="54"/>
                  </a:lnTo>
                  <a:lnTo>
                    <a:pt x="6" y="53"/>
                  </a:lnTo>
                  <a:lnTo>
                    <a:pt x="8" y="54"/>
                  </a:lnTo>
                  <a:lnTo>
                    <a:pt x="8" y="55"/>
                  </a:lnTo>
                  <a:lnTo>
                    <a:pt x="9" y="55"/>
                  </a:lnTo>
                  <a:lnTo>
                    <a:pt x="10" y="55"/>
                  </a:lnTo>
                  <a:lnTo>
                    <a:pt x="11" y="56"/>
                  </a:lnTo>
                  <a:lnTo>
                    <a:pt x="10" y="57"/>
                  </a:lnTo>
                  <a:lnTo>
                    <a:pt x="12" y="59"/>
                  </a:lnTo>
                  <a:lnTo>
                    <a:pt x="15" y="60"/>
                  </a:lnTo>
                  <a:lnTo>
                    <a:pt x="17" y="60"/>
                  </a:lnTo>
                  <a:lnTo>
                    <a:pt x="18" y="59"/>
                  </a:lnTo>
                  <a:lnTo>
                    <a:pt x="18" y="58"/>
                  </a:lnTo>
                  <a:lnTo>
                    <a:pt x="19" y="57"/>
                  </a:lnTo>
                  <a:lnTo>
                    <a:pt x="20" y="58"/>
                  </a:lnTo>
                  <a:lnTo>
                    <a:pt x="21" y="59"/>
                  </a:lnTo>
                  <a:lnTo>
                    <a:pt x="22" y="58"/>
                  </a:lnTo>
                  <a:lnTo>
                    <a:pt x="25" y="57"/>
                  </a:lnTo>
                  <a:lnTo>
                    <a:pt x="26" y="55"/>
                  </a:lnTo>
                  <a:lnTo>
                    <a:pt x="27" y="56"/>
                  </a:lnTo>
                  <a:lnTo>
                    <a:pt x="30" y="53"/>
                  </a:lnTo>
                  <a:lnTo>
                    <a:pt x="31" y="54"/>
                  </a:lnTo>
                  <a:lnTo>
                    <a:pt x="33" y="51"/>
                  </a:lnTo>
                  <a:lnTo>
                    <a:pt x="32" y="50"/>
                  </a:lnTo>
                  <a:lnTo>
                    <a:pt x="33" y="48"/>
                  </a:lnTo>
                  <a:lnTo>
                    <a:pt x="35" y="43"/>
                  </a:lnTo>
                  <a:lnTo>
                    <a:pt x="38" y="32"/>
                  </a:lnTo>
                  <a:lnTo>
                    <a:pt x="40" y="33"/>
                  </a:lnTo>
                  <a:lnTo>
                    <a:pt x="40" y="34"/>
                  </a:lnTo>
                  <a:lnTo>
                    <a:pt x="41" y="35"/>
                  </a:lnTo>
                  <a:lnTo>
                    <a:pt x="43" y="34"/>
                  </a:lnTo>
                  <a:lnTo>
                    <a:pt x="44" y="32"/>
                  </a:lnTo>
                  <a:lnTo>
                    <a:pt x="45" y="28"/>
                  </a:lnTo>
                  <a:lnTo>
                    <a:pt x="46" y="27"/>
                  </a:lnTo>
                  <a:lnTo>
                    <a:pt x="48" y="27"/>
                  </a:lnTo>
                  <a:lnTo>
                    <a:pt x="49" y="25"/>
                  </a:lnTo>
                  <a:lnTo>
                    <a:pt x="50" y="25"/>
                  </a:lnTo>
                  <a:lnTo>
                    <a:pt x="51" y="23"/>
                  </a:lnTo>
                  <a:lnTo>
                    <a:pt x="51" y="21"/>
                  </a:lnTo>
                  <a:lnTo>
                    <a:pt x="52" y="20"/>
                  </a:lnTo>
                  <a:lnTo>
                    <a:pt x="52" y="19"/>
                  </a:lnTo>
                  <a:lnTo>
                    <a:pt x="52" y="16"/>
                  </a:lnTo>
                  <a:lnTo>
                    <a:pt x="52" y="15"/>
                  </a:lnTo>
                  <a:lnTo>
                    <a:pt x="53" y="15"/>
                  </a:lnTo>
                  <a:lnTo>
                    <a:pt x="59" y="19"/>
                  </a:lnTo>
                  <a:lnTo>
                    <a:pt x="60" y="19"/>
                  </a:lnTo>
                  <a:lnTo>
                    <a:pt x="61" y="16"/>
                  </a:lnTo>
                  <a:lnTo>
                    <a:pt x="59" y="13"/>
                  </a:lnTo>
                  <a:lnTo>
                    <a:pt x="59" y="12"/>
                  </a:lnTo>
                  <a:lnTo>
                    <a:pt x="58" y="11"/>
                  </a:lnTo>
                  <a:lnTo>
                    <a:pt x="57" y="12"/>
                  </a:lnTo>
                  <a:lnTo>
                    <a:pt x="56" y="11"/>
                  </a:lnTo>
                  <a:lnTo>
                    <a:pt x="55" y="11"/>
                  </a:lnTo>
                  <a:lnTo>
                    <a:pt x="51" y="12"/>
                  </a:lnTo>
                  <a:lnTo>
                    <a:pt x="50" y="13"/>
                  </a:lnTo>
                  <a:lnTo>
                    <a:pt x="49" y="14"/>
                  </a:lnTo>
                  <a:lnTo>
                    <a:pt x="47" y="14"/>
                  </a:lnTo>
                  <a:lnTo>
                    <a:pt x="46" y="13"/>
                  </a:lnTo>
                  <a:lnTo>
                    <a:pt x="46" y="15"/>
                  </a:lnTo>
                  <a:lnTo>
                    <a:pt x="45" y="15"/>
                  </a:lnTo>
                  <a:lnTo>
                    <a:pt x="44" y="17"/>
                  </a:lnTo>
                  <a:lnTo>
                    <a:pt x="42" y="17"/>
                  </a:lnTo>
                  <a:lnTo>
                    <a:pt x="40" y="20"/>
                  </a:lnTo>
                  <a:lnTo>
                    <a:pt x="39" y="20"/>
                  </a:lnTo>
                  <a:lnTo>
                    <a:pt x="38" y="21"/>
                  </a:lnTo>
                  <a:lnTo>
                    <a:pt x="36" y="13"/>
                  </a:lnTo>
                  <a:lnTo>
                    <a:pt x="23" y="15"/>
                  </a:lnTo>
                  <a:lnTo>
                    <a:pt x="21" y="0"/>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21" name="Freeform 20"/>
            <p:cNvSpPr>
              <a:spLocks/>
            </p:cNvSpPr>
            <p:nvPr/>
          </p:nvSpPr>
          <p:spPr bwMode="auto">
            <a:xfrm>
              <a:off x="5621337" y="3641726"/>
              <a:ext cx="693738" cy="609600"/>
            </a:xfrm>
            <a:custGeom>
              <a:avLst/>
              <a:gdLst>
                <a:gd name="T0" fmla="*/ 0 w 67"/>
                <a:gd name="T1" fmla="*/ 2147483647 h 62"/>
                <a:gd name="T2" fmla="*/ 2147483647 w 67"/>
                <a:gd name="T3" fmla="*/ 0 h 62"/>
                <a:gd name="T4" fmla="*/ 2147483647 w 67"/>
                <a:gd name="T5" fmla="*/ 2147483647 h 62"/>
                <a:gd name="T6" fmla="*/ 2147483647 w 67"/>
                <a:gd name="T7" fmla="*/ 2147483647 h 62"/>
                <a:gd name="T8" fmla="*/ 2147483647 w 67"/>
                <a:gd name="T9" fmla="*/ 2147483647 h 62"/>
                <a:gd name="T10" fmla="*/ 2147483647 w 67"/>
                <a:gd name="T11" fmla="*/ 2147483647 h 62"/>
                <a:gd name="T12" fmla="*/ 2147483647 w 67"/>
                <a:gd name="T13" fmla="*/ 2147483647 h 62"/>
                <a:gd name="T14" fmla="*/ 2147483647 w 67"/>
                <a:gd name="T15" fmla="*/ 2147483647 h 62"/>
                <a:gd name="T16" fmla="*/ 2147483647 w 67"/>
                <a:gd name="T17" fmla="*/ 2147483647 h 62"/>
                <a:gd name="T18" fmla="*/ 2147483647 w 67"/>
                <a:gd name="T19" fmla="*/ 2147483647 h 62"/>
                <a:gd name="T20" fmla="*/ 2147483647 w 67"/>
                <a:gd name="T21" fmla="*/ 2147483647 h 62"/>
                <a:gd name="T22" fmla="*/ 2147483647 w 67"/>
                <a:gd name="T23" fmla="*/ 2147483647 h 62"/>
                <a:gd name="T24" fmla="*/ 2147483647 w 67"/>
                <a:gd name="T25" fmla="*/ 2147483647 h 62"/>
                <a:gd name="T26" fmla="*/ 2147483647 w 67"/>
                <a:gd name="T27" fmla="*/ 2147483647 h 62"/>
                <a:gd name="T28" fmla="*/ 2147483647 w 67"/>
                <a:gd name="T29" fmla="*/ 2147483647 h 62"/>
                <a:gd name="T30" fmla="*/ 2147483647 w 67"/>
                <a:gd name="T31" fmla="*/ 2147483647 h 62"/>
                <a:gd name="T32" fmla="*/ 2147483647 w 67"/>
                <a:gd name="T33" fmla="*/ 2147483647 h 62"/>
                <a:gd name="T34" fmla="*/ 2147483647 w 67"/>
                <a:gd name="T35" fmla="*/ 2147483647 h 62"/>
                <a:gd name="T36" fmla="*/ 2147483647 w 67"/>
                <a:gd name="T37" fmla="*/ 2147483647 h 62"/>
                <a:gd name="T38" fmla="*/ 2147483647 w 67"/>
                <a:gd name="T39" fmla="*/ 2147483647 h 62"/>
                <a:gd name="T40" fmla="*/ 2147483647 w 67"/>
                <a:gd name="T41" fmla="*/ 2147483647 h 62"/>
                <a:gd name="T42" fmla="*/ 2147483647 w 67"/>
                <a:gd name="T43" fmla="*/ 2147483647 h 62"/>
                <a:gd name="T44" fmla="*/ 2147483647 w 67"/>
                <a:gd name="T45" fmla="*/ 2147483647 h 62"/>
                <a:gd name="T46" fmla="*/ 2147483647 w 67"/>
                <a:gd name="T47" fmla="*/ 2147483647 h 62"/>
                <a:gd name="T48" fmla="*/ 2147483647 w 67"/>
                <a:gd name="T49" fmla="*/ 2147483647 h 62"/>
                <a:gd name="T50" fmla="*/ 2147483647 w 67"/>
                <a:gd name="T51" fmla="*/ 2147483647 h 62"/>
                <a:gd name="T52" fmla="*/ 2147483647 w 67"/>
                <a:gd name="T53" fmla="*/ 2147483647 h 62"/>
                <a:gd name="T54" fmla="*/ 2147483647 w 67"/>
                <a:gd name="T55" fmla="*/ 2147483647 h 62"/>
                <a:gd name="T56" fmla="*/ 2147483647 w 67"/>
                <a:gd name="T57" fmla="*/ 2147483647 h 62"/>
                <a:gd name="T58" fmla="*/ 2147483647 w 67"/>
                <a:gd name="T59" fmla="*/ 2147483647 h 62"/>
                <a:gd name="T60" fmla="*/ 2147483647 w 67"/>
                <a:gd name="T61" fmla="*/ 2147483647 h 62"/>
                <a:gd name="T62" fmla="*/ 2147483647 w 67"/>
                <a:gd name="T63" fmla="*/ 2147483647 h 62"/>
                <a:gd name="T64" fmla="*/ 2147483647 w 67"/>
                <a:gd name="T65" fmla="*/ 2147483647 h 62"/>
                <a:gd name="T66" fmla="*/ 2147483647 w 67"/>
                <a:gd name="T67" fmla="*/ 2147483647 h 62"/>
                <a:gd name="T68" fmla="*/ 2147483647 w 67"/>
                <a:gd name="T69" fmla="*/ 2147483647 h 62"/>
                <a:gd name="T70" fmla="*/ 2147483647 w 67"/>
                <a:gd name="T71" fmla="*/ 2147483647 h 62"/>
                <a:gd name="T72" fmla="*/ 2147483647 w 67"/>
                <a:gd name="T73" fmla="*/ 2147483647 h 62"/>
                <a:gd name="T74" fmla="*/ 2147483647 w 67"/>
                <a:gd name="T75" fmla="*/ 2147483647 h 62"/>
                <a:gd name="T76" fmla="*/ 2147483647 w 67"/>
                <a:gd name="T77" fmla="*/ 2147483647 h 62"/>
                <a:gd name="T78" fmla="*/ 2147483647 w 67"/>
                <a:gd name="T79" fmla="*/ 2147483647 h 62"/>
                <a:gd name="T80" fmla="*/ 2147483647 w 67"/>
                <a:gd name="T81" fmla="*/ 2147483647 h 62"/>
                <a:gd name="T82" fmla="*/ 2147483647 w 67"/>
                <a:gd name="T83" fmla="*/ 2147483647 h 62"/>
                <a:gd name="T84" fmla="*/ 2147483647 w 67"/>
                <a:gd name="T85" fmla="*/ 2147483647 h 62"/>
                <a:gd name="T86" fmla="*/ 2147483647 w 67"/>
                <a:gd name="T87" fmla="*/ 2147483647 h 62"/>
                <a:gd name="T88" fmla="*/ 2147483647 w 67"/>
                <a:gd name="T89" fmla="*/ 2147483647 h 62"/>
                <a:gd name="T90" fmla="*/ 2147483647 w 67"/>
                <a:gd name="T91" fmla="*/ 2147483647 h 62"/>
                <a:gd name="T92" fmla="*/ 2147483647 w 67"/>
                <a:gd name="T93" fmla="*/ 2147483647 h 62"/>
                <a:gd name="T94" fmla="*/ 2147483647 w 67"/>
                <a:gd name="T95" fmla="*/ 2147483647 h 62"/>
                <a:gd name="T96" fmla="*/ 0 w 67"/>
                <a:gd name="T97" fmla="*/ 2147483647 h 62"/>
                <a:gd name="T98" fmla="*/ 0 w 67"/>
                <a:gd name="T99" fmla="*/ 2147483647 h 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7"/>
                <a:gd name="T151" fmla="*/ 0 h 62"/>
                <a:gd name="T152" fmla="*/ 67 w 67"/>
                <a:gd name="T153" fmla="*/ 62 h 6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7" h="62">
                  <a:moveTo>
                    <a:pt x="0" y="3"/>
                  </a:moveTo>
                  <a:lnTo>
                    <a:pt x="60" y="0"/>
                  </a:lnTo>
                  <a:lnTo>
                    <a:pt x="60" y="1"/>
                  </a:lnTo>
                  <a:lnTo>
                    <a:pt x="61" y="2"/>
                  </a:lnTo>
                  <a:lnTo>
                    <a:pt x="62" y="3"/>
                  </a:lnTo>
                  <a:lnTo>
                    <a:pt x="61" y="5"/>
                  </a:lnTo>
                  <a:lnTo>
                    <a:pt x="60" y="6"/>
                  </a:lnTo>
                  <a:lnTo>
                    <a:pt x="58" y="8"/>
                  </a:lnTo>
                  <a:lnTo>
                    <a:pt x="58" y="9"/>
                  </a:lnTo>
                  <a:lnTo>
                    <a:pt x="67" y="9"/>
                  </a:lnTo>
                  <a:lnTo>
                    <a:pt x="67" y="10"/>
                  </a:lnTo>
                  <a:lnTo>
                    <a:pt x="66" y="12"/>
                  </a:lnTo>
                  <a:lnTo>
                    <a:pt x="65" y="13"/>
                  </a:lnTo>
                  <a:lnTo>
                    <a:pt x="64" y="17"/>
                  </a:lnTo>
                  <a:lnTo>
                    <a:pt x="62" y="19"/>
                  </a:lnTo>
                  <a:lnTo>
                    <a:pt x="62" y="22"/>
                  </a:lnTo>
                  <a:lnTo>
                    <a:pt x="62" y="25"/>
                  </a:lnTo>
                  <a:lnTo>
                    <a:pt x="60" y="26"/>
                  </a:lnTo>
                  <a:lnTo>
                    <a:pt x="60" y="27"/>
                  </a:lnTo>
                  <a:lnTo>
                    <a:pt x="57" y="29"/>
                  </a:lnTo>
                  <a:lnTo>
                    <a:pt x="57" y="32"/>
                  </a:lnTo>
                  <a:lnTo>
                    <a:pt x="57" y="35"/>
                  </a:lnTo>
                  <a:lnTo>
                    <a:pt x="56" y="36"/>
                  </a:lnTo>
                  <a:lnTo>
                    <a:pt x="54" y="38"/>
                  </a:lnTo>
                  <a:lnTo>
                    <a:pt x="52" y="40"/>
                  </a:lnTo>
                  <a:lnTo>
                    <a:pt x="51" y="41"/>
                  </a:lnTo>
                  <a:lnTo>
                    <a:pt x="51" y="43"/>
                  </a:lnTo>
                  <a:lnTo>
                    <a:pt x="50" y="45"/>
                  </a:lnTo>
                  <a:lnTo>
                    <a:pt x="50" y="46"/>
                  </a:lnTo>
                  <a:lnTo>
                    <a:pt x="49" y="49"/>
                  </a:lnTo>
                  <a:lnTo>
                    <a:pt x="48" y="51"/>
                  </a:lnTo>
                  <a:lnTo>
                    <a:pt x="49" y="54"/>
                  </a:lnTo>
                  <a:lnTo>
                    <a:pt x="50" y="55"/>
                  </a:lnTo>
                  <a:lnTo>
                    <a:pt x="50" y="57"/>
                  </a:lnTo>
                  <a:lnTo>
                    <a:pt x="50" y="58"/>
                  </a:lnTo>
                  <a:lnTo>
                    <a:pt x="49" y="60"/>
                  </a:lnTo>
                  <a:lnTo>
                    <a:pt x="50" y="61"/>
                  </a:lnTo>
                  <a:lnTo>
                    <a:pt x="8" y="62"/>
                  </a:lnTo>
                  <a:lnTo>
                    <a:pt x="8" y="53"/>
                  </a:lnTo>
                  <a:lnTo>
                    <a:pt x="6" y="52"/>
                  </a:lnTo>
                  <a:lnTo>
                    <a:pt x="4" y="53"/>
                  </a:lnTo>
                  <a:lnTo>
                    <a:pt x="2" y="51"/>
                  </a:lnTo>
                  <a:lnTo>
                    <a:pt x="2" y="22"/>
                  </a:lnTo>
                  <a:lnTo>
                    <a:pt x="0" y="3"/>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22" name="Freeform 21"/>
            <p:cNvSpPr>
              <a:spLocks/>
            </p:cNvSpPr>
            <p:nvPr/>
          </p:nvSpPr>
          <p:spPr bwMode="auto">
            <a:xfrm>
              <a:off x="1700212" y="2244726"/>
              <a:ext cx="1116013" cy="1811337"/>
            </a:xfrm>
            <a:custGeom>
              <a:avLst/>
              <a:gdLst>
                <a:gd name="T0" fmla="*/ 312 w 108"/>
                <a:gd name="T1" fmla="*/ 873 h 184"/>
                <a:gd name="T2" fmla="*/ 312 w 108"/>
                <a:gd name="T3" fmla="*/ 863 h 184"/>
                <a:gd name="T4" fmla="*/ 307 w 108"/>
                <a:gd name="T5" fmla="*/ 853 h 184"/>
                <a:gd name="T6" fmla="*/ 292 w 108"/>
                <a:gd name="T7" fmla="*/ 795 h 184"/>
                <a:gd name="T8" fmla="*/ 256 w 108"/>
                <a:gd name="T9" fmla="*/ 761 h 184"/>
                <a:gd name="T10" fmla="*/ 246 w 108"/>
                <a:gd name="T11" fmla="*/ 746 h 184"/>
                <a:gd name="T12" fmla="*/ 236 w 108"/>
                <a:gd name="T13" fmla="*/ 731 h 184"/>
                <a:gd name="T14" fmla="*/ 200 w 108"/>
                <a:gd name="T15" fmla="*/ 717 h 184"/>
                <a:gd name="T16" fmla="*/ 169 w 108"/>
                <a:gd name="T17" fmla="*/ 687 h 184"/>
                <a:gd name="T18" fmla="*/ 113 w 108"/>
                <a:gd name="T19" fmla="*/ 663 h 184"/>
                <a:gd name="T20" fmla="*/ 113 w 108"/>
                <a:gd name="T21" fmla="*/ 644 h 184"/>
                <a:gd name="T22" fmla="*/ 118 w 108"/>
                <a:gd name="T23" fmla="*/ 619 h 184"/>
                <a:gd name="T24" fmla="*/ 108 w 108"/>
                <a:gd name="T25" fmla="*/ 595 h 184"/>
                <a:gd name="T26" fmla="*/ 113 w 108"/>
                <a:gd name="T27" fmla="*/ 585 h 184"/>
                <a:gd name="T28" fmla="*/ 82 w 108"/>
                <a:gd name="T29" fmla="*/ 531 h 184"/>
                <a:gd name="T30" fmla="*/ 61 w 108"/>
                <a:gd name="T31" fmla="*/ 497 h 184"/>
                <a:gd name="T32" fmla="*/ 72 w 108"/>
                <a:gd name="T33" fmla="*/ 468 h 184"/>
                <a:gd name="T34" fmla="*/ 72 w 108"/>
                <a:gd name="T35" fmla="*/ 444 h 184"/>
                <a:gd name="T36" fmla="*/ 46 w 108"/>
                <a:gd name="T37" fmla="*/ 419 h 184"/>
                <a:gd name="T38" fmla="*/ 46 w 108"/>
                <a:gd name="T39" fmla="*/ 380 h 184"/>
                <a:gd name="T40" fmla="*/ 56 w 108"/>
                <a:gd name="T41" fmla="*/ 366 h 184"/>
                <a:gd name="T42" fmla="*/ 61 w 108"/>
                <a:gd name="T43" fmla="*/ 385 h 184"/>
                <a:gd name="T44" fmla="*/ 77 w 108"/>
                <a:gd name="T45" fmla="*/ 380 h 184"/>
                <a:gd name="T46" fmla="*/ 72 w 108"/>
                <a:gd name="T47" fmla="*/ 346 h 184"/>
                <a:gd name="T48" fmla="*/ 61 w 108"/>
                <a:gd name="T49" fmla="*/ 356 h 184"/>
                <a:gd name="T50" fmla="*/ 36 w 108"/>
                <a:gd name="T51" fmla="*/ 341 h 184"/>
                <a:gd name="T52" fmla="*/ 31 w 108"/>
                <a:gd name="T53" fmla="*/ 297 h 184"/>
                <a:gd name="T54" fmla="*/ 5 w 108"/>
                <a:gd name="T55" fmla="*/ 249 h 184"/>
                <a:gd name="T56" fmla="*/ 5 w 108"/>
                <a:gd name="T57" fmla="*/ 224 h 184"/>
                <a:gd name="T58" fmla="*/ 20 w 108"/>
                <a:gd name="T59" fmla="*/ 195 h 184"/>
                <a:gd name="T60" fmla="*/ 10 w 108"/>
                <a:gd name="T61" fmla="*/ 156 h 184"/>
                <a:gd name="T62" fmla="*/ 0 w 108"/>
                <a:gd name="T63" fmla="*/ 136 h 184"/>
                <a:gd name="T64" fmla="*/ 0 w 108"/>
                <a:gd name="T65" fmla="*/ 117 h 184"/>
                <a:gd name="T66" fmla="*/ 31 w 108"/>
                <a:gd name="T67" fmla="*/ 73 h 184"/>
                <a:gd name="T68" fmla="*/ 46 w 108"/>
                <a:gd name="T69" fmla="*/ 49 h 184"/>
                <a:gd name="T70" fmla="*/ 46 w 108"/>
                <a:gd name="T71" fmla="*/ 5 h 184"/>
                <a:gd name="T72" fmla="*/ 246 w 108"/>
                <a:gd name="T73" fmla="*/ 312 h 184"/>
                <a:gd name="T74" fmla="*/ 533 w 108"/>
                <a:gd name="T75" fmla="*/ 726 h 184"/>
                <a:gd name="T76" fmla="*/ 538 w 108"/>
                <a:gd name="T77" fmla="*/ 746 h 184"/>
                <a:gd name="T78" fmla="*/ 543 w 108"/>
                <a:gd name="T79" fmla="*/ 765 h 184"/>
                <a:gd name="T80" fmla="*/ 548 w 108"/>
                <a:gd name="T81" fmla="*/ 780 h 184"/>
                <a:gd name="T82" fmla="*/ 527 w 108"/>
                <a:gd name="T83" fmla="*/ 790 h 184"/>
                <a:gd name="T84" fmla="*/ 502 w 108"/>
                <a:gd name="T85" fmla="*/ 839 h 184"/>
                <a:gd name="T86" fmla="*/ 497 w 108"/>
                <a:gd name="T87" fmla="*/ 848 h 184"/>
                <a:gd name="T88" fmla="*/ 492 w 108"/>
                <a:gd name="T89" fmla="*/ 868 h 184"/>
                <a:gd name="T90" fmla="*/ 502 w 108"/>
                <a:gd name="T91" fmla="*/ 882 h 184"/>
                <a:gd name="T92" fmla="*/ 492 w 108"/>
                <a:gd name="T93" fmla="*/ 897 h 18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8"/>
                <a:gd name="T142" fmla="*/ 0 h 184"/>
                <a:gd name="T143" fmla="*/ 108 w 108"/>
                <a:gd name="T144" fmla="*/ 184 h 18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8" h="184">
                  <a:moveTo>
                    <a:pt x="94" y="183"/>
                  </a:moveTo>
                  <a:lnTo>
                    <a:pt x="61" y="180"/>
                  </a:lnTo>
                  <a:lnTo>
                    <a:pt x="61" y="179"/>
                  </a:lnTo>
                  <a:lnTo>
                    <a:pt x="60" y="178"/>
                  </a:lnTo>
                  <a:lnTo>
                    <a:pt x="60" y="177"/>
                  </a:lnTo>
                  <a:lnTo>
                    <a:pt x="61" y="177"/>
                  </a:lnTo>
                  <a:lnTo>
                    <a:pt x="60" y="176"/>
                  </a:lnTo>
                  <a:lnTo>
                    <a:pt x="60" y="175"/>
                  </a:lnTo>
                  <a:lnTo>
                    <a:pt x="60" y="174"/>
                  </a:lnTo>
                  <a:lnTo>
                    <a:pt x="60" y="169"/>
                  </a:lnTo>
                  <a:lnTo>
                    <a:pt x="57" y="163"/>
                  </a:lnTo>
                  <a:lnTo>
                    <a:pt x="55" y="161"/>
                  </a:lnTo>
                  <a:lnTo>
                    <a:pt x="54" y="159"/>
                  </a:lnTo>
                  <a:lnTo>
                    <a:pt x="50" y="156"/>
                  </a:lnTo>
                  <a:lnTo>
                    <a:pt x="48" y="156"/>
                  </a:lnTo>
                  <a:lnTo>
                    <a:pt x="47" y="155"/>
                  </a:lnTo>
                  <a:lnTo>
                    <a:pt x="48" y="153"/>
                  </a:lnTo>
                  <a:lnTo>
                    <a:pt x="48" y="152"/>
                  </a:lnTo>
                  <a:lnTo>
                    <a:pt x="48" y="151"/>
                  </a:lnTo>
                  <a:lnTo>
                    <a:pt x="46" y="150"/>
                  </a:lnTo>
                  <a:lnTo>
                    <a:pt x="43" y="149"/>
                  </a:lnTo>
                  <a:lnTo>
                    <a:pt x="41" y="149"/>
                  </a:lnTo>
                  <a:lnTo>
                    <a:pt x="39" y="147"/>
                  </a:lnTo>
                  <a:lnTo>
                    <a:pt x="37" y="143"/>
                  </a:lnTo>
                  <a:lnTo>
                    <a:pt x="35" y="141"/>
                  </a:lnTo>
                  <a:lnTo>
                    <a:pt x="33" y="141"/>
                  </a:lnTo>
                  <a:lnTo>
                    <a:pt x="27" y="138"/>
                  </a:lnTo>
                  <a:lnTo>
                    <a:pt x="25" y="138"/>
                  </a:lnTo>
                  <a:lnTo>
                    <a:pt x="22" y="136"/>
                  </a:lnTo>
                  <a:lnTo>
                    <a:pt x="21" y="135"/>
                  </a:lnTo>
                  <a:lnTo>
                    <a:pt x="21" y="133"/>
                  </a:lnTo>
                  <a:lnTo>
                    <a:pt x="22" y="132"/>
                  </a:lnTo>
                  <a:lnTo>
                    <a:pt x="22" y="129"/>
                  </a:lnTo>
                  <a:lnTo>
                    <a:pt x="23" y="128"/>
                  </a:lnTo>
                  <a:lnTo>
                    <a:pt x="23" y="127"/>
                  </a:lnTo>
                  <a:lnTo>
                    <a:pt x="22" y="124"/>
                  </a:lnTo>
                  <a:lnTo>
                    <a:pt x="21" y="124"/>
                  </a:lnTo>
                  <a:lnTo>
                    <a:pt x="21" y="122"/>
                  </a:lnTo>
                  <a:lnTo>
                    <a:pt x="21" y="121"/>
                  </a:lnTo>
                  <a:lnTo>
                    <a:pt x="22" y="120"/>
                  </a:lnTo>
                  <a:lnTo>
                    <a:pt x="20" y="118"/>
                  </a:lnTo>
                  <a:lnTo>
                    <a:pt x="16" y="111"/>
                  </a:lnTo>
                  <a:lnTo>
                    <a:pt x="16" y="109"/>
                  </a:lnTo>
                  <a:lnTo>
                    <a:pt x="15" y="107"/>
                  </a:lnTo>
                  <a:lnTo>
                    <a:pt x="15" y="106"/>
                  </a:lnTo>
                  <a:lnTo>
                    <a:pt x="12" y="102"/>
                  </a:lnTo>
                  <a:lnTo>
                    <a:pt x="12" y="97"/>
                  </a:lnTo>
                  <a:lnTo>
                    <a:pt x="13" y="96"/>
                  </a:lnTo>
                  <a:lnTo>
                    <a:pt x="14" y="96"/>
                  </a:lnTo>
                  <a:lnTo>
                    <a:pt x="15" y="95"/>
                  </a:lnTo>
                  <a:lnTo>
                    <a:pt x="15" y="92"/>
                  </a:lnTo>
                  <a:lnTo>
                    <a:pt x="14" y="91"/>
                  </a:lnTo>
                  <a:lnTo>
                    <a:pt x="12" y="90"/>
                  </a:lnTo>
                  <a:lnTo>
                    <a:pt x="10" y="88"/>
                  </a:lnTo>
                  <a:lnTo>
                    <a:pt x="9" y="86"/>
                  </a:lnTo>
                  <a:lnTo>
                    <a:pt x="9" y="80"/>
                  </a:lnTo>
                  <a:lnTo>
                    <a:pt x="10" y="79"/>
                  </a:lnTo>
                  <a:lnTo>
                    <a:pt x="9" y="78"/>
                  </a:lnTo>
                  <a:lnTo>
                    <a:pt x="10" y="78"/>
                  </a:lnTo>
                  <a:lnTo>
                    <a:pt x="10" y="75"/>
                  </a:lnTo>
                  <a:lnTo>
                    <a:pt x="11" y="75"/>
                  </a:lnTo>
                  <a:lnTo>
                    <a:pt x="12" y="76"/>
                  </a:lnTo>
                  <a:lnTo>
                    <a:pt x="12" y="78"/>
                  </a:lnTo>
                  <a:lnTo>
                    <a:pt x="12" y="79"/>
                  </a:lnTo>
                  <a:lnTo>
                    <a:pt x="14" y="80"/>
                  </a:lnTo>
                  <a:lnTo>
                    <a:pt x="14" y="79"/>
                  </a:lnTo>
                  <a:lnTo>
                    <a:pt x="15" y="78"/>
                  </a:lnTo>
                  <a:lnTo>
                    <a:pt x="14" y="75"/>
                  </a:lnTo>
                  <a:lnTo>
                    <a:pt x="13" y="73"/>
                  </a:lnTo>
                  <a:lnTo>
                    <a:pt x="14" y="71"/>
                  </a:lnTo>
                  <a:lnTo>
                    <a:pt x="13" y="70"/>
                  </a:lnTo>
                  <a:lnTo>
                    <a:pt x="12" y="72"/>
                  </a:lnTo>
                  <a:lnTo>
                    <a:pt x="12" y="73"/>
                  </a:lnTo>
                  <a:lnTo>
                    <a:pt x="11" y="74"/>
                  </a:lnTo>
                  <a:lnTo>
                    <a:pt x="9" y="73"/>
                  </a:lnTo>
                  <a:lnTo>
                    <a:pt x="7" y="70"/>
                  </a:lnTo>
                  <a:lnTo>
                    <a:pt x="5" y="69"/>
                  </a:lnTo>
                  <a:lnTo>
                    <a:pt x="6" y="68"/>
                  </a:lnTo>
                  <a:lnTo>
                    <a:pt x="6" y="61"/>
                  </a:lnTo>
                  <a:lnTo>
                    <a:pt x="4" y="59"/>
                  </a:lnTo>
                  <a:lnTo>
                    <a:pt x="3" y="56"/>
                  </a:lnTo>
                  <a:lnTo>
                    <a:pt x="1" y="51"/>
                  </a:lnTo>
                  <a:lnTo>
                    <a:pt x="2" y="49"/>
                  </a:lnTo>
                  <a:lnTo>
                    <a:pt x="1" y="48"/>
                  </a:lnTo>
                  <a:lnTo>
                    <a:pt x="1" y="46"/>
                  </a:lnTo>
                  <a:lnTo>
                    <a:pt x="2" y="43"/>
                  </a:lnTo>
                  <a:lnTo>
                    <a:pt x="3" y="41"/>
                  </a:lnTo>
                  <a:lnTo>
                    <a:pt x="4" y="40"/>
                  </a:lnTo>
                  <a:lnTo>
                    <a:pt x="3" y="36"/>
                  </a:lnTo>
                  <a:lnTo>
                    <a:pt x="2" y="33"/>
                  </a:lnTo>
                  <a:lnTo>
                    <a:pt x="2" y="32"/>
                  </a:lnTo>
                  <a:lnTo>
                    <a:pt x="1" y="31"/>
                  </a:lnTo>
                  <a:lnTo>
                    <a:pt x="0" y="30"/>
                  </a:lnTo>
                  <a:lnTo>
                    <a:pt x="0" y="28"/>
                  </a:lnTo>
                  <a:lnTo>
                    <a:pt x="0" y="26"/>
                  </a:lnTo>
                  <a:lnTo>
                    <a:pt x="0" y="24"/>
                  </a:lnTo>
                  <a:lnTo>
                    <a:pt x="2" y="21"/>
                  </a:lnTo>
                  <a:lnTo>
                    <a:pt x="6" y="16"/>
                  </a:lnTo>
                  <a:lnTo>
                    <a:pt x="6" y="15"/>
                  </a:lnTo>
                  <a:lnTo>
                    <a:pt x="7" y="13"/>
                  </a:lnTo>
                  <a:lnTo>
                    <a:pt x="8" y="12"/>
                  </a:lnTo>
                  <a:lnTo>
                    <a:pt x="9" y="10"/>
                  </a:lnTo>
                  <a:lnTo>
                    <a:pt x="9" y="5"/>
                  </a:lnTo>
                  <a:lnTo>
                    <a:pt x="8" y="3"/>
                  </a:lnTo>
                  <a:lnTo>
                    <a:pt x="9" y="1"/>
                  </a:lnTo>
                  <a:lnTo>
                    <a:pt x="10" y="0"/>
                  </a:lnTo>
                  <a:lnTo>
                    <a:pt x="61" y="13"/>
                  </a:lnTo>
                  <a:lnTo>
                    <a:pt x="48" y="64"/>
                  </a:lnTo>
                  <a:lnTo>
                    <a:pt x="104" y="146"/>
                  </a:lnTo>
                  <a:lnTo>
                    <a:pt x="104" y="148"/>
                  </a:lnTo>
                  <a:lnTo>
                    <a:pt x="104" y="149"/>
                  </a:lnTo>
                  <a:lnTo>
                    <a:pt x="104" y="150"/>
                  </a:lnTo>
                  <a:lnTo>
                    <a:pt x="105" y="152"/>
                  </a:lnTo>
                  <a:lnTo>
                    <a:pt x="105" y="153"/>
                  </a:lnTo>
                  <a:lnTo>
                    <a:pt x="105" y="155"/>
                  </a:lnTo>
                  <a:lnTo>
                    <a:pt x="106" y="157"/>
                  </a:lnTo>
                  <a:lnTo>
                    <a:pt x="107" y="158"/>
                  </a:lnTo>
                  <a:lnTo>
                    <a:pt x="108" y="160"/>
                  </a:lnTo>
                  <a:lnTo>
                    <a:pt x="107" y="160"/>
                  </a:lnTo>
                  <a:lnTo>
                    <a:pt x="105" y="161"/>
                  </a:lnTo>
                  <a:lnTo>
                    <a:pt x="103" y="162"/>
                  </a:lnTo>
                  <a:lnTo>
                    <a:pt x="102" y="164"/>
                  </a:lnTo>
                  <a:lnTo>
                    <a:pt x="100" y="169"/>
                  </a:lnTo>
                  <a:lnTo>
                    <a:pt x="98" y="172"/>
                  </a:lnTo>
                  <a:lnTo>
                    <a:pt x="96" y="172"/>
                  </a:lnTo>
                  <a:lnTo>
                    <a:pt x="96" y="173"/>
                  </a:lnTo>
                  <a:lnTo>
                    <a:pt x="97" y="174"/>
                  </a:lnTo>
                  <a:lnTo>
                    <a:pt x="96" y="175"/>
                  </a:lnTo>
                  <a:lnTo>
                    <a:pt x="96" y="177"/>
                  </a:lnTo>
                  <a:lnTo>
                    <a:pt x="96" y="178"/>
                  </a:lnTo>
                  <a:lnTo>
                    <a:pt x="98" y="180"/>
                  </a:lnTo>
                  <a:lnTo>
                    <a:pt x="99" y="181"/>
                  </a:lnTo>
                  <a:lnTo>
                    <a:pt x="98" y="181"/>
                  </a:lnTo>
                  <a:lnTo>
                    <a:pt x="98" y="183"/>
                  </a:lnTo>
                  <a:lnTo>
                    <a:pt x="97" y="184"/>
                  </a:lnTo>
                  <a:lnTo>
                    <a:pt x="96" y="184"/>
                  </a:lnTo>
                  <a:lnTo>
                    <a:pt x="94" y="183"/>
                  </a:lnTo>
                  <a:close/>
                </a:path>
              </a:pathLst>
            </a:custGeom>
            <a:solidFill>
              <a:srgbClr val="FF8000"/>
            </a:solid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solidFill>
                  <a:srgbClr val="FF9900"/>
                </a:solidFill>
                <a:latin typeface="+mn-lt"/>
                <a:ea typeface="+mn-ea"/>
                <a:cs typeface="+mn-cs"/>
              </a:endParaRPr>
            </a:p>
          </p:txBody>
        </p:sp>
        <p:sp>
          <p:nvSpPr>
            <p:cNvPr id="23" name="Freeform 22"/>
            <p:cNvSpPr>
              <a:spLocks/>
            </p:cNvSpPr>
            <p:nvPr/>
          </p:nvSpPr>
          <p:spPr bwMode="auto">
            <a:xfrm>
              <a:off x="3446462" y="2105026"/>
              <a:ext cx="974725" cy="769937"/>
            </a:xfrm>
            <a:custGeom>
              <a:avLst/>
              <a:gdLst>
                <a:gd name="T0" fmla="*/ 2147483647 w 94"/>
                <a:gd name="T1" fmla="*/ 2147483647 h 78"/>
                <a:gd name="T2" fmla="*/ 2147483647 w 94"/>
                <a:gd name="T3" fmla="*/ 2147483647 h 78"/>
                <a:gd name="T4" fmla="*/ 2147483647 w 94"/>
                <a:gd name="T5" fmla="*/ 2147483647 h 78"/>
                <a:gd name="T6" fmla="*/ 2147483647 w 94"/>
                <a:gd name="T7" fmla="*/ 0 h 78"/>
                <a:gd name="T8" fmla="*/ 2147483647 w 94"/>
                <a:gd name="T9" fmla="*/ 2147483647 h 78"/>
                <a:gd name="T10" fmla="*/ 2147483647 w 94"/>
                <a:gd name="T11" fmla="*/ 2147483647 h 78"/>
                <a:gd name="T12" fmla="*/ 2147483647 w 94"/>
                <a:gd name="T13" fmla="*/ 2147483647 h 78"/>
                <a:gd name="T14" fmla="*/ 0 w 94"/>
                <a:gd name="T15" fmla="*/ 2147483647 h 78"/>
                <a:gd name="T16" fmla="*/ 2147483647 w 94"/>
                <a:gd name="T17" fmla="*/ 2147483647 h 78"/>
                <a:gd name="T18" fmla="*/ 2147483647 w 94"/>
                <a:gd name="T19" fmla="*/ 2147483647 h 78"/>
                <a:gd name="T20" fmla="*/ 2147483647 w 94"/>
                <a:gd name="T21" fmla="*/ 2147483647 h 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4"/>
                <a:gd name="T34" fmla="*/ 0 h 78"/>
                <a:gd name="T35" fmla="*/ 94 w 94"/>
                <a:gd name="T36" fmla="*/ 78 h 7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4" h="78">
                  <a:moveTo>
                    <a:pt x="88" y="78"/>
                  </a:moveTo>
                  <a:lnTo>
                    <a:pt x="91" y="44"/>
                  </a:lnTo>
                  <a:lnTo>
                    <a:pt x="94" y="10"/>
                  </a:lnTo>
                  <a:lnTo>
                    <a:pt x="10" y="0"/>
                  </a:lnTo>
                  <a:lnTo>
                    <a:pt x="9" y="8"/>
                  </a:lnTo>
                  <a:lnTo>
                    <a:pt x="3" y="50"/>
                  </a:lnTo>
                  <a:lnTo>
                    <a:pt x="2" y="50"/>
                  </a:lnTo>
                  <a:lnTo>
                    <a:pt x="0" y="67"/>
                  </a:lnTo>
                  <a:lnTo>
                    <a:pt x="25" y="71"/>
                  </a:lnTo>
                  <a:lnTo>
                    <a:pt x="88" y="78"/>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24" name="Freeform 23"/>
            <p:cNvSpPr>
              <a:spLocks/>
            </p:cNvSpPr>
            <p:nvPr/>
          </p:nvSpPr>
          <p:spPr bwMode="auto">
            <a:xfrm>
              <a:off x="3603625" y="2806701"/>
              <a:ext cx="1025525" cy="757237"/>
            </a:xfrm>
            <a:custGeom>
              <a:avLst/>
              <a:gdLst>
                <a:gd name="T0" fmla="*/ 0 w 99"/>
                <a:gd name="T1" fmla="*/ 2147483647 h 77"/>
                <a:gd name="T2" fmla="*/ 2147483647 w 99"/>
                <a:gd name="T3" fmla="*/ 0 h 77"/>
                <a:gd name="T4" fmla="*/ 2147483647 w 99"/>
                <a:gd name="T5" fmla="*/ 2147483647 h 77"/>
                <a:gd name="T6" fmla="*/ 2147483647 w 99"/>
                <a:gd name="T7" fmla="*/ 2147483647 h 77"/>
                <a:gd name="T8" fmla="*/ 2147483647 w 99"/>
                <a:gd name="T9" fmla="*/ 2147483647 h 77"/>
                <a:gd name="T10" fmla="*/ 2147483647 w 99"/>
                <a:gd name="T11" fmla="*/ 2147483647 h 77"/>
                <a:gd name="T12" fmla="*/ 2147483647 w 99"/>
                <a:gd name="T13" fmla="*/ 2147483647 h 77"/>
                <a:gd name="T14" fmla="*/ 0 w 99"/>
                <a:gd name="T15" fmla="*/ 2147483647 h 77"/>
                <a:gd name="T16" fmla="*/ 0 w 99"/>
                <a:gd name="T17" fmla="*/ 2147483647 h 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
                <a:gd name="T28" fmla="*/ 0 h 77"/>
                <a:gd name="T29" fmla="*/ 99 w 99"/>
                <a:gd name="T30" fmla="*/ 77 h 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 h="77">
                  <a:moveTo>
                    <a:pt x="0" y="67"/>
                  </a:moveTo>
                  <a:lnTo>
                    <a:pt x="10" y="0"/>
                  </a:lnTo>
                  <a:lnTo>
                    <a:pt x="73" y="7"/>
                  </a:lnTo>
                  <a:lnTo>
                    <a:pt x="99" y="9"/>
                  </a:lnTo>
                  <a:lnTo>
                    <a:pt x="98" y="26"/>
                  </a:lnTo>
                  <a:lnTo>
                    <a:pt x="95" y="77"/>
                  </a:lnTo>
                  <a:lnTo>
                    <a:pt x="82" y="76"/>
                  </a:lnTo>
                  <a:lnTo>
                    <a:pt x="0" y="67"/>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25" name="Freeform 24"/>
            <p:cNvSpPr>
              <a:spLocks/>
            </p:cNvSpPr>
            <p:nvPr/>
          </p:nvSpPr>
          <p:spPr bwMode="auto">
            <a:xfrm>
              <a:off x="3470275" y="3463926"/>
              <a:ext cx="979487" cy="965200"/>
            </a:xfrm>
            <a:custGeom>
              <a:avLst/>
              <a:gdLst>
                <a:gd name="T0" fmla="*/ 2147483647 w 95"/>
                <a:gd name="T1" fmla="*/ 0 h 98"/>
                <a:gd name="T2" fmla="*/ 0 w 95"/>
                <a:gd name="T3" fmla="*/ 2147483647 h 98"/>
                <a:gd name="T4" fmla="*/ 0 w 95"/>
                <a:gd name="T5" fmla="*/ 2147483647 h 98"/>
                <a:gd name="T6" fmla="*/ 2147483647 w 95"/>
                <a:gd name="T7" fmla="*/ 2147483647 h 98"/>
                <a:gd name="T8" fmla="*/ 2147483647 w 95"/>
                <a:gd name="T9" fmla="*/ 2147483647 h 98"/>
                <a:gd name="T10" fmla="*/ 2147483647 w 95"/>
                <a:gd name="T11" fmla="*/ 2147483647 h 98"/>
                <a:gd name="T12" fmla="*/ 2147483647 w 95"/>
                <a:gd name="T13" fmla="*/ 2147483647 h 98"/>
                <a:gd name="T14" fmla="*/ 2147483647 w 95"/>
                <a:gd name="T15" fmla="*/ 2147483647 h 98"/>
                <a:gd name="T16" fmla="*/ 2147483647 w 95"/>
                <a:gd name="T17" fmla="*/ 2147483647 h 98"/>
                <a:gd name="T18" fmla="*/ 2147483647 w 95"/>
                <a:gd name="T19" fmla="*/ 2147483647 h 98"/>
                <a:gd name="T20" fmla="*/ 2147483647 w 95"/>
                <a:gd name="T21" fmla="*/ 2147483647 h 98"/>
                <a:gd name="T22" fmla="*/ 2147483647 w 95"/>
                <a:gd name="T23" fmla="*/ 2147483647 h 98"/>
                <a:gd name="T24" fmla="*/ 2147483647 w 95"/>
                <a:gd name="T25" fmla="*/ 2147483647 h 98"/>
                <a:gd name="T26" fmla="*/ 2147483647 w 95"/>
                <a:gd name="T27" fmla="*/ 2147483647 h 98"/>
                <a:gd name="T28" fmla="*/ 2147483647 w 95"/>
                <a:gd name="T29" fmla="*/ 2147483647 h 98"/>
                <a:gd name="T30" fmla="*/ 2147483647 w 95"/>
                <a:gd name="T31" fmla="*/ 2147483647 h 98"/>
                <a:gd name="T32" fmla="*/ 2147483647 w 95"/>
                <a:gd name="T33" fmla="*/ 0 h 98"/>
                <a:gd name="T34" fmla="*/ 2147483647 w 95"/>
                <a:gd name="T35" fmla="*/ 0 h 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5"/>
                <a:gd name="T55" fmla="*/ 0 h 98"/>
                <a:gd name="T56" fmla="*/ 95 w 95"/>
                <a:gd name="T57" fmla="*/ 98 h 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5" h="98">
                  <a:moveTo>
                    <a:pt x="13" y="0"/>
                  </a:moveTo>
                  <a:lnTo>
                    <a:pt x="0" y="96"/>
                  </a:lnTo>
                  <a:lnTo>
                    <a:pt x="12" y="98"/>
                  </a:lnTo>
                  <a:lnTo>
                    <a:pt x="13" y="90"/>
                  </a:lnTo>
                  <a:lnTo>
                    <a:pt x="37" y="93"/>
                  </a:lnTo>
                  <a:lnTo>
                    <a:pt x="36" y="92"/>
                  </a:lnTo>
                  <a:lnTo>
                    <a:pt x="37" y="91"/>
                  </a:lnTo>
                  <a:lnTo>
                    <a:pt x="36" y="90"/>
                  </a:lnTo>
                  <a:lnTo>
                    <a:pt x="87" y="94"/>
                  </a:lnTo>
                  <a:lnTo>
                    <a:pt x="93" y="18"/>
                  </a:lnTo>
                  <a:lnTo>
                    <a:pt x="94" y="18"/>
                  </a:lnTo>
                  <a:lnTo>
                    <a:pt x="95" y="9"/>
                  </a:lnTo>
                  <a:lnTo>
                    <a:pt x="13" y="0"/>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26" name="Freeform 25"/>
            <p:cNvSpPr>
              <a:spLocks/>
            </p:cNvSpPr>
            <p:nvPr/>
          </p:nvSpPr>
          <p:spPr bwMode="auto">
            <a:xfrm>
              <a:off x="3841750" y="3641726"/>
              <a:ext cx="1955800" cy="1812925"/>
            </a:xfrm>
            <a:custGeom>
              <a:avLst/>
              <a:gdLst>
                <a:gd name="T0" fmla="*/ 2147483647 w 189"/>
                <a:gd name="T1" fmla="*/ 2147483647 h 184"/>
                <a:gd name="T2" fmla="*/ 2147483647 w 189"/>
                <a:gd name="T3" fmla="*/ 2147483647 h 184"/>
                <a:gd name="T4" fmla="*/ 2147483647 w 189"/>
                <a:gd name="T5" fmla="*/ 2147483647 h 184"/>
                <a:gd name="T6" fmla="*/ 2147483647 w 189"/>
                <a:gd name="T7" fmla="*/ 2147483647 h 184"/>
                <a:gd name="T8" fmla="*/ 2147483647 w 189"/>
                <a:gd name="T9" fmla="*/ 2147483647 h 184"/>
                <a:gd name="T10" fmla="*/ 2147483647 w 189"/>
                <a:gd name="T11" fmla="*/ 2147483647 h 184"/>
                <a:gd name="T12" fmla="*/ 2147483647 w 189"/>
                <a:gd name="T13" fmla="*/ 2147483647 h 184"/>
                <a:gd name="T14" fmla="*/ 2147483647 w 189"/>
                <a:gd name="T15" fmla="*/ 2147483647 h 184"/>
                <a:gd name="T16" fmla="*/ 2147483647 w 189"/>
                <a:gd name="T17" fmla="*/ 2147483647 h 184"/>
                <a:gd name="T18" fmla="*/ 2147483647 w 189"/>
                <a:gd name="T19" fmla="*/ 2147483647 h 184"/>
                <a:gd name="T20" fmla="*/ 2147483647 w 189"/>
                <a:gd name="T21" fmla="*/ 2147483647 h 184"/>
                <a:gd name="T22" fmla="*/ 2147483647 w 189"/>
                <a:gd name="T23" fmla="*/ 2147483647 h 184"/>
                <a:gd name="T24" fmla="*/ 2147483647 w 189"/>
                <a:gd name="T25" fmla="*/ 2147483647 h 184"/>
                <a:gd name="T26" fmla="*/ 2147483647 w 189"/>
                <a:gd name="T27" fmla="*/ 2147483647 h 184"/>
                <a:gd name="T28" fmla="*/ 2147483647 w 189"/>
                <a:gd name="T29" fmla="*/ 2147483647 h 184"/>
                <a:gd name="T30" fmla="*/ 2147483647 w 189"/>
                <a:gd name="T31" fmla="*/ 0 h 184"/>
                <a:gd name="T32" fmla="*/ 0 w 189"/>
                <a:gd name="T33" fmla="*/ 2147483647 h 184"/>
                <a:gd name="T34" fmla="*/ 2147483647 w 189"/>
                <a:gd name="T35" fmla="*/ 2147483647 h 184"/>
                <a:gd name="T36" fmla="*/ 2147483647 w 189"/>
                <a:gd name="T37" fmla="*/ 2147483647 h 184"/>
                <a:gd name="T38" fmla="*/ 2147483647 w 189"/>
                <a:gd name="T39" fmla="*/ 2147483647 h 184"/>
                <a:gd name="T40" fmla="*/ 2147483647 w 189"/>
                <a:gd name="T41" fmla="*/ 2147483647 h 184"/>
                <a:gd name="T42" fmla="*/ 2147483647 w 189"/>
                <a:gd name="T43" fmla="*/ 2147483647 h 184"/>
                <a:gd name="T44" fmla="*/ 2147483647 w 189"/>
                <a:gd name="T45" fmla="*/ 2147483647 h 184"/>
                <a:gd name="T46" fmla="*/ 2147483647 w 189"/>
                <a:gd name="T47" fmla="*/ 2147483647 h 184"/>
                <a:gd name="T48" fmla="*/ 2147483647 w 189"/>
                <a:gd name="T49" fmla="*/ 2147483647 h 184"/>
                <a:gd name="T50" fmla="*/ 2147483647 w 189"/>
                <a:gd name="T51" fmla="*/ 2147483647 h 184"/>
                <a:gd name="T52" fmla="*/ 2147483647 w 189"/>
                <a:gd name="T53" fmla="*/ 2147483647 h 184"/>
                <a:gd name="T54" fmla="*/ 2147483647 w 189"/>
                <a:gd name="T55" fmla="*/ 2147483647 h 184"/>
                <a:gd name="T56" fmla="*/ 2147483647 w 189"/>
                <a:gd name="T57" fmla="*/ 2147483647 h 184"/>
                <a:gd name="T58" fmla="*/ 2147483647 w 189"/>
                <a:gd name="T59" fmla="*/ 2147483647 h 184"/>
                <a:gd name="T60" fmla="*/ 2147483647 w 189"/>
                <a:gd name="T61" fmla="*/ 2147483647 h 184"/>
                <a:gd name="T62" fmla="*/ 2147483647 w 189"/>
                <a:gd name="T63" fmla="*/ 2147483647 h 184"/>
                <a:gd name="T64" fmla="*/ 2147483647 w 189"/>
                <a:gd name="T65" fmla="*/ 2147483647 h 184"/>
                <a:gd name="T66" fmla="*/ 2147483647 w 189"/>
                <a:gd name="T67" fmla="*/ 2147483647 h 184"/>
                <a:gd name="T68" fmla="*/ 2147483647 w 189"/>
                <a:gd name="T69" fmla="*/ 2147483647 h 184"/>
                <a:gd name="T70" fmla="*/ 2147483647 w 189"/>
                <a:gd name="T71" fmla="*/ 2147483647 h 184"/>
                <a:gd name="T72" fmla="*/ 2147483647 w 189"/>
                <a:gd name="T73" fmla="*/ 2147483647 h 184"/>
                <a:gd name="T74" fmla="*/ 2147483647 w 189"/>
                <a:gd name="T75" fmla="*/ 2147483647 h 184"/>
                <a:gd name="T76" fmla="*/ 2147483647 w 189"/>
                <a:gd name="T77" fmla="*/ 2147483647 h 184"/>
                <a:gd name="T78" fmla="*/ 2147483647 w 189"/>
                <a:gd name="T79" fmla="*/ 2147483647 h 184"/>
                <a:gd name="T80" fmla="*/ 2147483647 w 189"/>
                <a:gd name="T81" fmla="*/ 2147483647 h 184"/>
                <a:gd name="T82" fmla="*/ 2147483647 w 189"/>
                <a:gd name="T83" fmla="*/ 2147483647 h 184"/>
                <a:gd name="T84" fmla="*/ 2147483647 w 189"/>
                <a:gd name="T85" fmla="*/ 2147483647 h 184"/>
                <a:gd name="T86" fmla="*/ 2147483647 w 189"/>
                <a:gd name="T87" fmla="*/ 2147483647 h 184"/>
                <a:gd name="T88" fmla="*/ 2147483647 w 189"/>
                <a:gd name="T89" fmla="*/ 2147483647 h 184"/>
                <a:gd name="T90" fmla="*/ 2147483647 w 189"/>
                <a:gd name="T91" fmla="*/ 2147483647 h 184"/>
                <a:gd name="T92" fmla="*/ 2147483647 w 189"/>
                <a:gd name="T93" fmla="*/ 2147483647 h 184"/>
                <a:gd name="T94" fmla="*/ 2147483647 w 189"/>
                <a:gd name="T95" fmla="*/ 2147483647 h 184"/>
                <a:gd name="T96" fmla="*/ 2147483647 w 189"/>
                <a:gd name="T97" fmla="*/ 2147483647 h 184"/>
                <a:gd name="T98" fmla="*/ 2147483647 w 189"/>
                <a:gd name="T99" fmla="*/ 2147483647 h 184"/>
                <a:gd name="T100" fmla="*/ 2147483647 w 189"/>
                <a:gd name="T101" fmla="*/ 2147483647 h 184"/>
                <a:gd name="T102" fmla="*/ 2147483647 w 189"/>
                <a:gd name="T103" fmla="*/ 2147483647 h 184"/>
                <a:gd name="T104" fmla="*/ 2147483647 w 189"/>
                <a:gd name="T105" fmla="*/ 2147483647 h 184"/>
                <a:gd name="T106" fmla="*/ 2147483647 w 189"/>
                <a:gd name="T107" fmla="*/ 2147483647 h 184"/>
                <a:gd name="T108" fmla="*/ 2147483647 w 189"/>
                <a:gd name="T109" fmla="*/ 2147483647 h 184"/>
                <a:gd name="T110" fmla="*/ 2147483647 w 189"/>
                <a:gd name="T111" fmla="*/ 2147483647 h 184"/>
                <a:gd name="T112" fmla="*/ 2147483647 w 189"/>
                <a:gd name="T113" fmla="*/ 2147483647 h 184"/>
                <a:gd name="T114" fmla="*/ 2147483647 w 189"/>
                <a:gd name="T115" fmla="*/ 2147483647 h 184"/>
                <a:gd name="T116" fmla="*/ 2147483647 w 189"/>
                <a:gd name="T117" fmla="*/ 2147483647 h 184"/>
                <a:gd name="T118" fmla="*/ 2147483647 w 189"/>
                <a:gd name="T119" fmla="*/ 2147483647 h 18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89"/>
                <a:gd name="T181" fmla="*/ 0 h 184"/>
                <a:gd name="T182" fmla="*/ 189 w 189"/>
                <a:gd name="T183" fmla="*/ 184 h 18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89" h="184">
                  <a:moveTo>
                    <a:pt x="174" y="51"/>
                  </a:moveTo>
                  <a:lnTo>
                    <a:pt x="173" y="51"/>
                  </a:lnTo>
                  <a:lnTo>
                    <a:pt x="172" y="51"/>
                  </a:lnTo>
                  <a:lnTo>
                    <a:pt x="171" y="50"/>
                  </a:lnTo>
                  <a:lnTo>
                    <a:pt x="165" y="47"/>
                  </a:lnTo>
                  <a:lnTo>
                    <a:pt x="164" y="47"/>
                  </a:lnTo>
                  <a:lnTo>
                    <a:pt x="162" y="48"/>
                  </a:lnTo>
                  <a:lnTo>
                    <a:pt x="159" y="47"/>
                  </a:lnTo>
                  <a:lnTo>
                    <a:pt x="158" y="47"/>
                  </a:lnTo>
                  <a:lnTo>
                    <a:pt x="157" y="47"/>
                  </a:lnTo>
                  <a:lnTo>
                    <a:pt x="154" y="48"/>
                  </a:lnTo>
                  <a:lnTo>
                    <a:pt x="151" y="49"/>
                  </a:lnTo>
                  <a:lnTo>
                    <a:pt x="150" y="49"/>
                  </a:lnTo>
                  <a:lnTo>
                    <a:pt x="148" y="51"/>
                  </a:lnTo>
                  <a:lnTo>
                    <a:pt x="146" y="49"/>
                  </a:lnTo>
                  <a:lnTo>
                    <a:pt x="145" y="49"/>
                  </a:lnTo>
                  <a:lnTo>
                    <a:pt x="145" y="48"/>
                  </a:lnTo>
                  <a:lnTo>
                    <a:pt x="143" y="48"/>
                  </a:lnTo>
                  <a:lnTo>
                    <a:pt x="143" y="49"/>
                  </a:lnTo>
                  <a:lnTo>
                    <a:pt x="142" y="49"/>
                  </a:lnTo>
                  <a:lnTo>
                    <a:pt x="141" y="48"/>
                  </a:lnTo>
                  <a:lnTo>
                    <a:pt x="140" y="47"/>
                  </a:lnTo>
                  <a:lnTo>
                    <a:pt x="139" y="48"/>
                  </a:lnTo>
                  <a:lnTo>
                    <a:pt x="138" y="49"/>
                  </a:lnTo>
                  <a:lnTo>
                    <a:pt x="138" y="50"/>
                  </a:lnTo>
                  <a:lnTo>
                    <a:pt x="137" y="51"/>
                  </a:lnTo>
                  <a:lnTo>
                    <a:pt x="136" y="50"/>
                  </a:lnTo>
                  <a:lnTo>
                    <a:pt x="137" y="48"/>
                  </a:lnTo>
                  <a:lnTo>
                    <a:pt x="136" y="48"/>
                  </a:lnTo>
                  <a:lnTo>
                    <a:pt x="135" y="48"/>
                  </a:lnTo>
                  <a:lnTo>
                    <a:pt x="134" y="49"/>
                  </a:lnTo>
                  <a:lnTo>
                    <a:pt x="133" y="49"/>
                  </a:lnTo>
                  <a:lnTo>
                    <a:pt x="130" y="46"/>
                  </a:lnTo>
                  <a:lnTo>
                    <a:pt x="129" y="47"/>
                  </a:lnTo>
                  <a:lnTo>
                    <a:pt x="128" y="48"/>
                  </a:lnTo>
                  <a:lnTo>
                    <a:pt x="126" y="48"/>
                  </a:lnTo>
                  <a:lnTo>
                    <a:pt x="126" y="46"/>
                  </a:lnTo>
                  <a:lnTo>
                    <a:pt x="125" y="46"/>
                  </a:lnTo>
                  <a:lnTo>
                    <a:pt x="124" y="44"/>
                  </a:lnTo>
                  <a:lnTo>
                    <a:pt x="123" y="44"/>
                  </a:lnTo>
                  <a:lnTo>
                    <a:pt x="120" y="43"/>
                  </a:lnTo>
                  <a:lnTo>
                    <a:pt x="119" y="44"/>
                  </a:lnTo>
                  <a:lnTo>
                    <a:pt x="117" y="44"/>
                  </a:lnTo>
                  <a:lnTo>
                    <a:pt x="117" y="42"/>
                  </a:lnTo>
                  <a:lnTo>
                    <a:pt x="116" y="43"/>
                  </a:lnTo>
                  <a:lnTo>
                    <a:pt x="115" y="43"/>
                  </a:lnTo>
                  <a:lnTo>
                    <a:pt x="113" y="42"/>
                  </a:lnTo>
                  <a:lnTo>
                    <a:pt x="109" y="42"/>
                  </a:lnTo>
                  <a:lnTo>
                    <a:pt x="109" y="41"/>
                  </a:lnTo>
                  <a:lnTo>
                    <a:pt x="108" y="40"/>
                  </a:lnTo>
                  <a:lnTo>
                    <a:pt x="108" y="39"/>
                  </a:lnTo>
                  <a:lnTo>
                    <a:pt x="106" y="38"/>
                  </a:lnTo>
                  <a:lnTo>
                    <a:pt x="105" y="39"/>
                  </a:lnTo>
                  <a:lnTo>
                    <a:pt x="103" y="39"/>
                  </a:lnTo>
                  <a:lnTo>
                    <a:pt x="102" y="38"/>
                  </a:lnTo>
                  <a:lnTo>
                    <a:pt x="100" y="36"/>
                  </a:lnTo>
                  <a:lnTo>
                    <a:pt x="99" y="35"/>
                  </a:lnTo>
                  <a:lnTo>
                    <a:pt x="98" y="35"/>
                  </a:lnTo>
                  <a:lnTo>
                    <a:pt x="99" y="2"/>
                  </a:lnTo>
                  <a:lnTo>
                    <a:pt x="58" y="0"/>
                  </a:lnTo>
                  <a:lnTo>
                    <a:pt x="57" y="0"/>
                  </a:lnTo>
                  <a:lnTo>
                    <a:pt x="51" y="76"/>
                  </a:lnTo>
                  <a:lnTo>
                    <a:pt x="0" y="72"/>
                  </a:lnTo>
                  <a:lnTo>
                    <a:pt x="1" y="73"/>
                  </a:lnTo>
                  <a:lnTo>
                    <a:pt x="0" y="74"/>
                  </a:lnTo>
                  <a:lnTo>
                    <a:pt x="1" y="75"/>
                  </a:lnTo>
                  <a:lnTo>
                    <a:pt x="3" y="77"/>
                  </a:lnTo>
                  <a:lnTo>
                    <a:pt x="4" y="79"/>
                  </a:lnTo>
                  <a:lnTo>
                    <a:pt x="5" y="81"/>
                  </a:lnTo>
                  <a:lnTo>
                    <a:pt x="8" y="83"/>
                  </a:lnTo>
                  <a:lnTo>
                    <a:pt x="16" y="92"/>
                  </a:lnTo>
                  <a:lnTo>
                    <a:pt x="22" y="98"/>
                  </a:lnTo>
                  <a:lnTo>
                    <a:pt x="23" y="99"/>
                  </a:lnTo>
                  <a:lnTo>
                    <a:pt x="23" y="100"/>
                  </a:lnTo>
                  <a:lnTo>
                    <a:pt x="23" y="101"/>
                  </a:lnTo>
                  <a:lnTo>
                    <a:pt x="24" y="102"/>
                  </a:lnTo>
                  <a:lnTo>
                    <a:pt x="25" y="104"/>
                  </a:lnTo>
                  <a:lnTo>
                    <a:pt x="25" y="110"/>
                  </a:lnTo>
                  <a:lnTo>
                    <a:pt x="25" y="112"/>
                  </a:lnTo>
                  <a:lnTo>
                    <a:pt x="28" y="115"/>
                  </a:lnTo>
                  <a:lnTo>
                    <a:pt x="38" y="123"/>
                  </a:lnTo>
                  <a:lnTo>
                    <a:pt x="45" y="127"/>
                  </a:lnTo>
                  <a:lnTo>
                    <a:pt x="46" y="127"/>
                  </a:lnTo>
                  <a:lnTo>
                    <a:pt x="48" y="127"/>
                  </a:lnTo>
                  <a:lnTo>
                    <a:pt x="49" y="125"/>
                  </a:lnTo>
                  <a:lnTo>
                    <a:pt x="50" y="124"/>
                  </a:lnTo>
                  <a:lnTo>
                    <a:pt x="53" y="117"/>
                  </a:lnTo>
                  <a:lnTo>
                    <a:pt x="55" y="115"/>
                  </a:lnTo>
                  <a:lnTo>
                    <a:pt x="56" y="114"/>
                  </a:lnTo>
                  <a:lnTo>
                    <a:pt x="58" y="115"/>
                  </a:lnTo>
                  <a:lnTo>
                    <a:pt x="59" y="115"/>
                  </a:lnTo>
                  <a:lnTo>
                    <a:pt x="59" y="114"/>
                  </a:lnTo>
                  <a:lnTo>
                    <a:pt x="60" y="113"/>
                  </a:lnTo>
                  <a:lnTo>
                    <a:pt x="61" y="114"/>
                  </a:lnTo>
                  <a:lnTo>
                    <a:pt x="62" y="114"/>
                  </a:lnTo>
                  <a:lnTo>
                    <a:pt x="66" y="115"/>
                  </a:lnTo>
                  <a:lnTo>
                    <a:pt x="67" y="115"/>
                  </a:lnTo>
                  <a:lnTo>
                    <a:pt x="70" y="116"/>
                  </a:lnTo>
                  <a:lnTo>
                    <a:pt x="71" y="116"/>
                  </a:lnTo>
                  <a:lnTo>
                    <a:pt x="74" y="117"/>
                  </a:lnTo>
                  <a:lnTo>
                    <a:pt x="75" y="119"/>
                  </a:lnTo>
                  <a:lnTo>
                    <a:pt x="75" y="120"/>
                  </a:lnTo>
                  <a:lnTo>
                    <a:pt x="76" y="120"/>
                  </a:lnTo>
                  <a:lnTo>
                    <a:pt x="77" y="121"/>
                  </a:lnTo>
                  <a:lnTo>
                    <a:pt x="79" y="123"/>
                  </a:lnTo>
                  <a:lnTo>
                    <a:pt x="82" y="126"/>
                  </a:lnTo>
                  <a:lnTo>
                    <a:pt x="83" y="128"/>
                  </a:lnTo>
                  <a:lnTo>
                    <a:pt x="83" y="129"/>
                  </a:lnTo>
                  <a:lnTo>
                    <a:pt x="88" y="140"/>
                  </a:lnTo>
                  <a:lnTo>
                    <a:pt x="89" y="142"/>
                  </a:lnTo>
                  <a:lnTo>
                    <a:pt x="93" y="147"/>
                  </a:lnTo>
                  <a:lnTo>
                    <a:pt x="94" y="149"/>
                  </a:lnTo>
                  <a:lnTo>
                    <a:pt x="97" y="152"/>
                  </a:lnTo>
                  <a:lnTo>
                    <a:pt x="98" y="153"/>
                  </a:lnTo>
                  <a:lnTo>
                    <a:pt x="99" y="154"/>
                  </a:lnTo>
                  <a:lnTo>
                    <a:pt x="100" y="155"/>
                  </a:lnTo>
                  <a:lnTo>
                    <a:pt x="100" y="159"/>
                  </a:lnTo>
                  <a:lnTo>
                    <a:pt x="101" y="160"/>
                  </a:lnTo>
                  <a:lnTo>
                    <a:pt x="101" y="164"/>
                  </a:lnTo>
                  <a:lnTo>
                    <a:pt x="102" y="165"/>
                  </a:lnTo>
                  <a:lnTo>
                    <a:pt x="105" y="172"/>
                  </a:lnTo>
                  <a:lnTo>
                    <a:pt x="106" y="174"/>
                  </a:lnTo>
                  <a:lnTo>
                    <a:pt x="108" y="174"/>
                  </a:lnTo>
                  <a:lnTo>
                    <a:pt x="111" y="176"/>
                  </a:lnTo>
                  <a:lnTo>
                    <a:pt x="114" y="177"/>
                  </a:lnTo>
                  <a:lnTo>
                    <a:pt x="119" y="180"/>
                  </a:lnTo>
                  <a:lnTo>
                    <a:pt x="125" y="181"/>
                  </a:lnTo>
                  <a:lnTo>
                    <a:pt x="126" y="181"/>
                  </a:lnTo>
                  <a:lnTo>
                    <a:pt x="130" y="183"/>
                  </a:lnTo>
                  <a:lnTo>
                    <a:pt x="132" y="184"/>
                  </a:lnTo>
                  <a:lnTo>
                    <a:pt x="133" y="182"/>
                  </a:lnTo>
                  <a:lnTo>
                    <a:pt x="135" y="182"/>
                  </a:lnTo>
                  <a:lnTo>
                    <a:pt x="135" y="181"/>
                  </a:lnTo>
                  <a:lnTo>
                    <a:pt x="134" y="180"/>
                  </a:lnTo>
                  <a:lnTo>
                    <a:pt x="133" y="178"/>
                  </a:lnTo>
                  <a:lnTo>
                    <a:pt x="130" y="170"/>
                  </a:lnTo>
                  <a:lnTo>
                    <a:pt x="129" y="167"/>
                  </a:lnTo>
                  <a:lnTo>
                    <a:pt x="131" y="162"/>
                  </a:lnTo>
                  <a:lnTo>
                    <a:pt x="131" y="160"/>
                  </a:lnTo>
                  <a:lnTo>
                    <a:pt x="130" y="160"/>
                  </a:lnTo>
                  <a:lnTo>
                    <a:pt x="130" y="159"/>
                  </a:lnTo>
                  <a:lnTo>
                    <a:pt x="132" y="158"/>
                  </a:lnTo>
                  <a:lnTo>
                    <a:pt x="133" y="153"/>
                  </a:lnTo>
                  <a:lnTo>
                    <a:pt x="132" y="153"/>
                  </a:lnTo>
                  <a:lnTo>
                    <a:pt x="132" y="151"/>
                  </a:lnTo>
                  <a:lnTo>
                    <a:pt x="133" y="150"/>
                  </a:lnTo>
                  <a:lnTo>
                    <a:pt x="134" y="151"/>
                  </a:lnTo>
                  <a:lnTo>
                    <a:pt x="137" y="149"/>
                  </a:lnTo>
                  <a:lnTo>
                    <a:pt x="137" y="147"/>
                  </a:lnTo>
                  <a:lnTo>
                    <a:pt x="136" y="146"/>
                  </a:lnTo>
                  <a:lnTo>
                    <a:pt x="137" y="145"/>
                  </a:lnTo>
                  <a:lnTo>
                    <a:pt x="138" y="145"/>
                  </a:lnTo>
                  <a:lnTo>
                    <a:pt x="138" y="144"/>
                  </a:lnTo>
                  <a:lnTo>
                    <a:pt x="139" y="145"/>
                  </a:lnTo>
                  <a:lnTo>
                    <a:pt x="140" y="145"/>
                  </a:lnTo>
                  <a:lnTo>
                    <a:pt x="141" y="144"/>
                  </a:lnTo>
                  <a:lnTo>
                    <a:pt x="141" y="142"/>
                  </a:lnTo>
                  <a:lnTo>
                    <a:pt x="142" y="141"/>
                  </a:lnTo>
                  <a:lnTo>
                    <a:pt x="142" y="142"/>
                  </a:lnTo>
                  <a:lnTo>
                    <a:pt x="143" y="142"/>
                  </a:lnTo>
                  <a:lnTo>
                    <a:pt x="146" y="141"/>
                  </a:lnTo>
                  <a:lnTo>
                    <a:pt x="147" y="141"/>
                  </a:lnTo>
                  <a:lnTo>
                    <a:pt x="147" y="140"/>
                  </a:lnTo>
                  <a:lnTo>
                    <a:pt x="145" y="139"/>
                  </a:lnTo>
                  <a:lnTo>
                    <a:pt x="145" y="138"/>
                  </a:lnTo>
                  <a:lnTo>
                    <a:pt x="148" y="137"/>
                  </a:lnTo>
                  <a:lnTo>
                    <a:pt x="149" y="136"/>
                  </a:lnTo>
                  <a:lnTo>
                    <a:pt x="150" y="136"/>
                  </a:lnTo>
                  <a:lnTo>
                    <a:pt x="149" y="137"/>
                  </a:lnTo>
                  <a:lnTo>
                    <a:pt x="150" y="138"/>
                  </a:lnTo>
                  <a:lnTo>
                    <a:pt x="151" y="137"/>
                  </a:lnTo>
                  <a:lnTo>
                    <a:pt x="156" y="135"/>
                  </a:lnTo>
                  <a:lnTo>
                    <a:pt x="165" y="130"/>
                  </a:lnTo>
                  <a:lnTo>
                    <a:pt x="165" y="128"/>
                  </a:lnTo>
                  <a:lnTo>
                    <a:pt x="169" y="124"/>
                  </a:lnTo>
                  <a:lnTo>
                    <a:pt x="168" y="121"/>
                  </a:lnTo>
                  <a:lnTo>
                    <a:pt x="168" y="119"/>
                  </a:lnTo>
                  <a:lnTo>
                    <a:pt x="171" y="118"/>
                  </a:lnTo>
                  <a:lnTo>
                    <a:pt x="171" y="120"/>
                  </a:lnTo>
                  <a:lnTo>
                    <a:pt x="171" y="121"/>
                  </a:lnTo>
                  <a:lnTo>
                    <a:pt x="174" y="121"/>
                  </a:lnTo>
                  <a:lnTo>
                    <a:pt x="175" y="122"/>
                  </a:lnTo>
                  <a:lnTo>
                    <a:pt x="181" y="119"/>
                  </a:lnTo>
                  <a:lnTo>
                    <a:pt x="185" y="119"/>
                  </a:lnTo>
                  <a:lnTo>
                    <a:pt x="184" y="118"/>
                  </a:lnTo>
                  <a:lnTo>
                    <a:pt x="184" y="117"/>
                  </a:lnTo>
                  <a:lnTo>
                    <a:pt x="184" y="116"/>
                  </a:lnTo>
                  <a:lnTo>
                    <a:pt x="184" y="115"/>
                  </a:lnTo>
                  <a:lnTo>
                    <a:pt x="185" y="114"/>
                  </a:lnTo>
                  <a:lnTo>
                    <a:pt x="187" y="110"/>
                  </a:lnTo>
                  <a:lnTo>
                    <a:pt x="186" y="108"/>
                  </a:lnTo>
                  <a:lnTo>
                    <a:pt x="186" y="107"/>
                  </a:lnTo>
                  <a:lnTo>
                    <a:pt x="186" y="106"/>
                  </a:lnTo>
                  <a:lnTo>
                    <a:pt x="186" y="105"/>
                  </a:lnTo>
                  <a:lnTo>
                    <a:pt x="186" y="103"/>
                  </a:lnTo>
                  <a:lnTo>
                    <a:pt x="187" y="102"/>
                  </a:lnTo>
                  <a:lnTo>
                    <a:pt x="188" y="101"/>
                  </a:lnTo>
                  <a:lnTo>
                    <a:pt x="189" y="98"/>
                  </a:lnTo>
                  <a:lnTo>
                    <a:pt x="189" y="96"/>
                  </a:lnTo>
                  <a:lnTo>
                    <a:pt x="188" y="93"/>
                  </a:lnTo>
                  <a:lnTo>
                    <a:pt x="187" y="91"/>
                  </a:lnTo>
                  <a:lnTo>
                    <a:pt x="186" y="91"/>
                  </a:lnTo>
                  <a:lnTo>
                    <a:pt x="187" y="90"/>
                  </a:lnTo>
                  <a:lnTo>
                    <a:pt x="186" y="89"/>
                  </a:lnTo>
                  <a:lnTo>
                    <a:pt x="185" y="88"/>
                  </a:lnTo>
                  <a:lnTo>
                    <a:pt x="184" y="87"/>
                  </a:lnTo>
                  <a:lnTo>
                    <a:pt x="184" y="86"/>
                  </a:lnTo>
                  <a:lnTo>
                    <a:pt x="185" y="85"/>
                  </a:lnTo>
                  <a:lnTo>
                    <a:pt x="184" y="82"/>
                  </a:lnTo>
                  <a:lnTo>
                    <a:pt x="181" y="80"/>
                  </a:lnTo>
                  <a:lnTo>
                    <a:pt x="181" y="79"/>
                  </a:lnTo>
                  <a:lnTo>
                    <a:pt x="180" y="62"/>
                  </a:lnTo>
                  <a:lnTo>
                    <a:pt x="180" y="53"/>
                  </a:lnTo>
                  <a:lnTo>
                    <a:pt x="178" y="52"/>
                  </a:lnTo>
                  <a:lnTo>
                    <a:pt x="176" y="53"/>
                  </a:lnTo>
                  <a:lnTo>
                    <a:pt x="174" y="51"/>
                  </a:lnTo>
                  <a:close/>
                </a:path>
              </a:pathLst>
            </a:custGeom>
            <a:solidFill>
              <a:srgbClr val="FF8000"/>
            </a:solidFill>
            <a:ln w="12700" cmpd="sng">
              <a:solidFill>
                <a:schemeClr val="tx1"/>
              </a:solidFill>
              <a:prstDash val="solid"/>
              <a:round/>
              <a:headEnd/>
              <a:tailEnd/>
            </a:ln>
          </p:spPr>
          <p:txBody>
            <a:bodyPr>
              <a:prstTxWarp prst="textNoShape">
                <a:avLst/>
              </a:prstTxWarp>
            </a:bodyPr>
            <a:lstStyle/>
            <a:p>
              <a:pPr defTabSz="457200" fontAlgn="auto">
                <a:spcBef>
                  <a:spcPts val="0"/>
                </a:spcBef>
                <a:spcAft>
                  <a:spcPts val="0"/>
                </a:spcAft>
              </a:pPr>
              <a:endParaRPr lang="en-US" dirty="0">
                <a:solidFill>
                  <a:srgbClr val="FF9900"/>
                </a:solidFill>
                <a:latin typeface="+mn-lt"/>
              </a:endParaRPr>
            </a:p>
          </p:txBody>
        </p:sp>
        <p:sp>
          <p:nvSpPr>
            <p:cNvPr id="27" name="Freeform 26"/>
            <p:cNvSpPr>
              <a:spLocks/>
            </p:cNvSpPr>
            <p:nvPr/>
          </p:nvSpPr>
          <p:spPr bwMode="auto">
            <a:xfrm>
              <a:off x="7516812" y="1919288"/>
              <a:ext cx="1052513" cy="768350"/>
            </a:xfrm>
            <a:custGeom>
              <a:avLst/>
              <a:gdLst>
                <a:gd name="T0" fmla="*/ 2147483647 w 102"/>
                <a:gd name="T1" fmla="*/ 2147483647 h 78"/>
                <a:gd name="T2" fmla="*/ 2147483647 w 102"/>
                <a:gd name="T3" fmla="*/ 2147483647 h 78"/>
                <a:gd name="T4" fmla="*/ 2147483647 w 102"/>
                <a:gd name="T5" fmla="*/ 2147483647 h 78"/>
                <a:gd name="T6" fmla="*/ 2147483647 w 102"/>
                <a:gd name="T7" fmla="*/ 2147483647 h 78"/>
                <a:gd name="T8" fmla="*/ 2147483647 w 102"/>
                <a:gd name="T9" fmla="*/ 2147483647 h 78"/>
                <a:gd name="T10" fmla="*/ 2147483647 w 102"/>
                <a:gd name="T11" fmla="*/ 2147483647 h 78"/>
                <a:gd name="T12" fmla="*/ 2147483647 w 102"/>
                <a:gd name="T13" fmla="*/ 2147483647 h 78"/>
                <a:gd name="T14" fmla="*/ 2147483647 w 102"/>
                <a:gd name="T15" fmla="*/ 2147483647 h 78"/>
                <a:gd name="T16" fmla="*/ 2147483647 w 102"/>
                <a:gd name="T17" fmla="*/ 2147483647 h 78"/>
                <a:gd name="T18" fmla="*/ 2147483647 w 102"/>
                <a:gd name="T19" fmla="*/ 2147483647 h 78"/>
                <a:gd name="T20" fmla="*/ 2147483647 w 102"/>
                <a:gd name="T21" fmla="*/ 2147483647 h 78"/>
                <a:gd name="T22" fmla="*/ 2147483647 w 102"/>
                <a:gd name="T23" fmla="*/ 2147483647 h 78"/>
                <a:gd name="T24" fmla="*/ 2147483647 w 102"/>
                <a:gd name="T25" fmla="*/ 2147483647 h 78"/>
                <a:gd name="T26" fmla="*/ 2147483647 w 102"/>
                <a:gd name="T27" fmla="*/ 2147483647 h 78"/>
                <a:gd name="T28" fmla="*/ 2147483647 w 102"/>
                <a:gd name="T29" fmla="*/ 2147483647 h 78"/>
                <a:gd name="T30" fmla="*/ 2147483647 w 102"/>
                <a:gd name="T31" fmla="*/ 2147483647 h 78"/>
                <a:gd name="T32" fmla="*/ 2147483647 w 102"/>
                <a:gd name="T33" fmla="*/ 2147483647 h 78"/>
                <a:gd name="T34" fmla="*/ 2147483647 w 102"/>
                <a:gd name="T35" fmla="*/ 2147483647 h 78"/>
                <a:gd name="T36" fmla="*/ 2147483647 w 102"/>
                <a:gd name="T37" fmla="*/ 2147483647 h 78"/>
                <a:gd name="T38" fmla="*/ 2147483647 w 102"/>
                <a:gd name="T39" fmla="*/ 2147483647 h 78"/>
                <a:gd name="T40" fmla="*/ 2147483647 w 102"/>
                <a:gd name="T41" fmla="*/ 2147483647 h 78"/>
                <a:gd name="T42" fmla="*/ 2147483647 w 102"/>
                <a:gd name="T43" fmla="*/ 2147483647 h 78"/>
                <a:gd name="T44" fmla="*/ 2147483647 w 102"/>
                <a:gd name="T45" fmla="*/ 2147483647 h 78"/>
                <a:gd name="T46" fmla="*/ 2147483647 w 102"/>
                <a:gd name="T47" fmla="*/ 2147483647 h 78"/>
                <a:gd name="T48" fmla="*/ 2147483647 w 102"/>
                <a:gd name="T49" fmla="*/ 2147483647 h 78"/>
                <a:gd name="T50" fmla="*/ 2147483647 w 102"/>
                <a:gd name="T51" fmla="*/ 2147483647 h 78"/>
                <a:gd name="T52" fmla="*/ 2147483647 w 102"/>
                <a:gd name="T53" fmla="*/ 0 h 78"/>
                <a:gd name="T54" fmla="*/ 2147483647 w 102"/>
                <a:gd name="T55" fmla="*/ 2147483647 h 78"/>
                <a:gd name="T56" fmla="*/ 2147483647 w 102"/>
                <a:gd name="T57" fmla="*/ 2147483647 h 78"/>
                <a:gd name="T58" fmla="*/ 2147483647 w 102"/>
                <a:gd name="T59" fmla="*/ 2147483647 h 78"/>
                <a:gd name="T60" fmla="*/ 2147483647 w 102"/>
                <a:gd name="T61" fmla="*/ 2147483647 h 78"/>
                <a:gd name="T62" fmla="*/ 2147483647 w 102"/>
                <a:gd name="T63" fmla="*/ 2147483647 h 78"/>
                <a:gd name="T64" fmla="*/ 2147483647 w 102"/>
                <a:gd name="T65" fmla="*/ 2147483647 h 78"/>
                <a:gd name="T66" fmla="*/ 2147483647 w 102"/>
                <a:gd name="T67" fmla="*/ 2147483647 h 78"/>
                <a:gd name="T68" fmla="*/ 2147483647 w 102"/>
                <a:gd name="T69" fmla="*/ 2147483647 h 78"/>
                <a:gd name="T70" fmla="*/ 2147483647 w 102"/>
                <a:gd name="T71" fmla="*/ 2147483647 h 78"/>
                <a:gd name="T72" fmla="*/ 2147483647 w 102"/>
                <a:gd name="T73" fmla="*/ 2147483647 h 78"/>
                <a:gd name="T74" fmla="*/ 2147483647 w 102"/>
                <a:gd name="T75" fmla="*/ 2147483647 h 78"/>
                <a:gd name="T76" fmla="*/ 2147483647 w 102"/>
                <a:gd name="T77" fmla="*/ 2147483647 h 78"/>
                <a:gd name="T78" fmla="*/ 2147483647 w 102"/>
                <a:gd name="T79" fmla="*/ 2147483647 h 78"/>
                <a:gd name="T80" fmla="*/ 2147483647 w 102"/>
                <a:gd name="T81" fmla="*/ 2147483647 h 78"/>
                <a:gd name="T82" fmla="*/ 2147483647 w 102"/>
                <a:gd name="T83" fmla="*/ 2147483647 h 78"/>
                <a:gd name="T84" fmla="*/ 2147483647 w 102"/>
                <a:gd name="T85" fmla="*/ 2147483647 h 78"/>
                <a:gd name="T86" fmla="*/ 2147483647 w 102"/>
                <a:gd name="T87" fmla="*/ 2147483647 h 78"/>
                <a:gd name="T88" fmla="*/ 2147483647 w 102"/>
                <a:gd name="T89" fmla="*/ 2147483647 h 7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2"/>
                <a:gd name="T136" fmla="*/ 0 h 78"/>
                <a:gd name="T137" fmla="*/ 102 w 102"/>
                <a:gd name="T138" fmla="*/ 78 h 7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2" h="78">
                  <a:moveTo>
                    <a:pt x="66" y="64"/>
                  </a:moveTo>
                  <a:lnTo>
                    <a:pt x="77" y="68"/>
                  </a:lnTo>
                  <a:lnTo>
                    <a:pt x="78" y="70"/>
                  </a:lnTo>
                  <a:lnTo>
                    <a:pt x="77" y="71"/>
                  </a:lnTo>
                  <a:lnTo>
                    <a:pt x="77" y="72"/>
                  </a:lnTo>
                  <a:lnTo>
                    <a:pt x="76" y="73"/>
                  </a:lnTo>
                  <a:lnTo>
                    <a:pt x="76" y="75"/>
                  </a:lnTo>
                  <a:lnTo>
                    <a:pt x="75" y="75"/>
                  </a:lnTo>
                  <a:lnTo>
                    <a:pt x="74" y="77"/>
                  </a:lnTo>
                  <a:lnTo>
                    <a:pt x="74" y="78"/>
                  </a:lnTo>
                  <a:lnTo>
                    <a:pt x="75" y="78"/>
                  </a:lnTo>
                  <a:lnTo>
                    <a:pt x="75" y="77"/>
                  </a:lnTo>
                  <a:lnTo>
                    <a:pt x="77" y="76"/>
                  </a:lnTo>
                  <a:lnTo>
                    <a:pt x="78" y="76"/>
                  </a:lnTo>
                  <a:lnTo>
                    <a:pt x="81" y="76"/>
                  </a:lnTo>
                  <a:lnTo>
                    <a:pt x="81" y="75"/>
                  </a:lnTo>
                  <a:lnTo>
                    <a:pt x="84" y="75"/>
                  </a:lnTo>
                  <a:lnTo>
                    <a:pt x="86" y="74"/>
                  </a:lnTo>
                  <a:lnTo>
                    <a:pt x="87" y="73"/>
                  </a:lnTo>
                  <a:lnTo>
                    <a:pt x="88" y="72"/>
                  </a:lnTo>
                  <a:lnTo>
                    <a:pt x="94" y="67"/>
                  </a:lnTo>
                  <a:lnTo>
                    <a:pt x="96" y="66"/>
                  </a:lnTo>
                  <a:lnTo>
                    <a:pt x="97" y="65"/>
                  </a:lnTo>
                  <a:lnTo>
                    <a:pt x="98" y="65"/>
                  </a:lnTo>
                  <a:lnTo>
                    <a:pt x="99" y="64"/>
                  </a:lnTo>
                  <a:lnTo>
                    <a:pt x="100" y="63"/>
                  </a:lnTo>
                  <a:lnTo>
                    <a:pt x="101" y="63"/>
                  </a:lnTo>
                  <a:lnTo>
                    <a:pt x="102" y="61"/>
                  </a:lnTo>
                  <a:lnTo>
                    <a:pt x="100" y="62"/>
                  </a:lnTo>
                  <a:lnTo>
                    <a:pt x="99" y="62"/>
                  </a:lnTo>
                  <a:lnTo>
                    <a:pt x="97" y="63"/>
                  </a:lnTo>
                  <a:lnTo>
                    <a:pt x="97" y="64"/>
                  </a:lnTo>
                  <a:lnTo>
                    <a:pt x="96" y="65"/>
                  </a:lnTo>
                  <a:lnTo>
                    <a:pt x="95" y="66"/>
                  </a:lnTo>
                  <a:lnTo>
                    <a:pt x="94" y="65"/>
                  </a:lnTo>
                  <a:lnTo>
                    <a:pt x="95" y="64"/>
                  </a:lnTo>
                  <a:lnTo>
                    <a:pt x="96" y="63"/>
                  </a:lnTo>
                  <a:lnTo>
                    <a:pt x="97" y="61"/>
                  </a:lnTo>
                  <a:lnTo>
                    <a:pt x="97" y="60"/>
                  </a:lnTo>
                  <a:lnTo>
                    <a:pt x="96" y="61"/>
                  </a:lnTo>
                  <a:lnTo>
                    <a:pt x="95" y="62"/>
                  </a:lnTo>
                  <a:lnTo>
                    <a:pt x="94" y="63"/>
                  </a:lnTo>
                  <a:lnTo>
                    <a:pt x="91" y="65"/>
                  </a:lnTo>
                  <a:lnTo>
                    <a:pt x="86" y="67"/>
                  </a:lnTo>
                  <a:lnTo>
                    <a:pt x="83" y="69"/>
                  </a:lnTo>
                  <a:lnTo>
                    <a:pt x="81" y="70"/>
                  </a:lnTo>
                  <a:lnTo>
                    <a:pt x="80" y="72"/>
                  </a:lnTo>
                  <a:lnTo>
                    <a:pt x="79" y="71"/>
                  </a:lnTo>
                  <a:lnTo>
                    <a:pt x="79" y="70"/>
                  </a:lnTo>
                  <a:lnTo>
                    <a:pt x="79" y="68"/>
                  </a:lnTo>
                  <a:lnTo>
                    <a:pt x="81" y="67"/>
                  </a:lnTo>
                  <a:lnTo>
                    <a:pt x="79" y="66"/>
                  </a:lnTo>
                  <a:lnTo>
                    <a:pt x="81" y="64"/>
                  </a:lnTo>
                  <a:lnTo>
                    <a:pt x="81" y="63"/>
                  </a:lnTo>
                  <a:lnTo>
                    <a:pt x="81" y="62"/>
                  </a:lnTo>
                  <a:lnTo>
                    <a:pt x="79" y="49"/>
                  </a:lnTo>
                  <a:lnTo>
                    <a:pt x="78" y="49"/>
                  </a:lnTo>
                  <a:lnTo>
                    <a:pt x="78" y="37"/>
                  </a:lnTo>
                  <a:lnTo>
                    <a:pt x="77" y="34"/>
                  </a:lnTo>
                  <a:lnTo>
                    <a:pt x="76" y="32"/>
                  </a:lnTo>
                  <a:lnTo>
                    <a:pt x="76" y="29"/>
                  </a:lnTo>
                  <a:lnTo>
                    <a:pt x="75" y="25"/>
                  </a:lnTo>
                  <a:lnTo>
                    <a:pt x="74" y="23"/>
                  </a:lnTo>
                  <a:lnTo>
                    <a:pt x="73" y="23"/>
                  </a:lnTo>
                  <a:lnTo>
                    <a:pt x="74" y="24"/>
                  </a:lnTo>
                  <a:lnTo>
                    <a:pt x="73" y="24"/>
                  </a:lnTo>
                  <a:lnTo>
                    <a:pt x="73" y="23"/>
                  </a:lnTo>
                  <a:lnTo>
                    <a:pt x="73" y="21"/>
                  </a:lnTo>
                  <a:lnTo>
                    <a:pt x="71" y="16"/>
                  </a:lnTo>
                  <a:lnTo>
                    <a:pt x="71" y="14"/>
                  </a:lnTo>
                  <a:lnTo>
                    <a:pt x="72" y="12"/>
                  </a:lnTo>
                  <a:lnTo>
                    <a:pt x="71" y="9"/>
                  </a:lnTo>
                  <a:lnTo>
                    <a:pt x="69" y="4"/>
                  </a:lnTo>
                  <a:lnTo>
                    <a:pt x="69" y="3"/>
                  </a:lnTo>
                  <a:lnTo>
                    <a:pt x="68" y="3"/>
                  </a:lnTo>
                  <a:lnTo>
                    <a:pt x="69" y="2"/>
                  </a:lnTo>
                  <a:lnTo>
                    <a:pt x="68" y="0"/>
                  </a:lnTo>
                  <a:lnTo>
                    <a:pt x="52" y="4"/>
                  </a:lnTo>
                  <a:lnTo>
                    <a:pt x="51" y="4"/>
                  </a:lnTo>
                  <a:lnTo>
                    <a:pt x="50" y="5"/>
                  </a:lnTo>
                  <a:lnTo>
                    <a:pt x="46" y="9"/>
                  </a:lnTo>
                  <a:lnTo>
                    <a:pt x="42" y="14"/>
                  </a:lnTo>
                  <a:lnTo>
                    <a:pt x="41" y="15"/>
                  </a:lnTo>
                  <a:lnTo>
                    <a:pt x="42" y="16"/>
                  </a:lnTo>
                  <a:lnTo>
                    <a:pt x="41" y="18"/>
                  </a:lnTo>
                  <a:lnTo>
                    <a:pt x="40" y="19"/>
                  </a:lnTo>
                  <a:lnTo>
                    <a:pt x="36" y="22"/>
                  </a:lnTo>
                  <a:lnTo>
                    <a:pt x="36" y="23"/>
                  </a:lnTo>
                  <a:lnTo>
                    <a:pt x="36" y="25"/>
                  </a:lnTo>
                  <a:lnTo>
                    <a:pt x="37" y="25"/>
                  </a:lnTo>
                  <a:lnTo>
                    <a:pt x="38" y="25"/>
                  </a:lnTo>
                  <a:lnTo>
                    <a:pt x="39" y="26"/>
                  </a:lnTo>
                  <a:lnTo>
                    <a:pt x="38" y="27"/>
                  </a:lnTo>
                  <a:lnTo>
                    <a:pt x="38" y="29"/>
                  </a:lnTo>
                  <a:lnTo>
                    <a:pt x="39" y="30"/>
                  </a:lnTo>
                  <a:lnTo>
                    <a:pt x="39" y="32"/>
                  </a:lnTo>
                  <a:lnTo>
                    <a:pt x="36" y="34"/>
                  </a:lnTo>
                  <a:lnTo>
                    <a:pt x="33" y="38"/>
                  </a:lnTo>
                  <a:lnTo>
                    <a:pt x="30" y="39"/>
                  </a:lnTo>
                  <a:lnTo>
                    <a:pt x="23" y="40"/>
                  </a:lnTo>
                  <a:lnTo>
                    <a:pt x="21" y="39"/>
                  </a:lnTo>
                  <a:lnTo>
                    <a:pt x="19" y="39"/>
                  </a:lnTo>
                  <a:lnTo>
                    <a:pt x="16" y="39"/>
                  </a:lnTo>
                  <a:lnTo>
                    <a:pt x="13" y="40"/>
                  </a:lnTo>
                  <a:lnTo>
                    <a:pt x="9" y="42"/>
                  </a:lnTo>
                  <a:lnTo>
                    <a:pt x="7" y="43"/>
                  </a:lnTo>
                  <a:lnTo>
                    <a:pt x="6" y="45"/>
                  </a:lnTo>
                  <a:lnTo>
                    <a:pt x="6" y="46"/>
                  </a:lnTo>
                  <a:lnTo>
                    <a:pt x="9" y="50"/>
                  </a:lnTo>
                  <a:lnTo>
                    <a:pt x="10" y="51"/>
                  </a:lnTo>
                  <a:lnTo>
                    <a:pt x="9" y="52"/>
                  </a:lnTo>
                  <a:lnTo>
                    <a:pt x="8" y="53"/>
                  </a:lnTo>
                  <a:lnTo>
                    <a:pt x="7" y="55"/>
                  </a:lnTo>
                  <a:lnTo>
                    <a:pt x="2" y="60"/>
                  </a:lnTo>
                  <a:lnTo>
                    <a:pt x="0" y="62"/>
                  </a:lnTo>
                  <a:lnTo>
                    <a:pt x="1" y="66"/>
                  </a:lnTo>
                  <a:lnTo>
                    <a:pt x="56" y="55"/>
                  </a:lnTo>
                  <a:lnTo>
                    <a:pt x="57" y="56"/>
                  </a:lnTo>
                  <a:lnTo>
                    <a:pt x="57" y="57"/>
                  </a:lnTo>
                  <a:lnTo>
                    <a:pt x="58" y="57"/>
                  </a:lnTo>
                  <a:lnTo>
                    <a:pt x="58" y="58"/>
                  </a:lnTo>
                  <a:lnTo>
                    <a:pt x="59" y="58"/>
                  </a:lnTo>
                  <a:lnTo>
                    <a:pt x="61" y="61"/>
                  </a:lnTo>
                  <a:lnTo>
                    <a:pt x="61" y="62"/>
                  </a:lnTo>
                  <a:lnTo>
                    <a:pt x="62" y="63"/>
                  </a:lnTo>
                  <a:lnTo>
                    <a:pt x="65" y="64"/>
                  </a:lnTo>
                  <a:lnTo>
                    <a:pt x="66" y="64"/>
                  </a:lnTo>
                  <a:close/>
                </a:path>
              </a:pathLst>
            </a:custGeom>
            <a:solidFill>
              <a:srgbClr val="FF8000"/>
            </a:solidFill>
            <a:ln w="12700" cmpd="sng">
              <a:solidFill>
                <a:schemeClr val="tx1"/>
              </a:solidFill>
              <a:prstDash val="solid"/>
              <a:round/>
              <a:headEnd/>
              <a:tailEnd/>
            </a:ln>
          </p:spPr>
          <p:txBody>
            <a:bodyPr>
              <a:prstTxWarp prst="textNoShape">
                <a:avLst/>
              </a:prstTxWarp>
            </a:bodyPr>
            <a:lstStyle/>
            <a:p>
              <a:pPr defTabSz="457200" fontAlgn="auto">
                <a:spcBef>
                  <a:spcPts val="0"/>
                </a:spcBef>
                <a:spcAft>
                  <a:spcPts val="0"/>
                </a:spcAft>
              </a:pPr>
              <a:endParaRPr lang="en-US" dirty="0">
                <a:latin typeface="+mn-lt"/>
              </a:endParaRPr>
            </a:p>
          </p:txBody>
        </p:sp>
        <p:sp>
          <p:nvSpPr>
            <p:cNvPr id="28" name="Freeform 27"/>
            <p:cNvSpPr>
              <a:spLocks/>
            </p:cNvSpPr>
            <p:nvPr/>
          </p:nvSpPr>
          <p:spPr bwMode="auto">
            <a:xfrm>
              <a:off x="8218487" y="1868488"/>
              <a:ext cx="238125" cy="414338"/>
            </a:xfrm>
            <a:custGeom>
              <a:avLst/>
              <a:gdLst>
                <a:gd name="T0" fmla="*/ 0 w 23"/>
                <a:gd name="T1" fmla="*/ 2147483647 h 42"/>
                <a:gd name="T2" fmla="*/ 2147483647 w 23"/>
                <a:gd name="T3" fmla="*/ 2147483647 h 42"/>
                <a:gd name="T4" fmla="*/ 0 w 23"/>
                <a:gd name="T5" fmla="*/ 2147483647 h 42"/>
                <a:gd name="T6" fmla="*/ 2147483647 w 23"/>
                <a:gd name="T7" fmla="*/ 2147483647 h 42"/>
                <a:gd name="T8" fmla="*/ 2147483647 w 23"/>
                <a:gd name="T9" fmla="*/ 2147483647 h 42"/>
                <a:gd name="T10" fmla="*/ 2147483647 w 23"/>
                <a:gd name="T11" fmla="*/ 2147483647 h 42"/>
                <a:gd name="T12" fmla="*/ 2147483647 w 23"/>
                <a:gd name="T13" fmla="*/ 2147483647 h 42"/>
                <a:gd name="T14" fmla="*/ 2147483647 w 23"/>
                <a:gd name="T15" fmla="*/ 2147483647 h 42"/>
                <a:gd name="T16" fmla="*/ 2147483647 w 23"/>
                <a:gd name="T17" fmla="*/ 2147483647 h 42"/>
                <a:gd name="T18" fmla="*/ 2147483647 w 23"/>
                <a:gd name="T19" fmla="*/ 2147483647 h 42"/>
                <a:gd name="T20" fmla="*/ 2147483647 w 23"/>
                <a:gd name="T21" fmla="*/ 2147483647 h 42"/>
                <a:gd name="T22" fmla="*/ 2147483647 w 23"/>
                <a:gd name="T23" fmla="*/ 2147483647 h 42"/>
                <a:gd name="T24" fmla="*/ 2147483647 w 23"/>
                <a:gd name="T25" fmla="*/ 2147483647 h 42"/>
                <a:gd name="T26" fmla="*/ 2147483647 w 23"/>
                <a:gd name="T27" fmla="*/ 2147483647 h 42"/>
                <a:gd name="T28" fmla="*/ 2147483647 w 23"/>
                <a:gd name="T29" fmla="*/ 2147483647 h 42"/>
                <a:gd name="T30" fmla="*/ 2147483647 w 23"/>
                <a:gd name="T31" fmla="*/ 2147483647 h 42"/>
                <a:gd name="T32" fmla="*/ 2147483647 w 23"/>
                <a:gd name="T33" fmla="*/ 2147483647 h 42"/>
                <a:gd name="T34" fmla="*/ 2147483647 w 23"/>
                <a:gd name="T35" fmla="*/ 2147483647 h 42"/>
                <a:gd name="T36" fmla="*/ 2147483647 w 23"/>
                <a:gd name="T37" fmla="*/ 2147483647 h 42"/>
                <a:gd name="T38" fmla="*/ 2147483647 w 23"/>
                <a:gd name="T39" fmla="*/ 2147483647 h 42"/>
                <a:gd name="T40" fmla="*/ 2147483647 w 23"/>
                <a:gd name="T41" fmla="*/ 2147483647 h 42"/>
                <a:gd name="T42" fmla="*/ 2147483647 w 23"/>
                <a:gd name="T43" fmla="*/ 2147483647 h 42"/>
                <a:gd name="T44" fmla="*/ 2147483647 w 23"/>
                <a:gd name="T45" fmla="*/ 2147483647 h 42"/>
                <a:gd name="T46" fmla="*/ 2147483647 w 23"/>
                <a:gd name="T47" fmla="*/ 2147483647 h 42"/>
                <a:gd name="T48" fmla="*/ 2147483647 w 23"/>
                <a:gd name="T49" fmla="*/ 2147483647 h 42"/>
                <a:gd name="T50" fmla="*/ 2147483647 w 23"/>
                <a:gd name="T51" fmla="*/ 2147483647 h 42"/>
                <a:gd name="T52" fmla="*/ 2147483647 w 23"/>
                <a:gd name="T53" fmla="*/ 2147483647 h 42"/>
                <a:gd name="T54" fmla="*/ 2147483647 w 23"/>
                <a:gd name="T55" fmla="*/ 2147483647 h 42"/>
                <a:gd name="T56" fmla="*/ 2147483647 w 23"/>
                <a:gd name="T57" fmla="*/ 2147483647 h 42"/>
                <a:gd name="T58" fmla="*/ 2147483647 w 23"/>
                <a:gd name="T59" fmla="*/ 2147483647 h 42"/>
                <a:gd name="T60" fmla="*/ 2147483647 w 23"/>
                <a:gd name="T61" fmla="*/ 2147483647 h 42"/>
                <a:gd name="T62" fmla="*/ 2147483647 w 23"/>
                <a:gd name="T63" fmla="*/ 2147483647 h 42"/>
                <a:gd name="T64" fmla="*/ 2147483647 w 23"/>
                <a:gd name="T65" fmla="*/ 2147483647 h 42"/>
                <a:gd name="T66" fmla="*/ 2147483647 w 23"/>
                <a:gd name="T67" fmla="*/ 2147483647 h 42"/>
                <a:gd name="T68" fmla="*/ 2147483647 w 23"/>
                <a:gd name="T69" fmla="*/ 2147483647 h 42"/>
                <a:gd name="T70" fmla="*/ 2147483647 w 23"/>
                <a:gd name="T71" fmla="*/ 2147483647 h 42"/>
                <a:gd name="T72" fmla="*/ 2147483647 w 23"/>
                <a:gd name="T73" fmla="*/ 2147483647 h 42"/>
                <a:gd name="T74" fmla="*/ 2147483647 w 23"/>
                <a:gd name="T75" fmla="*/ 2147483647 h 42"/>
                <a:gd name="T76" fmla="*/ 2147483647 w 23"/>
                <a:gd name="T77" fmla="*/ 2147483647 h 42"/>
                <a:gd name="T78" fmla="*/ 2147483647 w 23"/>
                <a:gd name="T79" fmla="*/ 2147483647 h 42"/>
                <a:gd name="T80" fmla="*/ 2147483647 w 23"/>
                <a:gd name="T81" fmla="*/ 0 h 42"/>
                <a:gd name="T82" fmla="*/ 0 w 23"/>
                <a:gd name="T83" fmla="*/ 2147483647 h 42"/>
                <a:gd name="T84" fmla="*/ 0 w 23"/>
                <a:gd name="T85" fmla="*/ 2147483647 h 4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3"/>
                <a:gd name="T130" fmla="*/ 0 h 42"/>
                <a:gd name="T131" fmla="*/ 23 w 23"/>
                <a:gd name="T132" fmla="*/ 42 h 4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3" h="42">
                  <a:moveTo>
                    <a:pt x="0" y="5"/>
                  </a:moveTo>
                  <a:lnTo>
                    <a:pt x="1" y="7"/>
                  </a:lnTo>
                  <a:lnTo>
                    <a:pt x="0" y="8"/>
                  </a:lnTo>
                  <a:lnTo>
                    <a:pt x="1" y="8"/>
                  </a:lnTo>
                  <a:lnTo>
                    <a:pt x="1" y="9"/>
                  </a:lnTo>
                  <a:lnTo>
                    <a:pt x="3" y="14"/>
                  </a:lnTo>
                  <a:lnTo>
                    <a:pt x="4" y="17"/>
                  </a:lnTo>
                  <a:lnTo>
                    <a:pt x="3" y="19"/>
                  </a:lnTo>
                  <a:lnTo>
                    <a:pt x="3" y="21"/>
                  </a:lnTo>
                  <a:lnTo>
                    <a:pt x="5" y="26"/>
                  </a:lnTo>
                  <a:lnTo>
                    <a:pt x="5" y="28"/>
                  </a:lnTo>
                  <a:lnTo>
                    <a:pt x="5" y="29"/>
                  </a:lnTo>
                  <a:lnTo>
                    <a:pt x="6" y="29"/>
                  </a:lnTo>
                  <a:lnTo>
                    <a:pt x="5" y="28"/>
                  </a:lnTo>
                  <a:lnTo>
                    <a:pt x="6" y="28"/>
                  </a:lnTo>
                  <a:lnTo>
                    <a:pt x="7" y="30"/>
                  </a:lnTo>
                  <a:lnTo>
                    <a:pt x="8" y="34"/>
                  </a:lnTo>
                  <a:lnTo>
                    <a:pt x="8" y="37"/>
                  </a:lnTo>
                  <a:lnTo>
                    <a:pt x="9" y="39"/>
                  </a:lnTo>
                  <a:lnTo>
                    <a:pt x="10" y="42"/>
                  </a:lnTo>
                  <a:lnTo>
                    <a:pt x="20" y="40"/>
                  </a:lnTo>
                  <a:lnTo>
                    <a:pt x="19" y="39"/>
                  </a:lnTo>
                  <a:lnTo>
                    <a:pt x="18" y="38"/>
                  </a:lnTo>
                  <a:lnTo>
                    <a:pt x="18" y="37"/>
                  </a:lnTo>
                  <a:lnTo>
                    <a:pt x="19" y="36"/>
                  </a:lnTo>
                  <a:lnTo>
                    <a:pt x="18" y="34"/>
                  </a:lnTo>
                  <a:lnTo>
                    <a:pt x="18" y="27"/>
                  </a:lnTo>
                  <a:lnTo>
                    <a:pt x="18" y="25"/>
                  </a:lnTo>
                  <a:lnTo>
                    <a:pt x="19" y="21"/>
                  </a:lnTo>
                  <a:lnTo>
                    <a:pt x="19" y="19"/>
                  </a:lnTo>
                  <a:lnTo>
                    <a:pt x="19" y="17"/>
                  </a:lnTo>
                  <a:lnTo>
                    <a:pt x="19" y="15"/>
                  </a:lnTo>
                  <a:lnTo>
                    <a:pt x="19" y="14"/>
                  </a:lnTo>
                  <a:lnTo>
                    <a:pt x="19" y="13"/>
                  </a:lnTo>
                  <a:lnTo>
                    <a:pt x="22" y="11"/>
                  </a:lnTo>
                  <a:lnTo>
                    <a:pt x="23" y="7"/>
                  </a:lnTo>
                  <a:lnTo>
                    <a:pt x="22" y="5"/>
                  </a:lnTo>
                  <a:lnTo>
                    <a:pt x="22" y="3"/>
                  </a:lnTo>
                  <a:lnTo>
                    <a:pt x="22" y="2"/>
                  </a:lnTo>
                  <a:lnTo>
                    <a:pt x="21" y="0"/>
                  </a:lnTo>
                  <a:lnTo>
                    <a:pt x="0" y="5"/>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29" name="Freeform 28"/>
            <p:cNvSpPr>
              <a:spLocks/>
            </p:cNvSpPr>
            <p:nvPr/>
          </p:nvSpPr>
          <p:spPr bwMode="auto">
            <a:xfrm>
              <a:off x="2919412" y="2540001"/>
              <a:ext cx="788988" cy="923925"/>
            </a:xfrm>
            <a:custGeom>
              <a:avLst/>
              <a:gdLst>
                <a:gd name="T0" fmla="*/ 340 w 76"/>
                <a:gd name="T1" fmla="*/ 458 h 94"/>
                <a:gd name="T2" fmla="*/ 391 w 76"/>
                <a:gd name="T3" fmla="*/ 132 h 94"/>
                <a:gd name="T4" fmla="*/ 262 w 76"/>
                <a:gd name="T5" fmla="*/ 112 h 94"/>
                <a:gd name="T6" fmla="*/ 273 w 76"/>
                <a:gd name="T7" fmla="*/ 29 h 94"/>
                <a:gd name="T8" fmla="*/ 82 w 76"/>
                <a:gd name="T9" fmla="*/ 0 h 94"/>
                <a:gd name="T10" fmla="*/ 0 w 76"/>
                <a:gd name="T11" fmla="*/ 409 h 94"/>
                <a:gd name="T12" fmla="*/ 0 w 76"/>
                <a:gd name="T13" fmla="*/ 409 h 94"/>
                <a:gd name="T14" fmla="*/ 340 w 76"/>
                <a:gd name="T15" fmla="*/ 458 h 94"/>
                <a:gd name="T16" fmla="*/ 340 w 76"/>
                <a:gd name="T17" fmla="*/ 458 h 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
                <a:gd name="T28" fmla="*/ 0 h 94"/>
                <a:gd name="T29" fmla="*/ 76 w 76"/>
                <a:gd name="T30" fmla="*/ 94 h 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 h="94">
                  <a:moveTo>
                    <a:pt x="66" y="94"/>
                  </a:moveTo>
                  <a:lnTo>
                    <a:pt x="76" y="27"/>
                  </a:lnTo>
                  <a:lnTo>
                    <a:pt x="51" y="23"/>
                  </a:lnTo>
                  <a:lnTo>
                    <a:pt x="53" y="6"/>
                  </a:lnTo>
                  <a:lnTo>
                    <a:pt x="16" y="0"/>
                  </a:lnTo>
                  <a:lnTo>
                    <a:pt x="0" y="84"/>
                  </a:lnTo>
                  <a:lnTo>
                    <a:pt x="66" y="94"/>
                  </a:lnTo>
                  <a:close/>
                </a:path>
              </a:pathLst>
            </a:custGeom>
            <a:solidFill>
              <a:srgbClr val="FF8000"/>
            </a:solid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solidFill>
                  <a:srgbClr val="FF9900"/>
                </a:solidFill>
                <a:latin typeface="+mn-lt"/>
                <a:ea typeface="+mn-ea"/>
                <a:cs typeface="+mn-cs"/>
              </a:endParaRPr>
            </a:p>
          </p:txBody>
        </p:sp>
        <p:sp>
          <p:nvSpPr>
            <p:cNvPr id="30" name="Freeform 29"/>
            <p:cNvSpPr>
              <a:spLocks/>
            </p:cNvSpPr>
            <p:nvPr/>
          </p:nvSpPr>
          <p:spPr bwMode="auto">
            <a:xfrm>
              <a:off x="1793875" y="1574801"/>
              <a:ext cx="1117600" cy="885825"/>
            </a:xfrm>
            <a:custGeom>
              <a:avLst/>
              <a:gdLst>
                <a:gd name="T0" fmla="*/ 0 w 108"/>
                <a:gd name="T1" fmla="*/ 2147483647 h 90"/>
                <a:gd name="T2" fmla="*/ 0 w 108"/>
                <a:gd name="T3" fmla="*/ 2147483647 h 90"/>
                <a:gd name="T4" fmla="*/ 2147483647 w 108"/>
                <a:gd name="T5" fmla="*/ 2147483647 h 90"/>
                <a:gd name="T6" fmla="*/ 2147483647 w 108"/>
                <a:gd name="T7" fmla="*/ 2147483647 h 90"/>
                <a:gd name="T8" fmla="*/ 2147483647 w 108"/>
                <a:gd name="T9" fmla="*/ 2147483647 h 90"/>
                <a:gd name="T10" fmla="*/ 2147483647 w 108"/>
                <a:gd name="T11" fmla="*/ 2147483647 h 90"/>
                <a:gd name="T12" fmla="*/ 2147483647 w 108"/>
                <a:gd name="T13" fmla="*/ 2147483647 h 90"/>
                <a:gd name="T14" fmla="*/ 2147483647 w 108"/>
                <a:gd name="T15" fmla="*/ 2147483647 h 90"/>
                <a:gd name="T16" fmla="*/ 2147483647 w 108"/>
                <a:gd name="T17" fmla="*/ 2147483647 h 90"/>
                <a:gd name="T18" fmla="*/ 2147483647 w 108"/>
                <a:gd name="T19" fmla="*/ 2147483647 h 90"/>
                <a:gd name="T20" fmla="*/ 2147483647 w 108"/>
                <a:gd name="T21" fmla="*/ 2147483647 h 90"/>
                <a:gd name="T22" fmla="*/ 2147483647 w 108"/>
                <a:gd name="T23" fmla="*/ 0 h 90"/>
                <a:gd name="T24" fmla="*/ 2147483647 w 108"/>
                <a:gd name="T25" fmla="*/ 0 h 90"/>
                <a:gd name="T26" fmla="*/ 2147483647 w 108"/>
                <a:gd name="T27" fmla="*/ 2147483647 h 90"/>
                <a:gd name="T28" fmla="*/ 2147483647 w 108"/>
                <a:gd name="T29" fmla="*/ 2147483647 h 90"/>
                <a:gd name="T30" fmla="*/ 2147483647 w 108"/>
                <a:gd name="T31" fmla="*/ 2147483647 h 90"/>
                <a:gd name="T32" fmla="*/ 2147483647 w 108"/>
                <a:gd name="T33" fmla="*/ 2147483647 h 90"/>
                <a:gd name="T34" fmla="*/ 2147483647 w 108"/>
                <a:gd name="T35" fmla="*/ 2147483647 h 90"/>
                <a:gd name="T36" fmla="*/ 2147483647 w 108"/>
                <a:gd name="T37" fmla="*/ 2147483647 h 90"/>
                <a:gd name="T38" fmla="*/ 2147483647 w 108"/>
                <a:gd name="T39" fmla="*/ 2147483647 h 90"/>
                <a:gd name="T40" fmla="*/ 2147483647 w 108"/>
                <a:gd name="T41" fmla="*/ 2147483647 h 90"/>
                <a:gd name="T42" fmla="*/ 2147483647 w 108"/>
                <a:gd name="T43" fmla="*/ 2147483647 h 90"/>
                <a:gd name="T44" fmla="*/ 2147483647 w 108"/>
                <a:gd name="T45" fmla="*/ 2147483647 h 90"/>
                <a:gd name="T46" fmla="*/ 2147483647 w 108"/>
                <a:gd name="T47" fmla="*/ 2147483647 h 90"/>
                <a:gd name="T48" fmla="*/ 2147483647 w 108"/>
                <a:gd name="T49" fmla="*/ 2147483647 h 90"/>
                <a:gd name="T50" fmla="*/ 2147483647 w 108"/>
                <a:gd name="T51" fmla="*/ 2147483647 h 90"/>
                <a:gd name="T52" fmla="*/ 2147483647 w 108"/>
                <a:gd name="T53" fmla="*/ 2147483647 h 90"/>
                <a:gd name="T54" fmla="*/ 2147483647 w 108"/>
                <a:gd name="T55" fmla="*/ 2147483647 h 90"/>
                <a:gd name="T56" fmla="*/ 2147483647 w 108"/>
                <a:gd name="T57" fmla="*/ 2147483647 h 90"/>
                <a:gd name="T58" fmla="*/ 2147483647 w 108"/>
                <a:gd name="T59" fmla="*/ 2147483647 h 90"/>
                <a:gd name="T60" fmla="*/ 2147483647 w 108"/>
                <a:gd name="T61" fmla="*/ 2147483647 h 90"/>
                <a:gd name="T62" fmla="*/ 2147483647 w 108"/>
                <a:gd name="T63" fmla="*/ 2147483647 h 90"/>
                <a:gd name="T64" fmla="*/ 2147483647 w 108"/>
                <a:gd name="T65" fmla="*/ 2147483647 h 90"/>
                <a:gd name="T66" fmla="*/ 2147483647 w 108"/>
                <a:gd name="T67" fmla="*/ 2147483647 h 90"/>
                <a:gd name="T68" fmla="*/ 2147483647 w 108"/>
                <a:gd name="T69" fmla="*/ 2147483647 h 90"/>
                <a:gd name="T70" fmla="*/ 2147483647 w 108"/>
                <a:gd name="T71" fmla="*/ 2147483647 h 90"/>
                <a:gd name="T72" fmla="*/ 2147483647 w 108"/>
                <a:gd name="T73" fmla="*/ 2147483647 h 90"/>
                <a:gd name="T74" fmla="*/ 2147483647 w 108"/>
                <a:gd name="T75" fmla="*/ 2147483647 h 90"/>
                <a:gd name="T76" fmla="*/ 2147483647 w 108"/>
                <a:gd name="T77" fmla="*/ 2147483647 h 90"/>
                <a:gd name="T78" fmla="*/ 2147483647 w 108"/>
                <a:gd name="T79" fmla="*/ 2147483647 h 90"/>
                <a:gd name="T80" fmla="*/ 2147483647 w 108"/>
                <a:gd name="T81" fmla="*/ 2147483647 h 9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8"/>
                <a:gd name="T124" fmla="*/ 0 h 90"/>
                <a:gd name="T125" fmla="*/ 108 w 108"/>
                <a:gd name="T126" fmla="*/ 90 h 9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8" h="90">
                  <a:moveTo>
                    <a:pt x="1" y="68"/>
                  </a:moveTo>
                  <a:lnTo>
                    <a:pt x="0" y="67"/>
                  </a:lnTo>
                  <a:lnTo>
                    <a:pt x="0" y="63"/>
                  </a:lnTo>
                  <a:lnTo>
                    <a:pt x="0" y="62"/>
                  </a:lnTo>
                  <a:lnTo>
                    <a:pt x="0" y="60"/>
                  </a:lnTo>
                  <a:lnTo>
                    <a:pt x="1" y="57"/>
                  </a:lnTo>
                  <a:lnTo>
                    <a:pt x="1" y="52"/>
                  </a:lnTo>
                  <a:lnTo>
                    <a:pt x="2" y="51"/>
                  </a:lnTo>
                  <a:lnTo>
                    <a:pt x="3" y="50"/>
                  </a:lnTo>
                  <a:lnTo>
                    <a:pt x="3" y="49"/>
                  </a:lnTo>
                  <a:lnTo>
                    <a:pt x="4" y="48"/>
                  </a:lnTo>
                  <a:lnTo>
                    <a:pt x="5" y="47"/>
                  </a:lnTo>
                  <a:lnTo>
                    <a:pt x="5" y="45"/>
                  </a:lnTo>
                  <a:lnTo>
                    <a:pt x="9" y="41"/>
                  </a:lnTo>
                  <a:lnTo>
                    <a:pt x="10" y="37"/>
                  </a:lnTo>
                  <a:lnTo>
                    <a:pt x="13" y="32"/>
                  </a:lnTo>
                  <a:lnTo>
                    <a:pt x="16" y="23"/>
                  </a:lnTo>
                  <a:lnTo>
                    <a:pt x="18" y="19"/>
                  </a:lnTo>
                  <a:lnTo>
                    <a:pt x="20" y="13"/>
                  </a:lnTo>
                  <a:lnTo>
                    <a:pt x="23" y="5"/>
                  </a:lnTo>
                  <a:lnTo>
                    <a:pt x="24" y="3"/>
                  </a:lnTo>
                  <a:lnTo>
                    <a:pt x="24" y="1"/>
                  </a:lnTo>
                  <a:lnTo>
                    <a:pt x="24" y="0"/>
                  </a:lnTo>
                  <a:lnTo>
                    <a:pt x="25" y="0"/>
                  </a:lnTo>
                  <a:lnTo>
                    <a:pt x="27" y="0"/>
                  </a:lnTo>
                  <a:lnTo>
                    <a:pt x="30" y="1"/>
                  </a:lnTo>
                  <a:lnTo>
                    <a:pt x="31" y="2"/>
                  </a:lnTo>
                  <a:lnTo>
                    <a:pt x="33" y="2"/>
                  </a:lnTo>
                  <a:lnTo>
                    <a:pt x="35" y="5"/>
                  </a:lnTo>
                  <a:lnTo>
                    <a:pt x="36" y="7"/>
                  </a:lnTo>
                  <a:lnTo>
                    <a:pt x="35" y="8"/>
                  </a:lnTo>
                  <a:lnTo>
                    <a:pt x="35" y="12"/>
                  </a:lnTo>
                  <a:lnTo>
                    <a:pt x="36" y="14"/>
                  </a:lnTo>
                  <a:lnTo>
                    <a:pt x="39" y="15"/>
                  </a:lnTo>
                  <a:lnTo>
                    <a:pt x="43" y="16"/>
                  </a:lnTo>
                  <a:lnTo>
                    <a:pt x="46" y="15"/>
                  </a:lnTo>
                  <a:lnTo>
                    <a:pt x="48" y="16"/>
                  </a:lnTo>
                  <a:lnTo>
                    <a:pt x="53" y="17"/>
                  </a:lnTo>
                  <a:lnTo>
                    <a:pt x="54" y="18"/>
                  </a:lnTo>
                  <a:lnTo>
                    <a:pt x="59" y="18"/>
                  </a:lnTo>
                  <a:lnTo>
                    <a:pt x="61" y="18"/>
                  </a:lnTo>
                  <a:lnTo>
                    <a:pt x="62" y="19"/>
                  </a:lnTo>
                  <a:lnTo>
                    <a:pt x="65" y="19"/>
                  </a:lnTo>
                  <a:lnTo>
                    <a:pt x="66" y="19"/>
                  </a:lnTo>
                  <a:lnTo>
                    <a:pt x="68" y="18"/>
                  </a:lnTo>
                  <a:lnTo>
                    <a:pt x="69" y="18"/>
                  </a:lnTo>
                  <a:lnTo>
                    <a:pt x="71" y="19"/>
                  </a:lnTo>
                  <a:lnTo>
                    <a:pt x="72" y="18"/>
                  </a:lnTo>
                  <a:lnTo>
                    <a:pt x="74" y="18"/>
                  </a:lnTo>
                  <a:lnTo>
                    <a:pt x="75" y="19"/>
                  </a:lnTo>
                  <a:lnTo>
                    <a:pt x="76" y="19"/>
                  </a:lnTo>
                  <a:lnTo>
                    <a:pt x="77" y="19"/>
                  </a:lnTo>
                  <a:lnTo>
                    <a:pt x="79" y="19"/>
                  </a:lnTo>
                  <a:lnTo>
                    <a:pt x="80" y="18"/>
                  </a:lnTo>
                  <a:lnTo>
                    <a:pt x="104" y="24"/>
                  </a:lnTo>
                  <a:lnTo>
                    <a:pt x="104" y="25"/>
                  </a:lnTo>
                  <a:lnTo>
                    <a:pt x="105" y="27"/>
                  </a:lnTo>
                  <a:lnTo>
                    <a:pt x="107" y="27"/>
                  </a:lnTo>
                  <a:lnTo>
                    <a:pt x="108" y="28"/>
                  </a:lnTo>
                  <a:lnTo>
                    <a:pt x="108" y="31"/>
                  </a:lnTo>
                  <a:lnTo>
                    <a:pt x="102" y="40"/>
                  </a:lnTo>
                  <a:lnTo>
                    <a:pt x="101" y="41"/>
                  </a:lnTo>
                  <a:lnTo>
                    <a:pt x="101" y="42"/>
                  </a:lnTo>
                  <a:lnTo>
                    <a:pt x="100" y="43"/>
                  </a:lnTo>
                  <a:lnTo>
                    <a:pt x="98" y="44"/>
                  </a:lnTo>
                  <a:lnTo>
                    <a:pt x="95" y="49"/>
                  </a:lnTo>
                  <a:lnTo>
                    <a:pt x="94" y="51"/>
                  </a:lnTo>
                  <a:lnTo>
                    <a:pt x="95" y="52"/>
                  </a:lnTo>
                  <a:lnTo>
                    <a:pt x="97" y="53"/>
                  </a:lnTo>
                  <a:lnTo>
                    <a:pt x="98" y="54"/>
                  </a:lnTo>
                  <a:lnTo>
                    <a:pt x="97" y="55"/>
                  </a:lnTo>
                  <a:lnTo>
                    <a:pt x="97" y="56"/>
                  </a:lnTo>
                  <a:lnTo>
                    <a:pt x="96" y="56"/>
                  </a:lnTo>
                  <a:lnTo>
                    <a:pt x="96" y="58"/>
                  </a:lnTo>
                  <a:lnTo>
                    <a:pt x="95" y="60"/>
                  </a:lnTo>
                  <a:lnTo>
                    <a:pt x="88" y="90"/>
                  </a:lnTo>
                  <a:lnTo>
                    <a:pt x="52" y="81"/>
                  </a:lnTo>
                  <a:lnTo>
                    <a:pt x="1" y="68"/>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31" name="Freeform 30"/>
            <p:cNvSpPr>
              <a:spLocks/>
            </p:cNvSpPr>
            <p:nvPr/>
          </p:nvSpPr>
          <p:spPr bwMode="auto">
            <a:xfrm>
              <a:off x="2703512" y="1317626"/>
              <a:ext cx="838200" cy="1281112"/>
            </a:xfrm>
            <a:custGeom>
              <a:avLst/>
              <a:gdLst>
                <a:gd name="T0" fmla="*/ 2147483647 w 81"/>
                <a:gd name="T1" fmla="*/ 2147483647 h 130"/>
                <a:gd name="T2" fmla="*/ 2147483647 w 81"/>
                <a:gd name="T3" fmla="*/ 2147483647 h 130"/>
                <a:gd name="T4" fmla="*/ 2147483647 w 81"/>
                <a:gd name="T5" fmla="*/ 2147483647 h 130"/>
                <a:gd name="T6" fmla="*/ 2147483647 w 81"/>
                <a:gd name="T7" fmla="*/ 2147483647 h 130"/>
                <a:gd name="T8" fmla="*/ 2147483647 w 81"/>
                <a:gd name="T9" fmla="*/ 2147483647 h 130"/>
                <a:gd name="T10" fmla="*/ 2147483647 w 81"/>
                <a:gd name="T11" fmla="*/ 2147483647 h 130"/>
                <a:gd name="T12" fmla="*/ 2147483647 w 81"/>
                <a:gd name="T13" fmla="*/ 2147483647 h 130"/>
                <a:gd name="T14" fmla="*/ 2147483647 w 81"/>
                <a:gd name="T15" fmla="*/ 2147483647 h 130"/>
                <a:gd name="T16" fmla="*/ 2147483647 w 81"/>
                <a:gd name="T17" fmla="*/ 2147483647 h 130"/>
                <a:gd name="T18" fmla="*/ 2147483647 w 81"/>
                <a:gd name="T19" fmla="*/ 2147483647 h 130"/>
                <a:gd name="T20" fmla="*/ 2147483647 w 81"/>
                <a:gd name="T21" fmla="*/ 2147483647 h 130"/>
                <a:gd name="T22" fmla="*/ 2147483647 w 81"/>
                <a:gd name="T23" fmla="*/ 2147483647 h 130"/>
                <a:gd name="T24" fmla="*/ 2147483647 w 81"/>
                <a:gd name="T25" fmla="*/ 2147483647 h 130"/>
                <a:gd name="T26" fmla="*/ 2147483647 w 81"/>
                <a:gd name="T27" fmla="*/ 2147483647 h 130"/>
                <a:gd name="T28" fmla="*/ 2147483647 w 81"/>
                <a:gd name="T29" fmla="*/ 0 h 130"/>
                <a:gd name="T30" fmla="*/ 2147483647 w 81"/>
                <a:gd name="T31" fmla="*/ 2147483647 h 130"/>
                <a:gd name="T32" fmla="*/ 2147483647 w 81"/>
                <a:gd name="T33" fmla="*/ 2147483647 h 130"/>
                <a:gd name="T34" fmla="*/ 2147483647 w 81"/>
                <a:gd name="T35" fmla="*/ 2147483647 h 130"/>
                <a:gd name="T36" fmla="*/ 2147483647 w 81"/>
                <a:gd name="T37" fmla="*/ 2147483647 h 130"/>
                <a:gd name="T38" fmla="*/ 2147483647 w 81"/>
                <a:gd name="T39" fmla="*/ 2147483647 h 130"/>
                <a:gd name="T40" fmla="*/ 2147483647 w 81"/>
                <a:gd name="T41" fmla="*/ 2147483647 h 130"/>
                <a:gd name="T42" fmla="*/ 2147483647 w 81"/>
                <a:gd name="T43" fmla="*/ 2147483647 h 130"/>
                <a:gd name="T44" fmla="*/ 2147483647 w 81"/>
                <a:gd name="T45" fmla="*/ 2147483647 h 130"/>
                <a:gd name="T46" fmla="*/ 2147483647 w 81"/>
                <a:gd name="T47" fmla="*/ 2147483647 h 130"/>
                <a:gd name="T48" fmla="*/ 2147483647 w 81"/>
                <a:gd name="T49" fmla="*/ 2147483647 h 130"/>
                <a:gd name="T50" fmla="*/ 2147483647 w 81"/>
                <a:gd name="T51" fmla="*/ 2147483647 h 130"/>
                <a:gd name="T52" fmla="*/ 2147483647 w 81"/>
                <a:gd name="T53" fmla="*/ 2147483647 h 130"/>
                <a:gd name="T54" fmla="*/ 2147483647 w 81"/>
                <a:gd name="T55" fmla="*/ 2147483647 h 130"/>
                <a:gd name="T56" fmla="*/ 2147483647 w 81"/>
                <a:gd name="T57" fmla="*/ 2147483647 h 130"/>
                <a:gd name="T58" fmla="*/ 2147483647 w 81"/>
                <a:gd name="T59" fmla="*/ 2147483647 h 130"/>
                <a:gd name="T60" fmla="*/ 2147483647 w 81"/>
                <a:gd name="T61" fmla="*/ 2147483647 h 130"/>
                <a:gd name="T62" fmla="*/ 2147483647 w 81"/>
                <a:gd name="T63" fmla="*/ 2147483647 h 130"/>
                <a:gd name="T64" fmla="*/ 2147483647 w 81"/>
                <a:gd name="T65" fmla="*/ 2147483647 h 130"/>
                <a:gd name="T66" fmla="*/ 2147483647 w 81"/>
                <a:gd name="T67" fmla="*/ 2147483647 h 130"/>
                <a:gd name="T68" fmla="*/ 2147483647 w 81"/>
                <a:gd name="T69" fmla="*/ 2147483647 h 130"/>
                <a:gd name="T70" fmla="*/ 2147483647 w 81"/>
                <a:gd name="T71" fmla="*/ 2147483647 h 130"/>
                <a:gd name="T72" fmla="*/ 2147483647 w 81"/>
                <a:gd name="T73" fmla="*/ 2147483647 h 130"/>
                <a:gd name="T74" fmla="*/ 2147483647 w 81"/>
                <a:gd name="T75" fmla="*/ 2147483647 h 130"/>
                <a:gd name="T76" fmla="*/ 2147483647 w 81"/>
                <a:gd name="T77" fmla="*/ 2147483647 h 130"/>
                <a:gd name="T78" fmla="*/ 2147483647 w 81"/>
                <a:gd name="T79" fmla="*/ 2147483647 h 130"/>
                <a:gd name="T80" fmla="*/ 2147483647 w 81"/>
                <a:gd name="T81" fmla="*/ 2147483647 h 130"/>
                <a:gd name="T82" fmla="*/ 2147483647 w 81"/>
                <a:gd name="T83" fmla="*/ 2147483647 h 130"/>
                <a:gd name="T84" fmla="*/ 2147483647 w 81"/>
                <a:gd name="T85" fmla="*/ 2147483647 h 130"/>
                <a:gd name="T86" fmla="*/ 2147483647 w 81"/>
                <a:gd name="T87" fmla="*/ 2147483647 h 130"/>
                <a:gd name="T88" fmla="*/ 2147483647 w 81"/>
                <a:gd name="T89" fmla="*/ 2147483647 h 130"/>
                <a:gd name="T90" fmla="*/ 2147483647 w 81"/>
                <a:gd name="T91" fmla="*/ 2147483647 h 130"/>
                <a:gd name="T92" fmla="*/ 2147483647 w 81"/>
                <a:gd name="T93" fmla="*/ 2147483647 h 130"/>
                <a:gd name="T94" fmla="*/ 2147483647 w 81"/>
                <a:gd name="T95" fmla="*/ 2147483647 h 130"/>
                <a:gd name="T96" fmla="*/ 0 w 81"/>
                <a:gd name="T97" fmla="*/ 2147483647 h 13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1"/>
                <a:gd name="T148" fmla="*/ 0 h 130"/>
                <a:gd name="T149" fmla="*/ 81 w 81"/>
                <a:gd name="T150" fmla="*/ 130 h 13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1" h="130">
                  <a:moveTo>
                    <a:pt x="0" y="116"/>
                  </a:moveTo>
                  <a:lnTo>
                    <a:pt x="7" y="86"/>
                  </a:lnTo>
                  <a:lnTo>
                    <a:pt x="8" y="84"/>
                  </a:lnTo>
                  <a:lnTo>
                    <a:pt x="8" y="82"/>
                  </a:lnTo>
                  <a:lnTo>
                    <a:pt x="9" y="82"/>
                  </a:lnTo>
                  <a:lnTo>
                    <a:pt x="9" y="81"/>
                  </a:lnTo>
                  <a:lnTo>
                    <a:pt x="10" y="80"/>
                  </a:lnTo>
                  <a:lnTo>
                    <a:pt x="9" y="79"/>
                  </a:lnTo>
                  <a:lnTo>
                    <a:pt x="7" y="78"/>
                  </a:lnTo>
                  <a:lnTo>
                    <a:pt x="6" y="77"/>
                  </a:lnTo>
                  <a:lnTo>
                    <a:pt x="7" y="75"/>
                  </a:lnTo>
                  <a:lnTo>
                    <a:pt x="10" y="70"/>
                  </a:lnTo>
                  <a:lnTo>
                    <a:pt x="12" y="69"/>
                  </a:lnTo>
                  <a:lnTo>
                    <a:pt x="13" y="68"/>
                  </a:lnTo>
                  <a:lnTo>
                    <a:pt x="13" y="67"/>
                  </a:lnTo>
                  <a:lnTo>
                    <a:pt x="14" y="66"/>
                  </a:lnTo>
                  <a:lnTo>
                    <a:pt x="20" y="57"/>
                  </a:lnTo>
                  <a:lnTo>
                    <a:pt x="20" y="54"/>
                  </a:lnTo>
                  <a:lnTo>
                    <a:pt x="19" y="53"/>
                  </a:lnTo>
                  <a:lnTo>
                    <a:pt x="17" y="53"/>
                  </a:lnTo>
                  <a:lnTo>
                    <a:pt x="16" y="51"/>
                  </a:lnTo>
                  <a:lnTo>
                    <a:pt x="16" y="50"/>
                  </a:lnTo>
                  <a:lnTo>
                    <a:pt x="16" y="48"/>
                  </a:lnTo>
                  <a:lnTo>
                    <a:pt x="16" y="47"/>
                  </a:lnTo>
                  <a:lnTo>
                    <a:pt x="17" y="46"/>
                  </a:lnTo>
                  <a:lnTo>
                    <a:pt x="16" y="45"/>
                  </a:lnTo>
                  <a:lnTo>
                    <a:pt x="16" y="43"/>
                  </a:lnTo>
                  <a:lnTo>
                    <a:pt x="26" y="0"/>
                  </a:lnTo>
                  <a:lnTo>
                    <a:pt x="37" y="3"/>
                  </a:lnTo>
                  <a:lnTo>
                    <a:pt x="34" y="19"/>
                  </a:lnTo>
                  <a:lnTo>
                    <a:pt x="36" y="23"/>
                  </a:lnTo>
                  <a:lnTo>
                    <a:pt x="36" y="26"/>
                  </a:lnTo>
                  <a:lnTo>
                    <a:pt x="36" y="28"/>
                  </a:lnTo>
                  <a:lnTo>
                    <a:pt x="35" y="29"/>
                  </a:lnTo>
                  <a:lnTo>
                    <a:pt x="36" y="30"/>
                  </a:lnTo>
                  <a:lnTo>
                    <a:pt x="37" y="31"/>
                  </a:lnTo>
                  <a:lnTo>
                    <a:pt x="40" y="34"/>
                  </a:lnTo>
                  <a:lnTo>
                    <a:pt x="42" y="39"/>
                  </a:lnTo>
                  <a:lnTo>
                    <a:pt x="42" y="41"/>
                  </a:lnTo>
                  <a:lnTo>
                    <a:pt x="43" y="43"/>
                  </a:lnTo>
                  <a:lnTo>
                    <a:pt x="45" y="43"/>
                  </a:lnTo>
                  <a:lnTo>
                    <a:pt x="45" y="45"/>
                  </a:lnTo>
                  <a:lnTo>
                    <a:pt x="48" y="45"/>
                  </a:lnTo>
                  <a:lnTo>
                    <a:pt x="49" y="46"/>
                  </a:lnTo>
                  <a:lnTo>
                    <a:pt x="46" y="51"/>
                  </a:lnTo>
                  <a:lnTo>
                    <a:pt x="46" y="52"/>
                  </a:lnTo>
                  <a:lnTo>
                    <a:pt x="45" y="53"/>
                  </a:lnTo>
                  <a:lnTo>
                    <a:pt x="45" y="56"/>
                  </a:lnTo>
                  <a:lnTo>
                    <a:pt x="45" y="57"/>
                  </a:lnTo>
                  <a:lnTo>
                    <a:pt x="43" y="59"/>
                  </a:lnTo>
                  <a:lnTo>
                    <a:pt x="43" y="60"/>
                  </a:lnTo>
                  <a:lnTo>
                    <a:pt x="43" y="61"/>
                  </a:lnTo>
                  <a:lnTo>
                    <a:pt x="43" y="62"/>
                  </a:lnTo>
                  <a:lnTo>
                    <a:pt x="45" y="65"/>
                  </a:lnTo>
                  <a:lnTo>
                    <a:pt x="46" y="65"/>
                  </a:lnTo>
                  <a:lnTo>
                    <a:pt x="49" y="62"/>
                  </a:lnTo>
                  <a:lnTo>
                    <a:pt x="50" y="61"/>
                  </a:lnTo>
                  <a:lnTo>
                    <a:pt x="50" y="62"/>
                  </a:lnTo>
                  <a:lnTo>
                    <a:pt x="51" y="63"/>
                  </a:lnTo>
                  <a:lnTo>
                    <a:pt x="52" y="64"/>
                  </a:lnTo>
                  <a:lnTo>
                    <a:pt x="52" y="66"/>
                  </a:lnTo>
                  <a:lnTo>
                    <a:pt x="52" y="69"/>
                  </a:lnTo>
                  <a:lnTo>
                    <a:pt x="52" y="72"/>
                  </a:lnTo>
                  <a:lnTo>
                    <a:pt x="54" y="74"/>
                  </a:lnTo>
                  <a:lnTo>
                    <a:pt x="54" y="75"/>
                  </a:lnTo>
                  <a:lnTo>
                    <a:pt x="53" y="76"/>
                  </a:lnTo>
                  <a:lnTo>
                    <a:pt x="54" y="78"/>
                  </a:lnTo>
                  <a:lnTo>
                    <a:pt x="56" y="78"/>
                  </a:lnTo>
                  <a:lnTo>
                    <a:pt x="57" y="80"/>
                  </a:lnTo>
                  <a:lnTo>
                    <a:pt x="57" y="81"/>
                  </a:lnTo>
                  <a:lnTo>
                    <a:pt x="57" y="83"/>
                  </a:lnTo>
                  <a:lnTo>
                    <a:pt x="57" y="84"/>
                  </a:lnTo>
                  <a:lnTo>
                    <a:pt x="58" y="86"/>
                  </a:lnTo>
                  <a:lnTo>
                    <a:pt x="59" y="87"/>
                  </a:lnTo>
                  <a:lnTo>
                    <a:pt x="60" y="85"/>
                  </a:lnTo>
                  <a:lnTo>
                    <a:pt x="61" y="84"/>
                  </a:lnTo>
                  <a:lnTo>
                    <a:pt x="63" y="85"/>
                  </a:lnTo>
                  <a:lnTo>
                    <a:pt x="65" y="86"/>
                  </a:lnTo>
                  <a:lnTo>
                    <a:pt x="66" y="85"/>
                  </a:lnTo>
                  <a:lnTo>
                    <a:pt x="67" y="84"/>
                  </a:lnTo>
                  <a:lnTo>
                    <a:pt x="67" y="85"/>
                  </a:lnTo>
                  <a:lnTo>
                    <a:pt x="71" y="85"/>
                  </a:lnTo>
                  <a:lnTo>
                    <a:pt x="72" y="86"/>
                  </a:lnTo>
                  <a:lnTo>
                    <a:pt x="73" y="86"/>
                  </a:lnTo>
                  <a:lnTo>
                    <a:pt x="76" y="86"/>
                  </a:lnTo>
                  <a:lnTo>
                    <a:pt x="76" y="84"/>
                  </a:lnTo>
                  <a:lnTo>
                    <a:pt x="77" y="83"/>
                  </a:lnTo>
                  <a:lnTo>
                    <a:pt x="79" y="85"/>
                  </a:lnTo>
                  <a:lnTo>
                    <a:pt x="79" y="87"/>
                  </a:lnTo>
                  <a:lnTo>
                    <a:pt x="81" y="88"/>
                  </a:lnTo>
                  <a:lnTo>
                    <a:pt x="75" y="130"/>
                  </a:lnTo>
                  <a:lnTo>
                    <a:pt x="74" y="130"/>
                  </a:lnTo>
                  <a:lnTo>
                    <a:pt x="37" y="124"/>
                  </a:lnTo>
                  <a:lnTo>
                    <a:pt x="0" y="116"/>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32" name="Freeform 31"/>
            <p:cNvSpPr>
              <a:spLocks/>
            </p:cNvSpPr>
            <p:nvPr/>
          </p:nvSpPr>
          <p:spPr bwMode="auto">
            <a:xfrm>
              <a:off x="3054350" y="1347788"/>
              <a:ext cx="1427162" cy="857250"/>
            </a:xfrm>
            <a:custGeom>
              <a:avLst/>
              <a:gdLst>
                <a:gd name="T0" fmla="*/ 2147483647 w 138"/>
                <a:gd name="T1" fmla="*/ 2147483647 h 87"/>
                <a:gd name="T2" fmla="*/ 2147483647 w 138"/>
                <a:gd name="T3" fmla="*/ 2147483647 h 87"/>
                <a:gd name="T4" fmla="*/ 2147483647 w 138"/>
                <a:gd name="T5" fmla="*/ 2147483647 h 87"/>
                <a:gd name="T6" fmla="*/ 2147483647 w 138"/>
                <a:gd name="T7" fmla="*/ 2147483647 h 87"/>
                <a:gd name="T8" fmla="*/ 2147483647 w 138"/>
                <a:gd name="T9" fmla="*/ 2147483647 h 87"/>
                <a:gd name="T10" fmla="*/ 2147483647 w 138"/>
                <a:gd name="T11" fmla="*/ 2147483647 h 87"/>
                <a:gd name="T12" fmla="*/ 2147483647 w 138"/>
                <a:gd name="T13" fmla="*/ 2147483647 h 87"/>
                <a:gd name="T14" fmla="*/ 2147483647 w 138"/>
                <a:gd name="T15" fmla="*/ 2147483647 h 87"/>
                <a:gd name="T16" fmla="*/ 2147483647 w 138"/>
                <a:gd name="T17" fmla="*/ 2147483647 h 87"/>
                <a:gd name="T18" fmla="*/ 2147483647 w 138"/>
                <a:gd name="T19" fmla="*/ 2147483647 h 87"/>
                <a:gd name="T20" fmla="*/ 2147483647 w 138"/>
                <a:gd name="T21" fmla="*/ 2147483647 h 87"/>
                <a:gd name="T22" fmla="*/ 2147483647 w 138"/>
                <a:gd name="T23" fmla="*/ 2147483647 h 87"/>
                <a:gd name="T24" fmla="*/ 2147483647 w 138"/>
                <a:gd name="T25" fmla="*/ 2147483647 h 87"/>
                <a:gd name="T26" fmla="*/ 2147483647 w 138"/>
                <a:gd name="T27" fmla="*/ 2147483647 h 87"/>
                <a:gd name="T28" fmla="*/ 2147483647 w 138"/>
                <a:gd name="T29" fmla="*/ 2147483647 h 87"/>
                <a:gd name="T30" fmla="*/ 2147483647 w 138"/>
                <a:gd name="T31" fmla="*/ 2147483647 h 87"/>
                <a:gd name="T32" fmla="*/ 2147483647 w 138"/>
                <a:gd name="T33" fmla="*/ 2147483647 h 87"/>
                <a:gd name="T34" fmla="*/ 2147483647 w 138"/>
                <a:gd name="T35" fmla="*/ 2147483647 h 87"/>
                <a:gd name="T36" fmla="*/ 2147483647 w 138"/>
                <a:gd name="T37" fmla="*/ 2147483647 h 87"/>
                <a:gd name="T38" fmla="*/ 2147483647 w 138"/>
                <a:gd name="T39" fmla="*/ 2147483647 h 87"/>
                <a:gd name="T40" fmla="*/ 2147483647 w 138"/>
                <a:gd name="T41" fmla="*/ 2147483647 h 87"/>
                <a:gd name="T42" fmla="*/ 2147483647 w 138"/>
                <a:gd name="T43" fmla="*/ 2147483647 h 87"/>
                <a:gd name="T44" fmla="*/ 2147483647 w 138"/>
                <a:gd name="T45" fmla="*/ 2147483647 h 87"/>
                <a:gd name="T46" fmla="*/ 2147483647 w 138"/>
                <a:gd name="T47" fmla="*/ 2147483647 h 87"/>
                <a:gd name="T48" fmla="*/ 2147483647 w 138"/>
                <a:gd name="T49" fmla="*/ 2147483647 h 87"/>
                <a:gd name="T50" fmla="*/ 2147483647 w 138"/>
                <a:gd name="T51" fmla="*/ 2147483647 h 87"/>
                <a:gd name="T52" fmla="*/ 2147483647 w 138"/>
                <a:gd name="T53" fmla="*/ 2147483647 h 87"/>
                <a:gd name="T54" fmla="*/ 2147483647 w 138"/>
                <a:gd name="T55" fmla="*/ 2147483647 h 87"/>
                <a:gd name="T56" fmla="*/ 2147483647 w 138"/>
                <a:gd name="T57" fmla="*/ 2147483647 h 87"/>
                <a:gd name="T58" fmla="*/ 2147483647 w 138"/>
                <a:gd name="T59" fmla="*/ 2147483647 h 87"/>
                <a:gd name="T60" fmla="*/ 2147483647 w 138"/>
                <a:gd name="T61" fmla="*/ 2147483647 h 87"/>
                <a:gd name="T62" fmla="*/ 2147483647 w 138"/>
                <a:gd name="T63" fmla="*/ 2147483647 h 87"/>
                <a:gd name="T64" fmla="*/ 2147483647 w 138"/>
                <a:gd name="T65" fmla="*/ 0 h 87"/>
                <a:gd name="T66" fmla="*/ 2147483647 w 138"/>
                <a:gd name="T67" fmla="*/ 2147483647 h 87"/>
                <a:gd name="T68" fmla="*/ 2147483647 w 138"/>
                <a:gd name="T69" fmla="*/ 2147483647 h 87"/>
                <a:gd name="T70" fmla="*/ 2147483647 w 138"/>
                <a:gd name="T71" fmla="*/ 2147483647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8"/>
                <a:gd name="T109" fmla="*/ 0 h 87"/>
                <a:gd name="T110" fmla="*/ 138 w 138"/>
                <a:gd name="T111" fmla="*/ 87 h 8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8" h="87">
                  <a:moveTo>
                    <a:pt x="132" y="87"/>
                  </a:moveTo>
                  <a:lnTo>
                    <a:pt x="48" y="77"/>
                  </a:lnTo>
                  <a:lnTo>
                    <a:pt x="47" y="85"/>
                  </a:lnTo>
                  <a:lnTo>
                    <a:pt x="45" y="84"/>
                  </a:lnTo>
                  <a:lnTo>
                    <a:pt x="45" y="82"/>
                  </a:lnTo>
                  <a:lnTo>
                    <a:pt x="43" y="80"/>
                  </a:lnTo>
                  <a:lnTo>
                    <a:pt x="42" y="81"/>
                  </a:lnTo>
                  <a:lnTo>
                    <a:pt x="42" y="83"/>
                  </a:lnTo>
                  <a:lnTo>
                    <a:pt x="39" y="83"/>
                  </a:lnTo>
                  <a:lnTo>
                    <a:pt x="38" y="83"/>
                  </a:lnTo>
                  <a:lnTo>
                    <a:pt x="37" y="82"/>
                  </a:lnTo>
                  <a:lnTo>
                    <a:pt x="33" y="82"/>
                  </a:lnTo>
                  <a:lnTo>
                    <a:pt x="33" y="81"/>
                  </a:lnTo>
                  <a:lnTo>
                    <a:pt x="32" y="82"/>
                  </a:lnTo>
                  <a:lnTo>
                    <a:pt x="31" y="83"/>
                  </a:lnTo>
                  <a:lnTo>
                    <a:pt x="29" y="82"/>
                  </a:lnTo>
                  <a:lnTo>
                    <a:pt x="27" y="81"/>
                  </a:lnTo>
                  <a:lnTo>
                    <a:pt x="26" y="82"/>
                  </a:lnTo>
                  <a:lnTo>
                    <a:pt x="25" y="84"/>
                  </a:lnTo>
                  <a:lnTo>
                    <a:pt x="24" y="83"/>
                  </a:lnTo>
                  <a:lnTo>
                    <a:pt x="23" y="81"/>
                  </a:lnTo>
                  <a:lnTo>
                    <a:pt x="23" y="80"/>
                  </a:lnTo>
                  <a:lnTo>
                    <a:pt x="23" y="78"/>
                  </a:lnTo>
                  <a:lnTo>
                    <a:pt x="23" y="77"/>
                  </a:lnTo>
                  <a:lnTo>
                    <a:pt x="22" y="75"/>
                  </a:lnTo>
                  <a:lnTo>
                    <a:pt x="20" y="75"/>
                  </a:lnTo>
                  <a:lnTo>
                    <a:pt x="19" y="73"/>
                  </a:lnTo>
                  <a:lnTo>
                    <a:pt x="20" y="72"/>
                  </a:lnTo>
                  <a:lnTo>
                    <a:pt x="20" y="71"/>
                  </a:lnTo>
                  <a:lnTo>
                    <a:pt x="18" y="69"/>
                  </a:lnTo>
                  <a:lnTo>
                    <a:pt x="18" y="66"/>
                  </a:lnTo>
                  <a:lnTo>
                    <a:pt x="18" y="63"/>
                  </a:lnTo>
                  <a:lnTo>
                    <a:pt x="18" y="61"/>
                  </a:lnTo>
                  <a:lnTo>
                    <a:pt x="17" y="60"/>
                  </a:lnTo>
                  <a:lnTo>
                    <a:pt x="16" y="59"/>
                  </a:lnTo>
                  <a:lnTo>
                    <a:pt x="16" y="58"/>
                  </a:lnTo>
                  <a:lnTo>
                    <a:pt x="15" y="59"/>
                  </a:lnTo>
                  <a:lnTo>
                    <a:pt x="12" y="62"/>
                  </a:lnTo>
                  <a:lnTo>
                    <a:pt x="11" y="62"/>
                  </a:lnTo>
                  <a:lnTo>
                    <a:pt x="9" y="59"/>
                  </a:lnTo>
                  <a:lnTo>
                    <a:pt x="9" y="58"/>
                  </a:lnTo>
                  <a:lnTo>
                    <a:pt x="9" y="57"/>
                  </a:lnTo>
                  <a:lnTo>
                    <a:pt x="9" y="56"/>
                  </a:lnTo>
                  <a:lnTo>
                    <a:pt x="11" y="54"/>
                  </a:lnTo>
                  <a:lnTo>
                    <a:pt x="11" y="53"/>
                  </a:lnTo>
                  <a:lnTo>
                    <a:pt x="11" y="50"/>
                  </a:lnTo>
                  <a:lnTo>
                    <a:pt x="12" y="49"/>
                  </a:lnTo>
                  <a:lnTo>
                    <a:pt x="12" y="48"/>
                  </a:lnTo>
                  <a:lnTo>
                    <a:pt x="15" y="43"/>
                  </a:lnTo>
                  <a:lnTo>
                    <a:pt x="14" y="42"/>
                  </a:lnTo>
                  <a:lnTo>
                    <a:pt x="11" y="42"/>
                  </a:lnTo>
                  <a:lnTo>
                    <a:pt x="11" y="40"/>
                  </a:lnTo>
                  <a:lnTo>
                    <a:pt x="9" y="40"/>
                  </a:lnTo>
                  <a:lnTo>
                    <a:pt x="8" y="38"/>
                  </a:lnTo>
                  <a:lnTo>
                    <a:pt x="8" y="36"/>
                  </a:lnTo>
                  <a:lnTo>
                    <a:pt x="6" y="31"/>
                  </a:lnTo>
                  <a:lnTo>
                    <a:pt x="3" y="28"/>
                  </a:lnTo>
                  <a:lnTo>
                    <a:pt x="2" y="27"/>
                  </a:lnTo>
                  <a:lnTo>
                    <a:pt x="1" y="26"/>
                  </a:lnTo>
                  <a:lnTo>
                    <a:pt x="2" y="25"/>
                  </a:lnTo>
                  <a:lnTo>
                    <a:pt x="2" y="23"/>
                  </a:lnTo>
                  <a:lnTo>
                    <a:pt x="2" y="20"/>
                  </a:lnTo>
                  <a:lnTo>
                    <a:pt x="0" y="16"/>
                  </a:lnTo>
                  <a:lnTo>
                    <a:pt x="3" y="0"/>
                  </a:lnTo>
                  <a:lnTo>
                    <a:pt x="15" y="2"/>
                  </a:lnTo>
                  <a:lnTo>
                    <a:pt x="49" y="8"/>
                  </a:lnTo>
                  <a:lnTo>
                    <a:pt x="84" y="13"/>
                  </a:lnTo>
                  <a:lnTo>
                    <a:pt x="138" y="19"/>
                  </a:lnTo>
                  <a:lnTo>
                    <a:pt x="133" y="70"/>
                  </a:lnTo>
                  <a:lnTo>
                    <a:pt x="132" y="87"/>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33" name="Freeform 32"/>
            <p:cNvSpPr>
              <a:spLocks/>
            </p:cNvSpPr>
            <p:nvPr/>
          </p:nvSpPr>
          <p:spPr bwMode="auto">
            <a:xfrm>
              <a:off x="2197100" y="2371726"/>
              <a:ext cx="889000" cy="1311275"/>
            </a:xfrm>
            <a:custGeom>
              <a:avLst/>
              <a:gdLst>
                <a:gd name="T0" fmla="*/ 2147483647 w 86"/>
                <a:gd name="T1" fmla="*/ 0 h 133"/>
                <a:gd name="T2" fmla="*/ 0 w 86"/>
                <a:gd name="T3" fmla="*/ 2147483647 h 133"/>
                <a:gd name="T4" fmla="*/ 2147483647 w 86"/>
                <a:gd name="T5" fmla="*/ 2147483647 h 133"/>
                <a:gd name="T6" fmla="*/ 2147483647 w 86"/>
                <a:gd name="T7" fmla="*/ 2147483647 h 133"/>
                <a:gd name="T8" fmla="*/ 2147483647 w 86"/>
                <a:gd name="T9" fmla="*/ 2147483647 h 133"/>
                <a:gd name="T10" fmla="*/ 2147483647 w 86"/>
                <a:gd name="T11" fmla="*/ 2147483647 h 133"/>
                <a:gd name="T12" fmla="*/ 2147483647 w 86"/>
                <a:gd name="T13" fmla="*/ 2147483647 h 133"/>
                <a:gd name="T14" fmla="*/ 2147483647 w 86"/>
                <a:gd name="T15" fmla="*/ 2147483647 h 133"/>
                <a:gd name="T16" fmla="*/ 2147483647 w 86"/>
                <a:gd name="T17" fmla="*/ 2147483647 h 133"/>
                <a:gd name="T18" fmla="*/ 2147483647 w 86"/>
                <a:gd name="T19" fmla="*/ 2147483647 h 133"/>
                <a:gd name="T20" fmla="*/ 2147483647 w 86"/>
                <a:gd name="T21" fmla="*/ 2147483647 h 133"/>
                <a:gd name="T22" fmla="*/ 2147483647 w 86"/>
                <a:gd name="T23" fmla="*/ 2147483647 h 133"/>
                <a:gd name="T24" fmla="*/ 2147483647 w 86"/>
                <a:gd name="T25" fmla="*/ 2147483647 h 133"/>
                <a:gd name="T26" fmla="*/ 2147483647 w 86"/>
                <a:gd name="T27" fmla="*/ 2147483647 h 133"/>
                <a:gd name="T28" fmla="*/ 2147483647 w 86"/>
                <a:gd name="T29" fmla="*/ 2147483647 h 133"/>
                <a:gd name="T30" fmla="*/ 2147483647 w 86"/>
                <a:gd name="T31" fmla="*/ 2147483647 h 133"/>
                <a:gd name="T32" fmla="*/ 2147483647 w 86"/>
                <a:gd name="T33" fmla="*/ 2147483647 h 133"/>
                <a:gd name="T34" fmla="*/ 2147483647 w 86"/>
                <a:gd name="T35" fmla="*/ 2147483647 h 133"/>
                <a:gd name="T36" fmla="*/ 2147483647 w 86"/>
                <a:gd name="T37" fmla="*/ 2147483647 h 133"/>
                <a:gd name="T38" fmla="*/ 2147483647 w 86"/>
                <a:gd name="T39" fmla="*/ 2147483647 h 133"/>
                <a:gd name="T40" fmla="*/ 2147483647 w 86"/>
                <a:gd name="T41" fmla="*/ 0 h 133"/>
                <a:gd name="T42" fmla="*/ 2147483647 w 86"/>
                <a:gd name="T43" fmla="*/ 0 h 13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86"/>
                <a:gd name="T67" fmla="*/ 0 h 133"/>
                <a:gd name="T68" fmla="*/ 86 w 86"/>
                <a:gd name="T69" fmla="*/ 133 h 13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86" h="133">
                  <a:moveTo>
                    <a:pt x="13" y="0"/>
                  </a:moveTo>
                  <a:lnTo>
                    <a:pt x="0" y="51"/>
                  </a:lnTo>
                  <a:lnTo>
                    <a:pt x="56" y="133"/>
                  </a:lnTo>
                  <a:lnTo>
                    <a:pt x="56" y="132"/>
                  </a:lnTo>
                  <a:lnTo>
                    <a:pt x="56" y="131"/>
                  </a:lnTo>
                  <a:lnTo>
                    <a:pt x="57" y="127"/>
                  </a:lnTo>
                  <a:lnTo>
                    <a:pt x="57" y="126"/>
                  </a:lnTo>
                  <a:lnTo>
                    <a:pt x="57" y="118"/>
                  </a:lnTo>
                  <a:lnTo>
                    <a:pt x="57" y="115"/>
                  </a:lnTo>
                  <a:lnTo>
                    <a:pt x="57" y="114"/>
                  </a:lnTo>
                  <a:lnTo>
                    <a:pt x="60" y="114"/>
                  </a:lnTo>
                  <a:lnTo>
                    <a:pt x="62" y="114"/>
                  </a:lnTo>
                  <a:lnTo>
                    <a:pt x="63" y="115"/>
                  </a:lnTo>
                  <a:lnTo>
                    <a:pt x="63" y="116"/>
                  </a:lnTo>
                  <a:lnTo>
                    <a:pt x="64" y="117"/>
                  </a:lnTo>
                  <a:lnTo>
                    <a:pt x="66" y="117"/>
                  </a:lnTo>
                  <a:lnTo>
                    <a:pt x="68" y="110"/>
                  </a:lnTo>
                  <a:lnTo>
                    <a:pt x="70" y="101"/>
                  </a:lnTo>
                  <a:lnTo>
                    <a:pt x="86" y="17"/>
                  </a:lnTo>
                  <a:lnTo>
                    <a:pt x="49" y="9"/>
                  </a:lnTo>
                  <a:lnTo>
                    <a:pt x="13" y="0"/>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34" name="Freeform 33"/>
            <p:cNvSpPr>
              <a:spLocks/>
            </p:cNvSpPr>
            <p:nvPr/>
          </p:nvSpPr>
          <p:spPr bwMode="auto">
            <a:xfrm>
              <a:off x="2660650" y="3367088"/>
              <a:ext cx="942975" cy="1044575"/>
            </a:xfrm>
            <a:custGeom>
              <a:avLst/>
              <a:gdLst>
                <a:gd name="T0" fmla="*/ 2147483647 w 91"/>
                <a:gd name="T1" fmla="*/ 2147483647 h 106"/>
                <a:gd name="T2" fmla="*/ 2147483647 w 91"/>
                <a:gd name="T3" fmla="*/ 2147483647 h 106"/>
                <a:gd name="T4" fmla="*/ 2147483647 w 91"/>
                <a:gd name="T5" fmla="*/ 0 h 106"/>
                <a:gd name="T6" fmla="*/ 2147483647 w 91"/>
                <a:gd name="T7" fmla="*/ 0 h 106"/>
                <a:gd name="T8" fmla="*/ 2147483647 w 91"/>
                <a:gd name="T9" fmla="*/ 2147483647 h 106"/>
                <a:gd name="T10" fmla="*/ 2147483647 w 91"/>
                <a:gd name="T11" fmla="*/ 2147483647 h 106"/>
                <a:gd name="T12" fmla="*/ 2147483647 w 91"/>
                <a:gd name="T13" fmla="*/ 2147483647 h 106"/>
                <a:gd name="T14" fmla="*/ 2147483647 w 91"/>
                <a:gd name="T15" fmla="*/ 2147483647 h 106"/>
                <a:gd name="T16" fmla="*/ 2147483647 w 91"/>
                <a:gd name="T17" fmla="*/ 2147483647 h 106"/>
                <a:gd name="T18" fmla="*/ 2147483647 w 91"/>
                <a:gd name="T19" fmla="*/ 2147483647 h 106"/>
                <a:gd name="T20" fmla="*/ 2147483647 w 91"/>
                <a:gd name="T21" fmla="*/ 2147483647 h 106"/>
                <a:gd name="T22" fmla="*/ 2147483647 w 91"/>
                <a:gd name="T23" fmla="*/ 2147483647 h 106"/>
                <a:gd name="T24" fmla="*/ 2147483647 w 91"/>
                <a:gd name="T25" fmla="*/ 2147483647 h 106"/>
                <a:gd name="T26" fmla="*/ 2147483647 w 91"/>
                <a:gd name="T27" fmla="*/ 2147483647 h 106"/>
                <a:gd name="T28" fmla="*/ 2147483647 w 91"/>
                <a:gd name="T29" fmla="*/ 2147483647 h 106"/>
                <a:gd name="T30" fmla="*/ 2147483647 w 91"/>
                <a:gd name="T31" fmla="*/ 2147483647 h 106"/>
                <a:gd name="T32" fmla="*/ 2147483647 w 91"/>
                <a:gd name="T33" fmla="*/ 2147483647 h 106"/>
                <a:gd name="T34" fmla="*/ 2147483647 w 91"/>
                <a:gd name="T35" fmla="*/ 2147483647 h 106"/>
                <a:gd name="T36" fmla="*/ 2147483647 w 91"/>
                <a:gd name="T37" fmla="*/ 2147483647 h 106"/>
                <a:gd name="T38" fmla="*/ 2147483647 w 91"/>
                <a:gd name="T39" fmla="*/ 2147483647 h 106"/>
                <a:gd name="T40" fmla="*/ 2147483647 w 91"/>
                <a:gd name="T41" fmla="*/ 2147483647 h 106"/>
                <a:gd name="T42" fmla="*/ 2147483647 w 91"/>
                <a:gd name="T43" fmla="*/ 2147483647 h 106"/>
                <a:gd name="T44" fmla="*/ 2147483647 w 91"/>
                <a:gd name="T45" fmla="*/ 2147483647 h 106"/>
                <a:gd name="T46" fmla="*/ 2147483647 w 91"/>
                <a:gd name="T47" fmla="*/ 2147483647 h 106"/>
                <a:gd name="T48" fmla="*/ 2147483647 w 91"/>
                <a:gd name="T49" fmla="*/ 2147483647 h 106"/>
                <a:gd name="T50" fmla="*/ 2147483647 w 91"/>
                <a:gd name="T51" fmla="*/ 2147483647 h 106"/>
                <a:gd name="T52" fmla="*/ 2147483647 w 91"/>
                <a:gd name="T53" fmla="*/ 2147483647 h 106"/>
                <a:gd name="T54" fmla="*/ 2147483647 w 91"/>
                <a:gd name="T55" fmla="*/ 2147483647 h 106"/>
                <a:gd name="T56" fmla="*/ 2147483647 w 91"/>
                <a:gd name="T57" fmla="*/ 2147483647 h 106"/>
                <a:gd name="T58" fmla="*/ 2147483647 w 91"/>
                <a:gd name="T59" fmla="*/ 2147483647 h 106"/>
                <a:gd name="T60" fmla="*/ 2147483647 w 91"/>
                <a:gd name="T61" fmla="*/ 2147483647 h 106"/>
                <a:gd name="T62" fmla="*/ 2147483647 w 91"/>
                <a:gd name="T63" fmla="*/ 2147483647 h 106"/>
                <a:gd name="T64" fmla="*/ 2147483647 w 91"/>
                <a:gd name="T65" fmla="*/ 2147483647 h 106"/>
                <a:gd name="T66" fmla="*/ 2147483647 w 91"/>
                <a:gd name="T67" fmla="*/ 2147483647 h 106"/>
                <a:gd name="T68" fmla="*/ 2147483647 w 91"/>
                <a:gd name="T69" fmla="*/ 2147483647 h 106"/>
                <a:gd name="T70" fmla="*/ 2147483647 w 91"/>
                <a:gd name="T71" fmla="*/ 2147483647 h 106"/>
                <a:gd name="T72" fmla="*/ 2147483647 w 91"/>
                <a:gd name="T73" fmla="*/ 2147483647 h 106"/>
                <a:gd name="T74" fmla="*/ 2147483647 w 91"/>
                <a:gd name="T75" fmla="*/ 2147483647 h 106"/>
                <a:gd name="T76" fmla="*/ 2147483647 w 91"/>
                <a:gd name="T77" fmla="*/ 2147483647 h 106"/>
                <a:gd name="T78" fmla="*/ 2147483647 w 91"/>
                <a:gd name="T79" fmla="*/ 2147483647 h 106"/>
                <a:gd name="T80" fmla="*/ 2147483647 w 91"/>
                <a:gd name="T81" fmla="*/ 2147483647 h 106"/>
                <a:gd name="T82" fmla="*/ 2147483647 w 91"/>
                <a:gd name="T83" fmla="*/ 2147483647 h 106"/>
                <a:gd name="T84" fmla="*/ 2147483647 w 91"/>
                <a:gd name="T85" fmla="*/ 2147483647 h 106"/>
                <a:gd name="T86" fmla="*/ 2147483647 w 91"/>
                <a:gd name="T87" fmla="*/ 2147483647 h 106"/>
                <a:gd name="T88" fmla="*/ 2147483647 w 91"/>
                <a:gd name="T89" fmla="*/ 2147483647 h 106"/>
                <a:gd name="T90" fmla="*/ 2147483647 w 91"/>
                <a:gd name="T91" fmla="*/ 2147483647 h 106"/>
                <a:gd name="T92" fmla="*/ 2147483647 w 91"/>
                <a:gd name="T93" fmla="*/ 2147483647 h 106"/>
                <a:gd name="T94" fmla="*/ 2147483647 w 91"/>
                <a:gd name="T95" fmla="*/ 2147483647 h 106"/>
                <a:gd name="T96" fmla="*/ 2147483647 w 91"/>
                <a:gd name="T97" fmla="*/ 2147483647 h 106"/>
                <a:gd name="T98" fmla="*/ 0 w 91"/>
                <a:gd name="T99" fmla="*/ 2147483647 h 106"/>
                <a:gd name="T100" fmla="*/ 2147483647 w 91"/>
                <a:gd name="T101" fmla="*/ 2147483647 h 106"/>
                <a:gd name="T102" fmla="*/ 2147483647 w 91"/>
                <a:gd name="T103" fmla="*/ 2147483647 h 106"/>
                <a:gd name="T104" fmla="*/ 2147483647 w 91"/>
                <a:gd name="T105" fmla="*/ 2147483647 h 106"/>
                <a:gd name="T106" fmla="*/ 2147483647 w 91"/>
                <a:gd name="T107" fmla="*/ 2147483647 h 10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1"/>
                <a:gd name="T163" fmla="*/ 0 h 106"/>
                <a:gd name="T164" fmla="*/ 91 w 91"/>
                <a:gd name="T165" fmla="*/ 106 h 10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1" h="106">
                  <a:moveTo>
                    <a:pt x="78" y="106"/>
                  </a:moveTo>
                  <a:lnTo>
                    <a:pt x="91" y="10"/>
                  </a:lnTo>
                  <a:lnTo>
                    <a:pt x="25" y="0"/>
                  </a:lnTo>
                  <a:lnTo>
                    <a:pt x="23" y="9"/>
                  </a:lnTo>
                  <a:lnTo>
                    <a:pt x="21" y="16"/>
                  </a:lnTo>
                  <a:lnTo>
                    <a:pt x="19" y="16"/>
                  </a:lnTo>
                  <a:lnTo>
                    <a:pt x="18" y="15"/>
                  </a:lnTo>
                  <a:lnTo>
                    <a:pt x="18" y="14"/>
                  </a:lnTo>
                  <a:lnTo>
                    <a:pt x="17" y="13"/>
                  </a:lnTo>
                  <a:lnTo>
                    <a:pt x="15" y="13"/>
                  </a:lnTo>
                  <a:lnTo>
                    <a:pt x="12" y="13"/>
                  </a:lnTo>
                  <a:lnTo>
                    <a:pt x="12" y="14"/>
                  </a:lnTo>
                  <a:lnTo>
                    <a:pt x="12" y="17"/>
                  </a:lnTo>
                  <a:lnTo>
                    <a:pt x="12" y="25"/>
                  </a:lnTo>
                  <a:lnTo>
                    <a:pt x="12" y="26"/>
                  </a:lnTo>
                  <a:lnTo>
                    <a:pt x="11" y="30"/>
                  </a:lnTo>
                  <a:lnTo>
                    <a:pt x="11" y="31"/>
                  </a:lnTo>
                  <a:lnTo>
                    <a:pt x="11" y="32"/>
                  </a:lnTo>
                  <a:lnTo>
                    <a:pt x="11" y="34"/>
                  </a:lnTo>
                  <a:lnTo>
                    <a:pt x="11" y="35"/>
                  </a:lnTo>
                  <a:lnTo>
                    <a:pt x="11" y="36"/>
                  </a:lnTo>
                  <a:lnTo>
                    <a:pt x="12" y="38"/>
                  </a:lnTo>
                  <a:lnTo>
                    <a:pt x="12" y="39"/>
                  </a:lnTo>
                  <a:lnTo>
                    <a:pt x="12" y="41"/>
                  </a:lnTo>
                  <a:lnTo>
                    <a:pt x="13" y="43"/>
                  </a:lnTo>
                  <a:lnTo>
                    <a:pt x="14" y="44"/>
                  </a:lnTo>
                  <a:lnTo>
                    <a:pt x="15" y="46"/>
                  </a:lnTo>
                  <a:lnTo>
                    <a:pt x="14" y="46"/>
                  </a:lnTo>
                  <a:lnTo>
                    <a:pt x="12" y="47"/>
                  </a:lnTo>
                  <a:lnTo>
                    <a:pt x="10" y="48"/>
                  </a:lnTo>
                  <a:lnTo>
                    <a:pt x="9" y="50"/>
                  </a:lnTo>
                  <a:lnTo>
                    <a:pt x="7" y="55"/>
                  </a:lnTo>
                  <a:lnTo>
                    <a:pt x="5" y="58"/>
                  </a:lnTo>
                  <a:lnTo>
                    <a:pt x="3" y="58"/>
                  </a:lnTo>
                  <a:lnTo>
                    <a:pt x="3" y="59"/>
                  </a:lnTo>
                  <a:lnTo>
                    <a:pt x="4" y="60"/>
                  </a:lnTo>
                  <a:lnTo>
                    <a:pt x="3" y="61"/>
                  </a:lnTo>
                  <a:lnTo>
                    <a:pt x="3" y="63"/>
                  </a:lnTo>
                  <a:lnTo>
                    <a:pt x="3" y="64"/>
                  </a:lnTo>
                  <a:lnTo>
                    <a:pt x="5" y="66"/>
                  </a:lnTo>
                  <a:lnTo>
                    <a:pt x="6" y="67"/>
                  </a:lnTo>
                  <a:lnTo>
                    <a:pt x="5" y="67"/>
                  </a:lnTo>
                  <a:lnTo>
                    <a:pt x="5" y="69"/>
                  </a:lnTo>
                  <a:lnTo>
                    <a:pt x="4" y="70"/>
                  </a:lnTo>
                  <a:lnTo>
                    <a:pt x="3" y="70"/>
                  </a:lnTo>
                  <a:lnTo>
                    <a:pt x="1" y="69"/>
                  </a:lnTo>
                  <a:lnTo>
                    <a:pt x="0" y="73"/>
                  </a:lnTo>
                  <a:lnTo>
                    <a:pt x="49" y="102"/>
                  </a:lnTo>
                  <a:lnTo>
                    <a:pt x="78" y="106"/>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35" name="Freeform 34"/>
            <p:cNvSpPr>
              <a:spLocks/>
            </p:cNvSpPr>
            <p:nvPr/>
          </p:nvSpPr>
          <p:spPr bwMode="auto">
            <a:xfrm>
              <a:off x="5281612" y="1504951"/>
              <a:ext cx="919163" cy="984250"/>
            </a:xfrm>
            <a:custGeom>
              <a:avLst/>
              <a:gdLst>
                <a:gd name="T0" fmla="*/ 41 w 89"/>
                <a:gd name="T1" fmla="*/ 336 h 100"/>
                <a:gd name="T2" fmla="*/ 20 w 89"/>
                <a:gd name="T3" fmla="*/ 312 h 100"/>
                <a:gd name="T4" fmla="*/ 36 w 89"/>
                <a:gd name="T5" fmla="*/ 292 h 100"/>
                <a:gd name="T6" fmla="*/ 36 w 89"/>
                <a:gd name="T7" fmla="*/ 273 h 100"/>
                <a:gd name="T8" fmla="*/ 26 w 89"/>
                <a:gd name="T9" fmla="*/ 229 h 100"/>
                <a:gd name="T10" fmla="*/ 26 w 89"/>
                <a:gd name="T11" fmla="*/ 209 h 100"/>
                <a:gd name="T12" fmla="*/ 20 w 89"/>
                <a:gd name="T13" fmla="*/ 161 h 100"/>
                <a:gd name="T14" fmla="*/ 10 w 89"/>
                <a:gd name="T15" fmla="*/ 127 h 100"/>
                <a:gd name="T16" fmla="*/ 0 w 89"/>
                <a:gd name="T17" fmla="*/ 78 h 100"/>
                <a:gd name="T18" fmla="*/ 5 w 89"/>
                <a:gd name="T19" fmla="*/ 58 h 100"/>
                <a:gd name="T20" fmla="*/ 0 w 89"/>
                <a:gd name="T21" fmla="*/ 34 h 100"/>
                <a:gd name="T22" fmla="*/ 118 w 89"/>
                <a:gd name="T23" fmla="*/ 15 h 100"/>
                <a:gd name="T24" fmla="*/ 128 w 89"/>
                <a:gd name="T25" fmla="*/ 5 h 100"/>
                <a:gd name="T26" fmla="*/ 143 w 89"/>
                <a:gd name="T27" fmla="*/ 24 h 100"/>
                <a:gd name="T28" fmla="*/ 143 w 89"/>
                <a:gd name="T29" fmla="*/ 49 h 100"/>
                <a:gd name="T30" fmla="*/ 164 w 89"/>
                <a:gd name="T31" fmla="*/ 58 h 100"/>
                <a:gd name="T32" fmla="*/ 174 w 89"/>
                <a:gd name="T33" fmla="*/ 63 h 100"/>
                <a:gd name="T34" fmla="*/ 194 w 89"/>
                <a:gd name="T35" fmla="*/ 63 h 100"/>
                <a:gd name="T36" fmla="*/ 199 w 89"/>
                <a:gd name="T37" fmla="*/ 68 h 100"/>
                <a:gd name="T38" fmla="*/ 220 w 89"/>
                <a:gd name="T39" fmla="*/ 63 h 100"/>
                <a:gd name="T40" fmla="*/ 261 w 89"/>
                <a:gd name="T41" fmla="*/ 68 h 100"/>
                <a:gd name="T42" fmla="*/ 266 w 89"/>
                <a:gd name="T43" fmla="*/ 73 h 100"/>
                <a:gd name="T44" fmla="*/ 271 w 89"/>
                <a:gd name="T45" fmla="*/ 73 h 100"/>
                <a:gd name="T46" fmla="*/ 276 w 89"/>
                <a:gd name="T47" fmla="*/ 88 h 100"/>
                <a:gd name="T48" fmla="*/ 291 w 89"/>
                <a:gd name="T49" fmla="*/ 83 h 100"/>
                <a:gd name="T50" fmla="*/ 302 w 89"/>
                <a:gd name="T51" fmla="*/ 83 h 100"/>
                <a:gd name="T52" fmla="*/ 317 w 89"/>
                <a:gd name="T53" fmla="*/ 93 h 100"/>
                <a:gd name="T54" fmla="*/ 327 w 89"/>
                <a:gd name="T55" fmla="*/ 102 h 100"/>
                <a:gd name="T56" fmla="*/ 348 w 89"/>
                <a:gd name="T57" fmla="*/ 102 h 100"/>
                <a:gd name="T58" fmla="*/ 373 w 89"/>
                <a:gd name="T59" fmla="*/ 88 h 100"/>
                <a:gd name="T60" fmla="*/ 414 w 89"/>
                <a:gd name="T61" fmla="*/ 97 h 100"/>
                <a:gd name="T62" fmla="*/ 424 w 89"/>
                <a:gd name="T63" fmla="*/ 97 h 100"/>
                <a:gd name="T64" fmla="*/ 440 w 89"/>
                <a:gd name="T65" fmla="*/ 102 h 100"/>
                <a:gd name="T66" fmla="*/ 445 w 89"/>
                <a:gd name="T67" fmla="*/ 107 h 100"/>
                <a:gd name="T68" fmla="*/ 414 w 89"/>
                <a:gd name="T69" fmla="*/ 122 h 100"/>
                <a:gd name="T70" fmla="*/ 399 w 89"/>
                <a:gd name="T71" fmla="*/ 136 h 100"/>
                <a:gd name="T72" fmla="*/ 373 w 89"/>
                <a:gd name="T73" fmla="*/ 146 h 100"/>
                <a:gd name="T74" fmla="*/ 302 w 89"/>
                <a:gd name="T75" fmla="*/ 214 h 100"/>
                <a:gd name="T76" fmla="*/ 291 w 89"/>
                <a:gd name="T77" fmla="*/ 224 h 100"/>
                <a:gd name="T78" fmla="*/ 291 w 89"/>
                <a:gd name="T79" fmla="*/ 273 h 100"/>
                <a:gd name="T80" fmla="*/ 266 w 89"/>
                <a:gd name="T81" fmla="*/ 287 h 100"/>
                <a:gd name="T82" fmla="*/ 266 w 89"/>
                <a:gd name="T83" fmla="*/ 297 h 100"/>
                <a:gd name="T84" fmla="*/ 266 w 89"/>
                <a:gd name="T85" fmla="*/ 317 h 100"/>
                <a:gd name="T86" fmla="*/ 271 w 89"/>
                <a:gd name="T87" fmla="*/ 336 h 100"/>
                <a:gd name="T88" fmla="*/ 266 w 89"/>
                <a:gd name="T89" fmla="*/ 356 h 100"/>
                <a:gd name="T90" fmla="*/ 271 w 89"/>
                <a:gd name="T91" fmla="*/ 385 h 100"/>
                <a:gd name="T92" fmla="*/ 281 w 89"/>
                <a:gd name="T93" fmla="*/ 390 h 100"/>
                <a:gd name="T94" fmla="*/ 297 w 89"/>
                <a:gd name="T95" fmla="*/ 394 h 100"/>
                <a:gd name="T96" fmla="*/ 302 w 89"/>
                <a:gd name="T97" fmla="*/ 404 h 100"/>
                <a:gd name="T98" fmla="*/ 327 w 89"/>
                <a:gd name="T99" fmla="*/ 424 h 100"/>
                <a:gd name="T100" fmla="*/ 368 w 89"/>
                <a:gd name="T101" fmla="*/ 448 h 100"/>
                <a:gd name="T102" fmla="*/ 368 w 89"/>
                <a:gd name="T103" fmla="*/ 463 h 100"/>
                <a:gd name="T104" fmla="*/ 41 w 89"/>
                <a:gd name="T105" fmla="*/ 487 h 1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9"/>
                <a:gd name="T160" fmla="*/ 0 h 100"/>
                <a:gd name="T161" fmla="*/ 89 w 89"/>
                <a:gd name="T162" fmla="*/ 100 h 1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9" h="100">
                  <a:moveTo>
                    <a:pt x="8" y="100"/>
                  </a:moveTo>
                  <a:lnTo>
                    <a:pt x="8" y="69"/>
                  </a:lnTo>
                  <a:lnTo>
                    <a:pt x="4" y="65"/>
                  </a:lnTo>
                  <a:lnTo>
                    <a:pt x="4" y="64"/>
                  </a:lnTo>
                  <a:lnTo>
                    <a:pt x="6" y="61"/>
                  </a:lnTo>
                  <a:lnTo>
                    <a:pt x="7" y="60"/>
                  </a:lnTo>
                  <a:lnTo>
                    <a:pt x="7" y="58"/>
                  </a:lnTo>
                  <a:lnTo>
                    <a:pt x="7" y="56"/>
                  </a:lnTo>
                  <a:lnTo>
                    <a:pt x="7" y="54"/>
                  </a:lnTo>
                  <a:lnTo>
                    <a:pt x="5" y="47"/>
                  </a:lnTo>
                  <a:lnTo>
                    <a:pt x="5" y="46"/>
                  </a:lnTo>
                  <a:lnTo>
                    <a:pt x="5" y="43"/>
                  </a:lnTo>
                  <a:lnTo>
                    <a:pt x="4" y="41"/>
                  </a:lnTo>
                  <a:lnTo>
                    <a:pt x="4" y="33"/>
                  </a:lnTo>
                  <a:lnTo>
                    <a:pt x="3" y="28"/>
                  </a:lnTo>
                  <a:lnTo>
                    <a:pt x="2" y="26"/>
                  </a:lnTo>
                  <a:lnTo>
                    <a:pt x="0" y="21"/>
                  </a:lnTo>
                  <a:lnTo>
                    <a:pt x="0" y="16"/>
                  </a:lnTo>
                  <a:lnTo>
                    <a:pt x="1" y="13"/>
                  </a:lnTo>
                  <a:lnTo>
                    <a:pt x="1" y="12"/>
                  </a:lnTo>
                  <a:lnTo>
                    <a:pt x="0" y="8"/>
                  </a:lnTo>
                  <a:lnTo>
                    <a:pt x="0" y="7"/>
                  </a:lnTo>
                  <a:lnTo>
                    <a:pt x="23" y="7"/>
                  </a:lnTo>
                  <a:lnTo>
                    <a:pt x="23" y="3"/>
                  </a:lnTo>
                  <a:lnTo>
                    <a:pt x="23" y="0"/>
                  </a:lnTo>
                  <a:lnTo>
                    <a:pt x="25" y="1"/>
                  </a:lnTo>
                  <a:lnTo>
                    <a:pt x="27" y="2"/>
                  </a:lnTo>
                  <a:lnTo>
                    <a:pt x="28" y="5"/>
                  </a:lnTo>
                  <a:lnTo>
                    <a:pt x="28" y="8"/>
                  </a:lnTo>
                  <a:lnTo>
                    <a:pt x="28" y="10"/>
                  </a:lnTo>
                  <a:lnTo>
                    <a:pt x="31" y="12"/>
                  </a:lnTo>
                  <a:lnTo>
                    <a:pt x="32" y="12"/>
                  </a:lnTo>
                  <a:lnTo>
                    <a:pt x="33" y="12"/>
                  </a:lnTo>
                  <a:lnTo>
                    <a:pt x="34" y="13"/>
                  </a:lnTo>
                  <a:lnTo>
                    <a:pt x="36" y="13"/>
                  </a:lnTo>
                  <a:lnTo>
                    <a:pt x="38" y="13"/>
                  </a:lnTo>
                  <a:lnTo>
                    <a:pt x="39" y="14"/>
                  </a:lnTo>
                  <a:lnTo>
                    <a:pt x="42" y="14"/>
                  </a:lnTo>
                  <a:lnTo>
                    <a:pt x="43" y="13"/>
                  </a:lnTo>
                  <a:lnTo>
                    <a:pt x="48" y="13"/>
                  </a:lnTo>
                  <a:lnTo>
                    <a:pt x="51" y="14"/>
                  </a:lnTo>
                  <a:lnTo>
                    <a:pt x="52" y="14"/>
                  </a:lnTo>
                  <a:lnTo>
                    <a:pt x="52" y="15"/>
                  </a:lnTo>
                  <a:lnTo>
                    <a:pt x="53" y="15"/>
                  </a:lnTo>
                  <a:lnTo>
                    <a:pt x="54" y="16"/>
                  </a:lnTo>
                  <a:lnTo>
                    <a:pt x="54" y="18"/>
                  </a:lnTo>
                  <a:lnTo>
                    <a:pt x="55" y="19"/>
                  </a:lnTo>
                  <a:lnTo>
                    <a:pt x="57" y="17"/>
                  </a:lnTo>
                  <a:lnTo>
                    <a:pt x="59" y="17"/>
                  </a:lnTo>
                  <a:lnTo>
                    <a:pt x="60" y="19"/>
                  </a:lnTo>
                  <a:lnTo>
                    <a:pt x="62" y="19"/>
                  </a:lnTo>
                  <a:lnTo>
                    <a:pt x="63" y="20"/>
                  </a:lnTo>
                  <a:lnTo>
                    <a:pt x="64" y="21"/>
                  </a:lnTo>
                  <a:lnTo>
                    <a:pt x="66" y="21"/>
                  </a:lnTo>
                  <a:lnTo>
                    <a:pt x="68" y="21"/>
                  </a:lnTo>
                  <a:lnTo>
                    <a:pt x="72" y="18"/>
                  </a:lnTo>
                  <a:lnTo>
                    <a:pt x="73" y="18"/>
                  </a:lnTo>
                  <a:lnTo>
                    <a:pt x="74" y="20"/>
                  </a:lnTo>
                  <a:lnTo>
                    <a:pt x="81" y="20"/>
                  </a:lnTo>
                  <a:lnTo>
                    <a:pt x="82" y="20"/>
                  </a:lnTo>
                  <a:lnTo>
                    <a:pt x="83" y="20"/>
                  </a:lnTo>
                  <a:lnTo>
                    <a:pt x="84" y="22"/>
                  </a:lnTo>
                  <a:lnTo>
                    <a:pt x="86" y="21"/>
                  </a:lnTo>
                  <a:lnTo>
                    <a:pt x="89" y="21"/>
                  </a:lnTo>
                  <a:lnTo>
                    <a:pt x="87" y="22"/>
                  </a:lnTo>
                  <a:lnTo>
                    <a:pt x="83" y="25"/>
                  </a:lnTo>
                  <a:lnTo>
                    <a:pt x="81" y="25"/>
                  </a:lnTo>
                  <a:lnTo>
                    <a:pt x="79" y="26"/>
                  </a:lnTo>
                  <a:lnTo>
                    <a:pt x="78" y="28"/>
                  </a:lnTo>
                  <a:lnTo>
                    <a:pt x="74" y="29"/>
                  </a:lnTo>
                  <a:lnTo>
                    <a:pt x="73" y="30"/>
                  </a:lnTo>
                  <a:lnTo>
                    <a:pt x="67" y="36"/>
                  </a:lnTo>
                  <a:lnTo>
                    <a:pt x="59" y="44"/>
                  </a:lnTo>
                  <a:lnTo>
                    <a:pt x="58" y="45"/>
                  </a:lnTo>
                  <a:lnTo>
                    <a:pt x="57" y="46"/>
                  </a:lnTo>
                  <a:lnTo>
                    <a:pt x="58" y="55"/>
                  </a:lnTo>
                  <a:lnTo>
                    <a:pt x="57" y="56"/>
                  </a:lnTo>
                  <a:lnTo>
                    <a:pt x="56" y="56"/>
                  </a:lnTo>
                  <a:lnTo>
                    <a:pt x="52" y="59"/>
                  </a:lnTo>
                  <a:lnTo>
                    <a:pt x="52" y="61"/>
                  </a:lnTo>
                  <a:lnTo>
                    <a:pt x="51" y="64"/>
                  </a:lnTo>
                  <a:lnTo>
                    <a:pt x="52" y="65"/>
                  </a:lnTo>
                  <a:lnTo>
                    <a:pt x="54" y="67"/>
                  </a:lnTo>
                  <a:lnTo>
                    <a:pt x="53" y="69"/>
                  </a:lnTo>
                  <a:lnTo>
                    <a:pt x="53" y="70"/>
                  </a:lnTo>
                  <a:lnTo>
                    <a:pt x="52" y="73"/>
                  </a:lnTo>
                  <a:lnTo>
                    <a:pt x="52" y="78"/>
                  </a:lnTo>
                  <a:lnTo>
                    <a:pt x="53" y="79"/>
                  </a:lnTo>
                  <a:lnTo>
                    <a:pt x="54" y="80"/>
                  </a:lnTo>
                  <a:lnTo>
                    <a:pt x="55" y="80"/>
                  </a:lnTo>
                  <a:lnTo>
                    <a:pt x="58" y="81"/>
                  </a:lnTo>
                  <a:lnTo>
                    <a:pt x="59" y="82"/>
                  </a:lnTo>
                  <a:lnTo>
                    <a:pt x="59" y="83"/>
                  </a:lnTo>
                  <a:lnTo>
                    <a:pt x="63" y="84"/>
                  </a:lnTo>
                  <a:lnTo>
                    <a:pt x="64" y="87"/>
                  </a:lnTo>
                  <a:lnTo>
                    <a:pt x="68" y="89"/>
                  </a:lnTo>
                  <a:lnTo>
                    <a:pt x="72" y="92"/>
                  </a:lnTo>
                  <a:lnTo>
                    <a:pt x="72" y="93"/>
                  </a:lnTo>
                  <a:lnTo>
                    <a:pt x="72" y="95"/>
                  </a:lnTo>
                  <a:lnTo>
                    <a:pt x="72" y="98"/>
                  </a:lnTo>
                  <a:lnTo>
                    <a:pt x="8" y="100"/>
                  </a:lnTo>
                  <a:close/>
                </a:path>
              </a:pathLst>
            </a:custGeom>
            <a:solidFill>
              <a:srgbClr val="FF8000"/>
            </a:solid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solidFill>
                  <a:srgbClr val="FF9900"/>
                </a:solidFill>
                <a:latin typeface="+mn-lt"/>
                <a:ea typeface="+mn-ea"/>
                <a:cs typeface="+mn-cs"/>
              </a:endParaRPr>
            </a:p>
          </p:txBody>
        </p:sp>
        <p:sp>
          <p:nvSpPr>
            <p:cNvPr id="36" name="Freeform 35"/>
            <p:cNvSpPr>
              <a:spLocks/>
            </p:cNvSpPr>
            <p:nvPr/>
          </p:nvSpPr>
          <p:spPr bwMode="auto">
            <a:xfrm>
              <a:off x="5703887" y="4243388"/>
              <a:ext cx="796925" cy="650875"/>
            </a:xfrm>
            <a:custGeom>
              <a:avLst/>
              <a:gdLst>
                <a:gd name="T0" fmla="*/ 2147483647 w 77"/>
                <a:gd name="T1" fmla="*/ 2147483647 h 66"/>
                <a:gd name="T2" fmla="*/ 2147483647 w 77"/>
                <a:gd name="T3" fmla="*/ 2147483647 h 66"/>
                <a:gd name="T4" fmla="*/ 2147483647 w 77"/>
                <a:gd name="T5" fmla="*/ 2147483647 h 66"/>
                <a:gd name="T6" fmla="*/ 2147483647 w 77"/>
                <a:gd name="T7" fmla="*/ 2147483647 h 66"/>
                <a:gd name="T8" fmla="*/ 2147483647 w 77"/>
                <a:gd name="T9" fmla="*/ 2147483647 h 66"/>
                <a:gd name="T10" fmla="*/ 2147483647 w 77"/>
                <a:gd name="T11" fmla="*/ 2147483647 h 66"/>
                <a:gd name="T12" fmla="*/ 2147483647 w 77"/>
                <a:gd name="T13" fmla="*/ 2147483647 h 66"/>
                <a:gd name="T14" fmla="*/ 2147483647 w 77"/>
                <a:gd name="T15" fmla="*/ 2147483647 h 66"/>
                <a:gd name="T16" fmla="*/ 2147483647 w 77"/>
                <a:gd name="T17" fmla="*/ 2147483647 h 66"/>
                <a:gd name="T18" fmla="*/ 2147483647 w 77"/>
                <a:gd name="T19" fmla="*/ 2147483647 h 66"/>
                <a:gd name="T20" fmla="*/ 2147483647 w 77"/>
                <a:gd name="T21" fmla="*/ 2147483647 h 66"/>
                <a:gd name="T22" fmla="*/ 2147483647 w 77"/>
                <a:gd name="T23" fmla="*/ 2147483647 h 66"/>
                <a:gd name="T24" fmla="*/ 2147483647 w 77"/>
                <a:gd name="T25" fmla="*/ 2147483647 h 66"/>
                <a:gd name="T26" fmla="*/ 2147483647 w 77"/>
                <a:gd name="T27" fmla="*/ 2147483647 h 66"/>
                <a:gd name="T28" fmla="*/ 2147483647 w 77"/>
                <a:gd name="T29" fmla="*/ 2147483647 h 66"/>
                <a:gd name="T30" fmla="*/ 2147483647 w 77"/>
                <a:gd name="T31" fmla="*/ 2147483647 h 66"/>
                <a:gd name="T32" fmla="*/ 2147483647 w 77"/>
                <a:gd name="T33" fmla="*/ 2147483647 h 66"/>
                <a:gd name="T34" fmla="*/ 2147483647 w 77"/>
                <a:gd name="T35" fmla="*/ 2147483647 h 66"/>
                <a:gd name="T36" fmla="*/ 2147483647 w 77"/>
                <a:gd name="T37" fmla="*/ 2147483647 h 66"/>
                <a:gd name="T38" fmla="*/ 2147483647 w 77"/>
                <a:gd name="T39" fmla="*/ 2147483647 h 66"/>
                <a:gd name="T40" fmla="*/ 2147483647 w 77"/>
                <a:gd name="T41" fmla="*/ 2147483647 h 66"/>
                <a:gd name="T42" fmla="*/ 2147483647 w 77"/>
                <a:gd name="T43" fmla="*/ 2147483647 h 66"/>
                <a:gd name="T44" fmla="*/ 2147483647 w 77"/>
                <a:gd name="T45" fmla="*/ 2147483647 h 66"/>
                <a:gd name="T46" fmla="*/ 2147483647 w 77"/>
                <a:gd name="T47" fmla="*/ 2147483647 h 66"/>
                <a:gd name="T48" fmla="*/ 2147483647 w 77"/>
                <a:gd name="T49" fmla="*/ 2147483647 h 66"/>
                <a:gd name="T50" fmla="*/ 2147483647 w 77"/>
                <a:gd name="T51" fmla="*/ 2147483647 h 66"/>
                <a:gd name="T52" fmla="*/ 2147483647 w 77"/>
                <a:gd name="T53" fmla="*/ 2147483647 h 66"/>
                <a:gd name="T54" fmla="*/ 2147483647 w 77"/>
                <a:gd name="T55" fmla="*/ 2147483647 h 66"/>
                <a:gd name="T56" fmla="*/ 2147483647 w 77"/>
                <a:gd name="T57" fmla="*/ 2147483647 h 66"/>
                <a:gd name="T58" fmla="*/ 2147483647 w 77"/>
                <a:gd name="T59" fmla="*/ 2147483647 h 66"/>
                <a:gd name="T60" fmla="*/ 2147483647 w 77"/>
                <a:gd name="T61" fmla="*/ 2147483647 h 66"/>
                <a:gd name="T62" fmla="*/ 2147483647 w 77"/>
                <a:gd name="T63" fmla="*/ 2147483647 h 66"/>
                <a:gd name="T64" fmla="*/ 2147483647 w 77"/>
                <a:gd name="T65" fmla="*/ 2147483647 h 66"/>
                <a:gd name="T66" fmla="*/ 2147483647 w 77"/>
                <a:gd name="T67" fmla="*/ 2147483647 h 66"/>
                <a:gd name="T68" fmla="*/ 2147483647 w 77"/>
                <a:gd name="T69" fmla="*/ 2147483647 h 66"/>
                <a:gd name="T70" fmla="*/ 2147483647 w 77"/>
                <a:gd name="T71" fmla="*/ 2147483647 h 66"/>
                <a:gd name="T72" fmla="*/ 2147483647 w 77"/>
                <a:gd name="T73" fmla="*/ 2147483647 h 66"/>
                <a:gd name="T74" fmla="*/ 2147483647 w 77"/>
                <a:gd name="T75" fmla="*/ 2147483647 h 66"/>
                <a:gd name="T76" fmla="*/ 2147483647 w 77"/>
                <a:gd name="T77" fmla="*/ 2147483647 h 66"/>
                <a:gd name="T78" fmla="*/ 2147483647 w 77"/>
                <a:gd name="T79" fmla="*/ 2147483647 h 66"/>
                <a:gd name="T80" fmla="*/ 2147483647 w 77"/>
                <a:gd name="T81" fmla="*/ 2147483647 h 66"/>
                <a:gd name="T82" fmla="*/ 2147483647 w 77"/>
                <a:gd name="T83" fmla="*/ 2147483647 h 66"/>
                <a:gd name="T84" fmla="*/ 0 w 77"/>
                <a:gd name="T85" fmla="*/ 2147483647 h 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7"/>
                <a:gd name="T130" fmla="*/ 0 h 66"/>
                <a:gd name="T131" fmla="*/ 77 w 77"/>
                <a:gd name="T132" fmla="*/ 66 h 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7" h="66">
                  <a:moveTo>
                    <a:pt x="0" y="1"/>
                  </a:moveTo>
                  <a:lnTo>
                    <a:pt x="42" y="0"/>
                  </a:lnTo>
                  <a:lnTo>
                    <a:pt x="41" y="1"/>
                  </a:lnTo>
                  <a:lnTo>
                    <a:pt x="43" y="5"/>
                  </a:lnTo>
                  <a:lnTo>
                    <a:pt x="43" y="8"/>
                  </a:lnTo>
                  <a:lnTo>
                    <a:pt x="44" y="10"/>
                  </a:lnTo>
                  <a:lnTo>
                    <a:pt x="45" y="11"/>
                  </a:lnTo>
                  <a:lnTo>
                    <a:pt x="45" y="12"/>
                  </a:lnTo>
                  <a:lnTo>
                    <a:pt x="43" y="13"/>
                  </a:lnTo>
                  <a:lnTo>
                    <a:pt x="43" y="14"/>
                  </a:lnTo>
                  <a:lnTo>
                    <a:pt x="42" y="17"/>
                  </a:lnTo>
                  <a:lnTo>
                    <a:pt x="40" y="22"/>
                  </a:lnTo>
                  <a:lnTo>
                    <a:pt x="37" y="29"/>
                  </a:lnTo>
                  <a:lnTo>
                    <a:pt x="37" y="34"/>
                  </a:lnTo>
                  <a:lnTo>
                    <a:pt x="64" y="33"/>
                  </a:lnTo>
                  <a:lnTo>
                    <a:pt x="64" y="34"/>
                  </a:lnTo>
                  <a:lnTo>
                    <a:pt x="63" y="36"/>
                  </a:lnTo>
                  <a:lnTo>
                    <a:pt x="64" y="40"/>
                  </a:lnTo>
                  <a:lnTo>
                    <a:pt x="66" y="43"/>
                  </a:lnTo>
                  <a:lnTo>
                    <a:pt x="67" y="46"/>
                  </a:lnTo>
                  <a:lnTo>
                    <a:pt x="63" y="45"/>
                  </a:lnTo>
                  <a:lnTo>
                    <a:pt x="60" y="44"/>
                  </a:lnTo>
                  <a:lnTo>
                    <a:pt x="59" y="43"/>
                  </a:lnTo>
                  <a:lnTo>
                    <a:pt x="58" y="44"/>
                  </a:lnTo>
                  <a:lnTo>
                    <a:pt x="55" y="46"/>
                  </a:lnTo>
                  <a:lnTo>
                    <a:pt x="55" y="48"/>
                  </a:lnTo>
                  <a:lnTo>
                    <a:pt x="56" y="49"/>
                  </a:lnTo>
                  <a:lnTo>
                    <a:pt x="58" y="49"/>
                  </a:lnTo>
                  <a:lnTo>
                    <a:pt x="60" y="49"/>
                  </a:lnTo>
                  <a:lnTo>
                    <a:pt x="62" y="48"/>
                  </a:lnTo>
                  <a:lnTo>
                    <a:pt x="63" y="47"/>
                  </a:lnTo>
                  <a:lnTo>
                    <a:pt x="65" y="47"/>
                  </a:lnTo>
                  <a:lnTo>
                    <a:pt x="66" y="47"/>
                  </a:lnTo>
                  <a:lnTo>
                    <a:pt x="66" y="48"/>
                  </a:lnTo>
                  <a:lnTo>
                    <a:pt x="65" y="48"/>
                  </a:lnTo>
                  <a:lnTo>
                    <a:pt x="64" y="49"/>
                  </a:lnTo>
                  <a:lnTo>
                    <a:pt x="65" y="50"/>
                  </a:lnTo>
                  <a:lnTo>
                    <a:pt x="66" y="51"/>
                  </a:lnTo>
                  <a:lnTo>
                    <a:pt x="67" y="51"/>
                  </a:lnTo>
                  <a:lnTo>
                    <a:pt x="68" y="49"/>
                  </a:lnTo>
                  <a:lnTo>
                    <a:pt x="71" y="47"/>
                  </a:lnTo>
                  <a:lnTo>
                    <a:pt x="72" y="47"/>
                  </a:lnTo>
                  <a:lnTo>
                    <a:pt x="73" y="47"/>
                  </a:lnTo>
                  <a:lnTo>
                    <a:pt x="74" y="48"/>
                  </a:lnTo>
                  <a:lnTo>
                    <a:pt x="73" y="49"/>
                  </a:lnTo>
                  <a:lnTo>
                    <a:pt x="74" y="50"/>
                  </a:lnTo>
                  <a:lnTo>
                    <a:pt x="73" y="51"/>
                  </a:lnTo>
                  <a:lnTo>
                    <a:pt x="72" y="51"/>
                  </a:lnTo>
                  <a:lnTo>
                    <a:pt x="70" y="54"/>
                  </a:lnTo>
                  <a:lnTo>
                    <a:pt x="68" y="56"/>
                  </a:lnTo>
                  <a:lnTo>
                    <a:pt x="68" y="57"/>
                  </a:lnTo>
                  <a:lnTo>
                    <a:pt x="68" y="59"/>
                  </a:lnTo>
                  <a:lnTo>
                    <a:pt x="71" y="60"/>
                  </a:lnTo>
                  <a:lnTo>
                    <a:pt x="76" y="62"/>
                  </a:lnTo>
                  <a:lnTo>
                    <a:pt x="77" y="63"/>
                  </a:lnTo>
                  <a:lnTo>
                    <a:pt x="77" y="65"/>
                  </a:lnTo>
                  <a:lnTo>
                    <a:pt x="76" y="65"/>
                  </a:lnTo>
                  <a:lnTo>
                    <a:pt x="72" y="66"/>
                  </a:lnTo>
                  <a:lnTo>
                    <a:pt x="71" y="63"/>
                  </a:lnTo>
                  <a:lnTo>
                    <a:pt x="69" y="62"/>
                  </a:lnTo>
                  <a:lnTo>
                    <a:pt x="65" y="61"/>
                  </a:lnTo>
                  <a:lnTo>
                    <a:pt x="64" y="59"/>
                  </a:lnTo>
                  <a:lnTo>
                    <a:pt x="63" y="59"/>
                  </a:lnTo>
                  <a:lnTo>
                    <a:pt x="62" y="59"/>
                  </a:lnTo>
                  <a:lnTo>
                    <a:pt x="61" y="62"/>
                  </a:lnTo>
                  <a:lnTo>
                    <a:pt x="62" y="63"/>
                  </a:lnTo>
                  <a:lnTo>
                    <a:pt x="60" y="65"/>
                  </a:lnTo>
                  <a:lnTo>
                    <a:pt x="59" y="65"/>
                  </a:lnTo>
                  <a:lnTo>
                    <a:pt x="58" y="63"/>
                  </a:lnTo>
                  <a:lnTo>
                    <a:pt x="57" y="63"/>
                  </a:lnTo>
                  <a:lnTo>
                    <a:pt x="55" y="63"/>
                  </a:lnTo>
                  <a:lnTo>
                    <a:pt x="54" y="63"/>
                  </a:lnTo>
                  <a:lnTo>
                    <a:pt x="52" y="65"/>
                  </a:lnTo>
                  <a:lnTo>
                    <a:pt x="50" y="65"/>
                  </a:lnTo>
                  <a:lnTo>
                    <a:pt x="49" y="64"/>
                  </a:lnTo>
                  <a:lnTo>
                    <a:pt x="47" y="64"/>
                  </a:lnTo>
                  <a:lnTo>
                    <a:pt x="43" y="60"/>
                  </a:lnTo>
                  <a:lnTo>
                    <a:pt x="41" y="59"/>
                  </a:lnTo>
                  <a:lnTo>
                    <a:pt x="39" y="58"/>
                  </a:lnTo>
                  <a:lnTo>
                    <a:pt x="38" y="57"/>
                  </a:lnTo>
                  <a:lnTo>
                    <a:pt x="37" y="57"/>
                  </a:lnTo>
                  <a:lnTo>
                    <a:pt x="37" y="56"/>
                  </a:lnTo>
                  <a:lnTo>
                    <a:pt x="37" y="55"/>
                  </a:lnTo>
                  <a:lnTo>
                    <a:pt x="36" y="56"/>
                  </a:lnTo>
                  <a:lnTo>
                    <a:pt x="34" y="55"/>
                  </a:lnTo>
                  <a:lnTo>
                    <a:pt x="34" y="54"/>
                  </a:lnTo>
                  <a:lnTo>
                    <a:pt x="33" y="54"/>
                  </a:lnTo>
                  <a:lnTo>
                    <a:pt x="30" y="57"/>
                  </a:lnTo>
                  <a:lnTo>
                    <a:pt x="31" y="58"/>
                  </a:lnTo>
                  <a:lnTo>
                    <a:pt x="27" y="59"/>
                  </a:lnTo>
                  <a:lnTo>
                    <a:pt x="19" y="57"/>
                  </a:lnTo>
                  <a:lnTo>
                    <a:pt x="15" y="56"/>
                  </a:lnTo>
                  <a:lnTo>
                    <a:pt x="4" y="57"/>
                  </a:lnTo>
                  <a:lnTo>
                    <a:pt x="4" y="56"/>
                  </a:lnTo>
                  <a:lnTo>
                    <a:pt x="4" y="55"/>
                  </a:lnTo>
                  <a:lnTo>
                    <a:pt x="4" y="54"/>
                  </a:lnTo>
                  <a:lnTo>
                    <a:pt x="5" y="53"/>
                  </a:lnTo>
                  <a:lnTo>
                    <a:pt x="7" y="49"/>
                  </a:lnTo>
                  <a:lnTo>
                    <a:pt x="6" y="47"/>
                  </a:lnTo>
                  <a:lnTo>
                    <a:pt x="6" y="46"/>
                  </a:lnTo>
                  <a:lnTo>
                    <a:pt x="6" y="45"/>
                  </a:lnTo>
                  <a:lnTo>
                    <a:pt x="6" y="44"/>
                  </a:lnTo>
                  <a:lnTo>
                    <a:pt x="6" y="42"/>
                  </a:lnTo>
                  <a:lnTo>
                    <a:pt x="7" y="41"/>
                  </a:lnTo>
                  <a:lnTo>
                    <a:pt x="8" y="40"/>
                  </a:lnTo>
                  <a:lnTo>
                    <a:pt x="9" y="37"/>
                  </a:lnTo>
                  <a:lnTo>
                    <a:pt x="9" y="35"/>
                  </a:lnTo>
                  <a:lnTo>
                    <a:pt x="8" y="32"/>
                  </a:lnTo>
                  <a:lnTo>
                    <a:pt x="7" y="30"/>
                  </a:lnTo>
                  <a:lnTo>
                    <a:pt x="6" y="30"/>
                  </a:lnTo>
                  <a:lnTo>
                    <a:pt x="7" y="29"/>
                  </a:lnTo>
                  <a:lnTo>
                    <a:pt x="6" y="28"/>
                  </a:lnTo>
                  <a:lnTo>
                    <a:pt x="5" y="27"/>
                  </a:lnTo>
                  <a:lnTo>
                    <a:pt x="4" y="26"/>
                  </a:lnTo>
                  <a:lnTo>
                    <a:pt x="4" y="25"/>
                  </a:lnTo>
                  <a:lnTo>
                    <a:pt x="5" y="24"/>
                  </a:lnTo>
                  <a:lnTo>
                    <a:pt x="4" y="21"/>
                  </a:lnTo>
                  <a:lnTo>
                    <a:pt x="1" y="19"/>
                  </a:lnTo>
                  <a:lnTo>
                    <a:pt x="1" y="18"/>
                  </a:lnTo>
                  <a:lnTo>
                    <a:pt x="0" y="1"/>
                  </a:lnTo>
                  <a:close/>
                </a:path>
              </a:pathLst>
            </a:custGeom>
            <a:solidFill>
              <a:srgbClr val="FF8000"/>
            </a:solidFill>
            <a:ln w="12700" cmpd="sng">
              <a:solidFill>
                <a:schemeClr val="tx1"/>
              </a:solidFill>
              <a:prstDash val="solid"/>
              <a:round/>
              <a:headEnd/>
              <a:tailEnd/>
            </a:ln>
          </p:spPr>
          <p:txBody>
            <a:bodyPr>
              <a:prstTxWarp prst="textNoShape">
                <a:avLst/>
              </a:prstTxWarp>
            </a:bodyPr>
            <a:lstStyle/>
            <a:p>
              <a:pPr defTabSz="457200" fontAlgn="auto">
                <a:spcBef>
                  <a:spcPts val="0"/>
                </a:spcBef>
                <a:spcAft>
                  <a:spcPts val="0"/>
                </a:spcAft>
              </a:pPr>
              <a:endParaRPr lang="en-US" dirty="0">
                <a:solidFill>
                  <a:srgbClr val="FF9900"/>
                </a:solidFill>
                <a:latin typeface="+mn-lt"/>
              </a:endParaRPr>
            </a:p>
          </p:txBody>
        </p:sp>
        <p:sp>
          <p:nvSpPr>
            <p:cNvPr id="37" name="Freeform 36"/>
            <p:cNvSpPr>
              <a:spLocks/>
            </p:cNvSpPr>
            <p:nvPr/>
          </p:nvSpPr>
          <p:spPr bwMode="auto">
            <a:xfrm>
              <a:off x="6024562" y="2617788"/>
              <a:ext cx="558800" cy="935038"/>
            </a:xfrm>
            <a:custGeom>
              <a:avLst/>
              <a:gdLst>
                <a:gd name="T0" fmla="*/ 46 w 54"/>
                <a:gd name="T1" fmla="*/ 10 h 95"/>
                <a:gd name="T2" fmla="*/ 62 w 54"/>
                <a:gd name="T3" fmla="*/ 24 h 95"/>
                <a:gd name="T4" fmla="*/ 77 w 54"/>
                <a:gd name="T5" fmla="*/ 39 h 95"/>
                <a:gd name="T6" fmla="*/ 77 w 54"/>
                <a:gd name="T7" fmla="*/ 58 h 95"/>
                <a:gd name="T8" fmla="*/ 72 w 54"/>
                <a:gd name="T9" fmla="*/ 73 h 95"/>
                <a:gd name="T10" fmla="*/ 56 w 54"/>
                <a:gd name="T11" fmla="*/ 93 h 95"/>
                <a:gd name="T12" fmla="*/ 46 w 54"/>
                <a:gd name="T13" fmla="*/ 97 h 95"/>
                <a:gd name="T14" fmla="*/ 26 w 54"/>
                <a:gd name="T15" fmla="*/ 102 h 95"/>
                <a:gd name="T16" fmla="*/ 21 w 54"/>
                <a:gd name="T17" fmla="*/ 117 h 95"/>
                <a:gd name="T18" fmla="*/ 31 w 54"/>
                <a:gd name="T19" fmla="*/ 132 h 95"/>
                <a:gd name="T20" fmla="*/ 21 w 54"/>
                <a:gd name="T21" fmla="*/ 166 h 95"/>
                <a:gd name="T22" fmla="*/ 5 w 54"/>
                <a:gd name="T23" fmla="*/ 175 h 95"/>
                <a:gd name="T24" fmla="*/ 0 w 54"/>
                <a:gd name="T25" fmla="*/ 190 h 95"/>
                <a:gd name="T26" fmla="*/ 0 w 54"/>
                <a:gd name="T27" fmla="*/ 200 h 95"/>
                <a:gd name="T28" fmla="*/ 5 w 54"/>
                <a:gd name="T29" fmla="*/ 234 h 95"/>
                <a:gd name="T30" fmla="*/ 26 w 54"/>
                <a:gd name="T31" fmla="*/ 258 h 95"/>
                <a:gd name="T32" fmla="*/ 51 w 54"/>
                <a:gd name="T33" fmla="*/ 278 h 95"/>
                <a:gd name="T34" fmla="*/ 67 w 54"/>
                <a:gd name="T35" fmla="*/ 312 h 95"/>
                <a:gd name="T36" fmla="*/ 77 w 54"/>
                <a:gd name="T37" fmla="*/ 302 h 95"/>
                <a:gd name="T38" fmla="*/ 97 w 54"/>
                <a:gd name="T39" fmla="*/ 317 h 95"/>
                <a:gd name="T40" fmla="*/ 97 w 54"/>
                <a:gd name="T41" fmla="*/ 336 h 95"/>
                <a:gd name="T42" fmla="*/ 82 w 54"/>
                <a:gd name="T43" fmla="*/ 356 h 95"/>
                <a:gd name="T44" fmla="*/ 97 w 54"/>
                <a:gd name="T45" fmla="*/ 380 h 95"/>
                <a:gd name="T46" fmla="*/ 123 w 54"/>
                <a:gd name="T47" fmla="*/ 395 h 95"/>
                <a:gd name="T48" fmla="*/ 149 w 54"/>
                <a:gd name="T49" fmla="*/ 424 h 95"/>
                <a:gd name="T50" fmla="*/ 154 w 54"/>
                <a:gd name="T51" fmla="*/ 434 h 95"/>
                <a:gd name="T52" fmla="*/ 149 w 54"/>
                <a:gd name="T53" fmla="*/ 444 h 95"/>
                <a:gd name="T54" fmla="*/ 164 w 54"/>
                <a:gd name="T55" fmla="*/ 463 h 95"/>
                <a:gd name="T56" fmla="*/ 169 w 54"/>
                <a:gd name="T57" fmla="*/ 458 h 95"/>
                <a:gd name="T58" fmla="*/ 174 w 54"/>
                <a:gd name="T59" fmla="*/ 448 h 95"/>
                <a:gd name="T60" fmla="*/ 195 w 54"/>
                <a:gd name="T61" fmla="*/ 444 h 95"/>
                <a:gd name="T62" fmla="*/ 215 w 54"/>
                <a:gd name="T63" fmla="*/ 453 h 95"/>
                <a:gd name="T64" fmla="*/ 221 w 54"/>
                <a:gd name="T65" fmla="*/ 434 h 95"/>
                <a:gd name="T66" fmla="*/ 226 w 54"/>
                <a:gd name="T67" fmla="*/ 424 h 95"/>
                <a:gd name="T68" fmla="*/ 246 w 54"/>
                <a:gd name="T69" fmla="*/ 414 h 95"/>
                <a:gd name="T70" fmla="*/ 241 w 54"/>
                <a:gd name="T71" fmla="*/ 405 h 95"/>
                <a:gd name="T72" fmla="*/ 241 w 54"/>
                <a:gd name="T73" fmla="*/ 395 h 95"/>
                <a:gd name="T74" fmla="*/ 246 w 54"/>
                <a:gd name="T75" fmla="*/ 390 h 95"/>
                <a:gd name="T76" fmla="*/ 246 w 54"/>
                <a:gd name="T77" fmla="*/ 385 h 95"/>
                <a:gd name="T78" fmla="*/ 246 w 54"/>
                <a:gd name="T79" fmla="*/ 356 h 95"/>
                <a:gd name="T80" fmla="*/ 267 w 54"/>
                <a:gd name="T81" fmla="*/ 331 h 95"/>
                <a:gd name="T82" fmla="*/ 277 w 54"/>
                <a:gd name="T83" fmla="*/ 312 h 95"/>
                <a:gd name="T84" fmla="*/ 267 w 54"/>
                <a:gd name="T85" fmla="*/ 278 h 95"/>
                <a:gd name="T86" fmla="*/ 267 w 54"/>
                <a:gd name="T87" fmla="*/ 263 h 95"/>
                <a:gd name="T88" fmla="*/ 251 w 54"/>
                <a:gd name="T89" fmla="*/ 63 h 95"/>
                <a:gd name="T90" fmla="*/ 246 w 54"/>
                <a:gd name="T91" fmla="*/ 54 h 95"/>
                <a:gd name="T92" fmla="*/ 236 w 54"/>
                <a:gd name="T93" fmla="*/ 29 h 95"/>
                <a:gd name="T94" fmla="*/ 226 w 54"/>
                <a:gd name="T95" fmla="*/ 15 h 95"/>
                <a:gd name="T96" fmla="*/ 226 w 54"/>
                <a:gd name="T97" fmla="*/ 0 h 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4"/>
                <a:gd name="T148" fmla="*/ 0 h 95"/>
                <a:gd name="T149" fmla="*/ 54 w 54"/>
                <a:gd name="T150" fmla="*/ 95 h 9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4" h="95">
                  <a:moveTo>
                    <a:pt x="44" y="0"/>
                  </a:moveTo>
                  <a:lnTo>
                    <a:pt x="9" y="2"/>
                  </a:lnTo>
                  <a:lnTo>
                    <a:pt x="9" y="3"/>
                  </a:lnTo>
                  <a:lnTo>
                    <a:pt x="12" y="5"/>
                  </a:lnTo>
                  <a:lnTo>
                    <a:pt x="12" y="6"/>
                  </a:lnTo>
                  <a:lnTo>
                    <a:pt x="15" y="8"/>
                  </a:lnTo>
                  <a:lnTo>
                    <a:pt x="16" y="11"/>
                  </a:lnTo>
                  <a:lnTo>
                    <a:pt x="15" y="12"/>
                  </a:lnTo>
                  <a:lnTo>
                    <a:pt x="14" y="14"/>
                  </a:lnTo>
                  <a:lnTo>
                    <a:pt x="14" y="15"/>
                  </a:lnTo>
                  <a:lnTo>
                    <a:pt x="14" y="16"/>
                  </a:lnTo>
                  <a:lnTo>
                    <a:pt x="11" y="19"/>
                  </a:lnTo>
                  <a:lnTo>
                    <a:pt x="9" y="19"/>
                  </a:lnTo>
                  <a:lnTo>
                    <a:pt x="9" y="20"/>
                  </a:lnTo>
                  <a:lnTo>
                    <a:pt x="6" y="20"/>
                  </a:lnTo>
                  <a:lnTo>
                    <a:pt x="5" y="21"/>
                  </a:lnTo>
                  <a:lnTo>
                    <a:pt x="4" y="23"/>
                  </a:lnTo>
                  <a:lnTo>
                    <a:pt x="4" y="24"/>
                  </a:lnTo>
                  <a:lnTo>
                    <a:pt x="6" y="26"/>
                  </a:lnTo>
                  <a:lnTo>
                    <a:pt x="6" y="27"/>
                  </a:lnTo>
                  <a:lnTo>
                    <a:pt x="6" y="29"/>
                  </a:lnTo>
                  <a:lnTo>
                    <a:pt x="4" y="34"/>
                  </a:lnTo>
                  <a:lnTo>
                    <a:pt x="2" y="35"/>
                  </a:lnTo>
                  <a:lnTo>
                    <a:pt x="1" y="36"/>
                  </a:lnTo>
                  <a:lnTo>
                    <a:pt x="1" y="38"/>
                  </a:lnTo>
                  <a:lnTo>
                    <a:pt x="0" y="39"/>
                  </a:lnTo>
                  <a:lnTo>
                    <a:pt x="0" y="40"/>
                  </a:lnTo>
                  <a:lnTo>
                    <a:pt x="0" y="41"/>
                  </a:lnTo>
                  <a:lnTo>
                    <a:pt x="0" y="45"/>
                  </a:lnTo>
                  <a:lnTo>
                    <a:pt x="1" y="48"/>
                  </a:lnTo>
                  <a:lnTo>
                    <a:pt x="1" y="49"/>
                  </a:lnTo>
                  <a:lnTo>
                    <a:pt x="5" y="53"/>
                  </a:lnTo>
                  <a:lnTo>
                    <a:pt x="9" y="56"/>
                  </a:lnTo>
                  <a:lnTo>
                    <a:pt x="10" y="57"/>
                  </a:lnTo>
                  <a:lnTo>
                    <a:pt x="12" y="64"/>
                  </a:lnTo>
                  <a:lnTo>
                    <a:pt x="13" y="64"/>
                  </a:lnTo>
                  <a:lnTo>
                    <a:pt x="14" y="63"/>
                  </a:lnTo>
                  <a:lnTo>
                    <a:pt x="15" y="62"/>
                  </a:lnTo>
                  <a:lnTo>
                    <a:pt x="18" y="64"/>
                  </a:lnTo>
                  <a:lnTo>
                    <a:pt x="19" y="65"/>
                  </a:lnTo>
                  <a:lnTo>
                    <a:pt x="18" y="67"/>
                  </a:lnTo>
                  <a:lnTo>
                    <a:pt x="19" y="69"/>
                  </a:lnTo>
                  <a:lnTo>
                    <a:pt x="16" y="72"/>
                  </a:lnTo>
                  <a:lnTo>
                    <a:pt x="16" y="73"/>
                  </a:lnTo>
                  <a:lnTo>
                    <a:pt x="17" y="75"/>
                  </a:lnTo>
                  <a:lnTo>
                    <a:pt x="19" y="78"/>
                  </a:lnTo>
                  <a:lnTo>
                    <a:pt x="23" y="80"/>
                  </a:lnTo>
                  <a:lnTo>
                    <a:pt x="24" y="81"/>
                  </a:lnTo>
                  <a:lnTo>
                    <a:pt x="28" y="84"/>
                  </a:lnTo>
                  <a:lnTo>
                    <a:pt x="29" y="87"/>
                  </a:lnTo>
                  <a:lnTo>
                    <a:pt x="30" y="88"/>
                  </a:lnTo>
                  <a:lnTo>
                    <a:pt x="30" y="89"/>
                  </a:lnTo>
                  <a:lnTo>
                    <a:pt x="29" y="90"/>
                  </a:lnTo>
                  <a:lnTo>
                    <a:pt x="29" y="91"/>
                  </a:lnTo>
                  <a:lnTo>
                    <a:pt x="32" y="95"/>
                  </a:lnTo>
                  <a:lnTo>
                    <a:pt x="32" y="94"/>
                  </a:lnTo>
                  <a:lnTo>
                    <a:pt x="33" y="94"/>
                  </a:lnTo>
                  <a:lnTo>
                    <a:pt x="34" y="95"/>
                  </a:lnTo>
                  <a:lnTo>
                    <a:pt x="34" y="92"/>
                  </a:lnTo>
                  <a:lnTo>
                    <a:pt x="36" y="91"/>
                  </a:lnTo>
                  <a:lnTo>
                    <a:pt x="38" y="91"/>
                  </a:lnTo>
                  <a:lnTo>
                    <a:pt x="40" y="92"/>
                  </a:lnTo>
                  <a:lnTo>
                    <a:pt x="42" y="93"/>
                  </a:lnTo>
                  <a:lnTo>
                    <a:pt x="43" y="93"/>
                  </a:lnTo>
                  <a:lnTo>
                    <a:pt x="43" y="89"/>
                  </a:lnTo>
                  <a:lnTo>
                    <a:pt x="42" y="87"/>
                  </a:lnTo>
                  <a:lnTo>
                    <a:pt x="44" y="87"/>
                  </a:lnTo>
                  <a:lnTo>
                    <a:pt x="48" y="86"/>
                  </a:lnTo>
                  <a:lnTo>
                    <a:pt x="48" y="85"/>
                  </a:lnTo>
                  <a:lnTo>
                    <a:pt x="47" y="83"/>
                  </a:lnTo>
                  <a:lnTo>
                    <a:pt x="47" y="81"/>
                  </a:lnTo>
                  <a:lnTo>
                    <a:pt x="48" y="80"/>
                  </a:lnTo>
                  <a:lnTo>
                    <a:pt x="48" y="79"/>
                  </a:lnTo>
                  <a:lnTo>
                    <a:pt x="48" y="76"/>
                  </a:lnTo>
                  <a:lnTo>
                    <a:pt x="48" y="73"/>
                  </a:lnTo>
                  <a:lnTo>
                    <a:pt x="50" y="71"/>
                  </a:lnTo>
                  <a:lnTo>
                    <a:pt x="52" y="68"/>
                  </a:lnTo>
                  <a:lnTo>
                    <a:pt x="52" y="67"/>
                  </a:lnTo>
                  <a:lnTo>
                    <a:pt x="54" y="64"/>
                  </a:lnTo>
                  <a:lnTo>
                    <a:pt x="53" y="60"/>
                  </a:lnTo>
                  <a:lnTo>
                    <a:pt x="52" y="57"/>
                  </a:lnTo>
                  <a:lnTo>
                    <a:pt x="52" y="55"/>
                  </a:lnTo>
                  <a:lnTo>
                    <a:pt x="52" y="54"/>
                  </a:lnTo>
                  <a:lnTo>
                    <a:pt x="52" y="53"/>
                  </a:lnTo>
                  <a:lnTo>
                    <a:pt x="49" y="13"/>
                  </a:lnTo>
                  <a:lnTo>
                    <a:pt x="48" y="12"/>
                  </a:lnTo>
                  <a:lnTo>
                    <a:pt x="48" y="11"/>
                  </a:lnTo>
                  <a:lnTo>
                    <a:pt x="47" y="8"/>
                  </a:lnTo>
                  <a:lnTo>
                    <a:pt x="46" y="6"/>
                  </a:lnTo>
                  <a:lnTo>
                    <a:pt x="45" y="5"/>
                  </a:lnTo>
                  <a:lnTo>
                    <a:pt x="44" y="3"/>
                  </a:lnTo>
                  <a:lnTo>
                    <a:pt x="44" y="0"/>
                  </a:lnTo>
                  <a:close/>
                </a:path>
              </a:pathLst>
            </a:custGeom>
            <a:solidFill>
              <a:srgbClr val="FF8000"/>
            </a:solid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sp>
          <p:nvSpPr>
            <p:cNvPr id="38" name="Freeform 37"/>
            <p:cNvSpPr>
              <a:spLocks/>
            </p:cNvSpPr>
            <p:nvPr/>
          </p:nvSpPr>
          <p:spPr bwMode="auto">
            <a:xfrm>
              <a:off x="6613525" y="2027238"/>
              <a:ext cx="539750" cy="698500"/>
            </a:xfrm>
            <a:custGeom>
              <a:avLst/>
              <a:gdLst>
                <a:gd name="T0" fmla="*/ 134 w 52"/>
                <a:gd name="T1" fmla="*/ 331 h 71"/>
                <a:gd name="T2" fmla="*/ 221 w 52"/>
                <a:gd name="T3" fmla="*/ 327 h 71"/>
                <a:gd name="T4" fmla="*/ 231 w 52"/>
                <a:gd name="T5" fmla="*/ 302 h 71"/>
                <a:gd name="T6" fmla="*/ 231 w 52"/>
                <a:gd name="T7" fmla="*/ 283 h 71"/>
                <a:gd name="T8" fmla="*/ 246 w 52"/>
                <a:gd name="T9" fmla="*/ 268 h 71"/>
                <a:gd name="T10" fmla="*/ 252 w 52"/>
                <a:gd name="T11" fmla="*/ 253 h 71"/>
                <a:gd name="T12" fmla="*/ 257 w 52"/>
                <a:gd name="T13" fmla="*/ 244 h 71"/>
                <a:gd name="T14" fmla="*/ 262 w 52"/>
                <a:gd name="T15" fmla="*/ 249 h 71"/>
                <a:gd name="T16" fmla="*/ 267 w 52"/>
                <a:gd name="T17" fmla="*/ 244 h 71"/>
                <a:gd name="T18" fmla="*/ 267 w 52"/>
                <a:gd name="T19" fmla="*/ 224 h 71"/>
                <a:gd name="T20" fmla="*/ 262 w 52"/>
                <a:gd name="T21" fmla="*/ 205 h 71"/>
                <a:gd name="T22" fmla="*/ 241 w 52"/>
                <a:gd name="T23" fmla="*/ 136 h 71"/>
                <a:gd name="T24" fmla="*/ 216 w 52"/>
                <a:gd name="T25" fmla="*/ 136 h 71"/>
                <a:gd name="T26" fmla="*/ 185 w 52"/>
                <a:gd name="T27" fmla="*/ 175 h 71"/>
                <a:gd name="T28" fmla="*/ 180 w 52"/>
                <a:gd name="T29" fmla="*/ 171 h 71"/>
                <a:gd name="T30" fmla="*/ 169 w 52"/>
                <a:gd name="T31" fmla="*/ 166 h 71"/>
                <a:gd name="T32" fmla="*/ 169 w 52"/>
                <a:gd name="T33" fmla="*/ 146 h 71"/>
                <a:gd name="T34" fmla="*/ 185 w 52"/>
                <a:gd name="T35" fmla="*/ 136 h 71"/>
                <a:gd name="T36" fmla="*/ 185 w 52"/>
                <a:gd name="T37" fmla="*/ 127 h 71"/>
                <a:gd name="T38" fmla="*/ 195 w 52"/>
                <a:gd name="T39" fmla="*/ 117 h 71"/>
                <a:gd name="T40" fmla="*/ 195 w 52"/>
                <a:gd name="T41" fmla="*/ 83 h 71"/>
                <a:gd name="T42" fmla="*/ 190 w 52"/>
                <a:gd name="T43" fmla="*/ 68 h 71"/>
                <a:gd name="T44" fmla="*/ 180 w 52"/>
                <a:gd name="T45" fmla="*/ 58 h 71"/>
                <a:gd name="T46" fmla="*/ 190 w 52"/>
                <a:gd name="T47" fmla="*/ 49 h 71"/>
                <a:gd name="T48" fmla="*/ 185 w 52"/>
                <a:gd name="T49" fmla="*/ 34 h 71"/>
                <a:gd name="T50" fmla="*/ 154 w 52"/>
                <a:gd name="T51" fmla="*/ 19 h 71"/>
                <a:gd name="T52" fmla="*/ 134 w 52"/>
                <a:gd name="T53" fmla="*/ 10 h 71"/>
                <a:gd name="T54" fmla="*/ 108 w 52"/>
                <a:gd name="T55" fmla="*/ 5 h 71"/>
                <a:gd name="T56" fmla="*/ 92 w 52"/>
                <a:gd name="T57" fmla="*/ 5 h 71"/>
                <a:gd name="T58" fmla="*/ 77 w 52"/>
                <a:gd name="T59" fmla="*/ 15 h 71"/>
                <a:gd name="T60" fmla="*/ 77 w 52"/>
                <a:gd name="T61" fmla="*/ 29 h 71"/>
                <a:gd name="T62" fmla="*/ 82 w 52"/>
                <a:gd name="T63" fmla="*/ 34 h 71"/>
                <a:gd name="T64" fmla="*/ 77 w 52"/>
                <a:gd name="T65" fmla="*/ 39 h 71"/>
                <a:gd name="T66" fmla="*/ 67 w 52"/>
                <a:gd name="T67" fmla="*/ 49 h 71"/>
                <a:gd name="T68" fmla="*/ 62 w 52"/>
                <a:gd name="T69" fmla="*/ 63 h 71"/>
                <a:gd name="T70" fmla="*/ 62 w 52"/>
                <a:gd name="T71" fmla="*/ 83 h 71"/>
                <a:gd name="T72" fmla="*/ 51 w 52"/>
                <a:gd name="T73" fmla="*/ 78 h 71"/>
                <a:gd name="T74" fmla="*/ 51 w 52"/>
                <a:gd name="T75" fmla="*/ 63 h 71"/>
                <a:gd name="T76" fmla="*/ 51 w 52"/>
                <a:gd name="T77" fmla="*/ 54 h 71"/>
                <a:gd name="T78" fmla="*/ 41 w 52"/>
                <a:gd name="T79" fmla="*/ 63 h 71"/>
                <a:gd name="T80" fmla="*/ 41 w 52"/>
                <a:gd name="T81" fmla="*/ 78 h 71"/>
                <a:gd name="T82" fmla="*/ 26 w 52"/>
                <a:gd name="T83" fmla="*/ 83 h 71"/>
                <a:gd name="T84" fmla="*/ 21 w 52"/>
                <a:gd name="T85" fmla="*/ 93 h 71"/>
                <a:gd name="T86" fmla="*/ 15 w 52"/>
                <a:gd name="T87" fmla="*/ 112 h 71"/>
                <a:gd name="T88" fmla="*/ 10 w 52"/>
                <a:gd name="T89" fmla="*/ 136 h 71"/>
                <a:gd name="T90" fmla="*/ 5 w 52"/>
                <a:gd name="T91" fmla="*/ 156 h 71"/>
                <a:gd name="T92" fmla="*/ 10 w 52"/>
                <a:gd name="T93" fmla="*/ 180 h 71"/>
                <a:gd name="T94" fmla="*/ 10 w 52"/>
                <a:gd name="T95" fmla="*/ 200 h 71"/>
                <a:gd name="T96" fmla="*/ 31 w 52"/>
                <a:gd name="T97" fmla="*/ 244 h 71"/>
                <a:gd name="T98" fmla="*/ 36 w 52"/>
                <a:gd name="T99" fmla="*/ 268 h 71"/>
                <a:gd name="T100" fmla="*/ 36 w 52"/>
                <a:gd name="T101" fmla="*/ 273 h 71"/>
                <a:gd name="T102" fmla="*/ 31 w 52"/>
                <a:gd name="T103" fmla="*/ 302 h 71"/>
                <a:gd name="T104" fmla="*/ 10 w 52"/>
                <a:gd name="T105" fmla="*/ 336 h 71"/>
                <a:gd name="T106" fmla="*/ 0 w 52"/>
                <a:gd name="T107" fmla="*/ 346 h 7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
                <a:gd name="T163" fmla="*/ 0 h 71"/>
                <a:gd name="T164" fmla="*/ 52 w 52"/>
                <a:gd name="T165" fmla="*/ 71 h 7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 h="71">
                  <a:moveTo>
                    <a:pt x="0" y="71"/>
                  </a:moveTo>
                  <a:lnTo>
                    <a:pt x="26" y="68"/>
                  </a:lnTo>
                  <a:lnTo>
                    <a:pt x="26" y="69"/>
                  </a:lnTo>
                  <a:lnTo>
                    <a:pt x="43" y="67"/>
                  </a:lnTo>
                  <a:lnTo>
                    <a:pt x="43" y="66"/>
                  </a:lnTo>
                  <a:lnTo>
                    <a:pt x="45" y="62"/>
                  </a:lnTo>
                  <a:lnTo>
                    <a:pt x="45" y="61"/>
                  </a:lnTo>
                  <a:lnTo>
                    <a:pt x="45" y="58"/>
                  </a:lnTo>
                  <a:lnTo>
                    <a:pt x="46" y="56"/>
                  </a:lnTo>
                  <a:lnTo>
                    <a:pt x="48" y="55"/>
                  </a:lnTo>
                  <a:lnTo>
                    <a:pt x="48" y="52"/>
                  </a:lnTo>
                  <a:lnTo>
                    <a:pt x="49" y="52"/>
                  </a:lnTo>
                  <a:lnTo>
                    <a:pt x="49" y="51"/>
                  </a:lnTo>
                  <a:lnTo>
                    <a:pt x="50" y="50"/>
                  </a:lnTo>
                  <a:lnTo>
                    <a:pt x="50" y="51"/>
                  </a:lnTo>
                  <a:lnTo>
                    <a:pt x="51" y="51"/>
                  </a:lnTo>
                  <a:lnTo>
                    <a:pt x="52" y="50"/>
                  </a:lnTo>
                  <a:lnTo>
                    <a:pt x="52" y="49"/>
                  </a:lnTo>
                  <a:lnTo>
                    <a:pt x="52" y="46"/>
                  </a:lnTo>
                  <a:lnTo>
                    <a:pt x="52" y="43"/>
                  </a:lnTo>
                  <a:lnTo>
                    <a:pt x="51" y="42"/>
                  </a:lnTo>
                  <a:lnTo>
                    <a:pt x="51" y="37"/>
                  </a:lnTo>
                  <a:lnTo>
                    <a:pt x="47" y="28"/>
                  </a:lnTo>
                  <a:lnTo>
                    <a:pt x="43" y="27"/>
                  </a:lnTo>
                  <a:lnTo>
                    <a:pt x="42" y="28"/>
                  </a:lnTo>
                  <a:lnTo>
                    <a:pt x="40" y="29"/>
                  </a:lnTo>
                  <a:lnTo>
                    <a:pt x="36" y="36"/>
                  </a:lnTo>
                  <a:lnTo>
                    <a:pt x="35" y="36"/>
                  </a:lnTo>
                  <a:lnTo>
                    <a:pt x="35" y="35"/>
                  </a:lnTo>
                  <a:lnTo>
                    <a:pt x="33" y="35"/>
                  </a:lnTo>
                  <a:lnTo>
                    <a:pt x="33" y="34"/>
                  </a:lnTo>
                  <a:lnTo>
                    <a:pt x="32" y="33"/>
                  </a:lnTo>
                  <a:lnTo>
                    <a:pt x="33" y="30"/>
                  </a:lnTo>
                  <a:lnTo>
                    <a:pt x="33" y="29"/>
                  </a:lnTo>
                  <a:lnTo>
                    <a:pt x="36" y="28"/>
                  </a:lnTo>
                  <a:lnTo>
                    <a:pt x="36" y="26"/>
                  </a:lnTo>
                  <a:lnTo>
                    <a:pt x="37" y="24"/>
                  </a:lnTo>
                  <a:lnTo>
                    <a:pt x="38" y="24"/>
                  </a:lnTo>
                  <a:lnTo>
                    <a:pt x="38" y="22"/>
                  </a:lnTo>
                  <a:lnTo>
                    <a:pt x="38" y="17"/>
                  </a:lnTo>
                  <a:lnTo>
                    <a:pt x="38" y="15"/>
                  </a:lnTo>
                  <a:lnTo>
                    <a:pt x="37" y="14"/>
                  </a:lnTo>
                  <a:lnTo>
                    <a:pt x="36" y="12"/>
                  </a:lnTo>
                  <a:lnTo>
                    <a:pt x="35" y="12"/>
                  </a:lnTo>
                  <a:lnTo>
                    <a:pt x="36" y="11"/>
                  </a:lnTo>
                  <a:lnTo>
                    <a:pt x="37" y="10"/>
                  </a:lnTo>
                  <a:lnTo>
                    <a:pt x="36" y="7"/>
                  </a:lnTo>
                  <a:lnTo>
                    <a:pt x="34" y="6"/>
                  </a:lnTo>
                  <a:lnTo>
                    <a:pt x="30" y="4"/>
                  </a:lnTo>
                  <a:lnTo>
                    <a:pt x="27" y="3"/>
                  </a:lnTo>
                  <a:lnTo>
                    <a:pt x="26" y="2"/>
                  </a:lnTo>
                  <a:lnTo>
                    <a:pt x="23" y="2"/>
                  </a:lnTo>
                  <a:lnTo>
                    <a:pt x="21" y="1"/>
                  </a:lnTo>
                  <a:lnTo>
                    <a:pt x="19" y="0"/>
                  </a:lnTo>
                  <a:lnTo>
                    <a:pt x="18" y="1"/>
                  </a:lnTo>
                  <a:lnTo>
                    <a:pt x="17" y="1"/>
                  </a:lnTo>
                  <a:lnTo>
                    <a:pt x="15" y="3"/>
                  </a:lnTo>
                  <a:lnTo>
                    <a:pt x="15" y="5"/>
                  </a:lnTo>
                  <a:lnTo>
                    <a:pt x="15" y="6"/>
                  </a:lnTo>
                  <a:lnTo>
                    <a:pt x="16" y="6"/>
                  </a:lnTo>
                  <a:lnTo>
                    <a:pt x="16" y="7"/>
                  </a:lnTo>
                  <a:lnTo>
                    <a:pt x="15" y="8"/>
                  </a:lnTo>
                  <a:lnTo>
                    <a:pt x="14" y="8"/>
                  </a:lnTo>
                  <a:lnTo>
                    <a:pt x="13" y="10"/>
                  </a:lnTo>
                  <a:lnTo>
                    <a:pt x="12" y="11"/>
                  </a:lnTo>
                  <a:lnTo>
                    <a:pt x="12" y="13"/>
                  </a:lnTo>
                  <a:lnTo>
                    <a:pt x="13" y="15"/>
                  </a:lnTo>
                  <a:lnTo>
                    <a:pt x="12" y="17"/>
                  </a:lnTo>
                  <a:lnTo>
                    <a:pt x="10" y="18"/>
                  </a:lnTo>
                  <a:lnTo>
                    <a:pt x="10" y="16"/>
                  </a:lnTo>
                  <a:lnTo>
                    <a:pt x="10" y="14"/>
                  </a:lnTo>
                  <a:lnTo>
                    <a:pt x="10" y="13"/>
                  </a:lnTo>
                  <a:lnTo>
                    <a:pt x="10" y="12"/>
                  </a:lnTo>
                  <a:lnTo>
                    <a:pt x="10" y="11"/>
                  </a:lnTo>
                  <a:lnTo>
                    <a:pt x="9" y="12"/>
                  </a:lnTo>
                  <a:lnTo>
                    <a:pt x="8" y="13"/>
                  </a:lnTo>
                  <a:lnTo>
                    <a:pt x="8" y="15"/>
                  </a:lnTo>
                  <a:lnTo>
                    <a:pt x="8" y="16"/>
                  </a:lnTo>
                  <a:lnTo>
                    <a:pt x="7" y="16"/>
                  </a:lnTo>
                  <a:lnTo>
                    <a:pt x="5" y="17"/>
                  </a:lnTo>
                  <a:lnTo>
                    <a:pt x="5" y="18"/>
                  </a:lnTo>
                  <a:lnTo>
                    <a:pt x="4" y="19"/>
                  </a:lnTo>
                  <a:lnTo>
                    <a:pt x="3" y="21"/>
                  </a:lnTo>
                  <a:lnTo>
                    <a:pt x="3" y="23"/>
                  </a:lnTo>
                  <a:lnTo>
                    <a:pt x="3" y="26"/>
                  </a:lnTo>
                  <a:lnTo>
                    <a:pt x="2" y="28"/>
                  </a:lnTo>
                  <a:lnTo>
                    <a:pt x="1" y="31"/>
                  </a:lnTo>
                  <a:lnTo>
                    <a:pt x="1" y="32"/>
                  </a:lnTo>
                  <a:lnTo>
                    <a:pt x="1" y="33"/>
                  </a:lnTo>
                  <a:lnTo>
                    <a:pt x="2" y="37"/>
                  </a:lnTo>
                  <a:lnTo>
                    <a:pt x="1" y="39"/>
                  </a:lnTo>
                  <a:lnTo>
                    <a:pt x="2" y="41"/>
                  </a:lnTo>
                  <a:lnTo>
                    <a:pt x="5" y="46"/>
                  </a:lnTo>
                  <a:lnTo>
                    <a:pt x="6" y="50"/>
                  </a:lnTo>
                  <a:lnTo>
                    <a:pt x="6" y="54"/>
                  </a:lnTo>
                  <a:lnTo>
                    <a:pt x="7" y="55"/>
                  </a:lnTo>
                  <a:lnTo>
                    <a:pt x="7" y="56"/>
                  </a:lnTo>
                  <a:lnTo>
                    <a:pt x="6" y="59"/>
                  </a:lnTo>
                  <a:lnTo>
                    <a:pt x="6" y="62"/>
                  </a:lnTo>
                  <a:lnTo>
                    <a:pt x="5" y="64"/>
                  </a:lnTo>
                  <a:lnTo>
                    <a:pt x="2" y="69"/>
                  </a:lnTo>
                  <a:lnTo>
                    <a:pt x="1" y="71"/>
                  </a:lnTo>
                  <a:lnTo>
                    <a:pt x="0" y="71"/>
                  </a:lnTo>
                  <a:close/>
                </a:path>
              </a:pathLst>
            </a:custGeom>
            <a:solidFill>
              <a:srgbClr val="FF8000"/>
            </a:solid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solidFill>
                  <a:srgbClr val="FF9900"/>
                </a:solidFill>
                <a:latin typeface="+mn-lt"/>
                <a:ea typeface="+mn-ea"/>
                <a:cs typeface="+mn-cs"/>
              </a:endParaRPr>
            </a:p>
          </p:txBody>
        </p:sp>
        <p:sp>
          <p:nvSpPr>
            <p:cNvPr id="39" name="Freeform 38"/>
            <p:cNvSpPr>
              <a:spLocks/>
            </p:cNvSpPr>
            <p:nvPr/>
          </p:nvSpPr>
          <p:spPr bwMode="auto">
            <a:xfrm>
              <a:off x="6097587" y="1779588"/>
              <a:ext cx="858838" cy="404813"/>
            </a:xfrm>
            <a:custGeom>
              <a:avLst/>
              <a:gdLst>
                <a:gd name="T0" fmla="*/ 21 w 83"/>
                <a:gd name="T1" fmla="*/ 78 h 41"/>
                <a:gd name="T2" fmla="*/ 41 w 83"/>
                <a:gd name="T3" fmla="*/ 63 h 41"/>
                <a:gd name="T4" fmla="*/ 103 w 83"/>
                <a:gd name="T5" fmla="*/ 29 h 41"/>
                <a:gd name="T6" fmla="*/ 133 w 83"/>
                <a:gd name="T7" fmla="*/ 5 h 41"/>
                <a:gd name="T8" fmla="*/ 159 w 83"/>
                <a:gd name="T9" fmla="*/ 5 h 41"/>
                <a:gd name="T10" fmla="*/ 144 w 83"/>
                <a:gd name="T11" fmla="*/ 20 h 41"/>
                <a:gd name="T12" fmla="*/ 118 w 83"/>
                <a:gd name="T13" fmla="*/ 44 h 41"/>
                <a:gd name="T14" fmla="*/ 118 w 83"/>
                <a:gd name="T15" fmla="*/ 59 h 41"/>
                <a:gd name="T16" fmla="*/ 144 w 83"/>
                <a:gd name="T17" fmla="*/ 49 h 41"/>
                <a:gd name="T18" fmla="*/ 200 w 83"/>
                <a:gd name="T19" fmla="*/ 73 h 41"/>
                <a:gd name="T20" fmla="*/ 221 w 83"/>
                <a:gd name="T21" fmla="*/ 78 h 41"/>
                <a:gd name="T22" fmla="*/ 226 w 83"/>
                <a:gd name="T23" fmla="*/ 83 h 41"/>
                <a:gd name="T24" fmla="*/ 251 w 83"/>
                <a:gd name="T25" fmla="*/ 63 h 41"/>
                <a:gd name="T26" fmla="*/ 328 w 83"/>
                <a:gd name="T27" fmla="*/ 39 h 41"/>
                <a:gd name="T28" fmla="*/ 323 w 83"/>
                <a:gd name="T29" fmla="*/ 54 h 41"/>
                <a:gd name="T30" fmla="*/ 339 w 83"/>
                <a:gd name="T31" fmla="*/ 68 h 41"/>
                <a:gd name="T32" fmla="*/ 370 w 83"/>
                <a:gd name="T33" fmla="*/ 63 h 41"/>
                <a:gd name="T34" fmla="*/ 390 w 83"/>
                <a:gd name="T35" fmla="*/ 88 h 41"/>
                <a:gd name="T36" fmla="*/ 421 w 83"/>
                <a:gd name="T37" fmla="*/ 93 h 41"/>
                <a:gd name="T38" fmla="*/ 421 w 83"/>
                <a:gd name="T39" fmla="*/ 102 h 41"/>
                <a:gd name="T40" fmla="*/ 405 w 83"/>
                <a:gd name="T41" fmla="*/ 102 h 41"/>
                <a:gd name="T42" fmla="*/ 385 w 83"/>
                <a:gd name="T43" fmla="*/ 102 h 41"/>
                <a:gd name="T44" fmla="*/ 354 w 83"/>
                <a:gd name="T45" fmla="*/ 102 h 41"/>
                <a:gd name="T46" fmla="*/ 354 w 83"/>
                <a:gd name="T47" fmla="*/ 117 h 41"/>
                <a:gd name="T48" fmla="*/ 318 w 83"/>
                <a:gd name="T49" fmla="*/ 102 h 41"/>
                <a:gd name="T50" fmla="*/ 293 w 83"/>
                <a:gd name="T51" fmla="*/ 112 h 41"/>
                <a:gd name="T52" fmla="*/ 282 w 83"/>
                <a:gd name="T53" fmla="*/ 122 h 41"/>
                <a:gd name="T54" fmla="*/ 257 w 83"/>
                <a:gd name="T55" fmla="*/ 122 h 41"/>
                <a:gd name="T56" fmla="*/ 236 w 83"/>
                <a:gd name="T57" fmla="*/ 146 h 41"/>
                <a:gd name="T58" fmla="*/ 241 w 83"/>
                <a:gd name="T59" fmla="*/ 137 h 41"/>
                <a:gd name="T60" fmla="*/ 226 w 83"/>
                <a:gd name="T61" fmla="*/ 137 h 41"/>
                <a:gd name="T62" fmla="*/ 216 w 83"/>
                <a:gd name="T63" fmla="*/ 132 h 41"/>
                <a:gd name="T64" fmla="*/ 205 w 83"/>
                <a:gd name="T65" fmla="*/ 156 h 41"/>
                <a:gd name="T66" fmla="*/ 185 w 83"/>
                <a:gd name="T67" fmla="*/ 185 h 41"/>
                <a:gd name="T68" fmla="*/ 175 w 83"/>
                <a:gd name="T69" fmla="*/ 190 h 41"/>
                <a:gd name="T70" fmla="*/ 180 w 83"/>
                <a:gd name="T71" fmla="*/ 176 h 41"/>
                <a:gd name="T72" fmla="*/ 164 w 83"/>
                <a:gd name="T73" fmla="*/ 176 h 41"/>
                <a:gd name="T74" fmla="*/ 154 w 83"/>
                <a:gd name="T75" fmla="*/ 141 h 41"/>
                <a:gd name="T76" fmla="*/ 149 w 83"/>
                <a:gd name="T77" fmla="*/ 137 h 41"/>
                <a:gd name="T78" fmla="*/ 118 w 83"/>
                <a:gd name="T79" fmla="*/ 127 h 41"/>
                <a:gd name="T80" fmla="*/ 113 w 83"/>
                <a:gd name="T81" fmla="*/ 127 h 41"/>
                <a:gd name="T82" fmla="*/ 82 w 83"/>
                <a:gd name="T83" fmla="*/ 117 h 41"/>
                <a:gd name="T84" fmla="*/ 21 w 83"/>
                <a:gd name="T85" fmla="*/ 93 h 41"/>
                <a:gd name="T86" fmla="*/ 0 w 83"/>
                <a:gd name="T87" fmla="*/ 83 h 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83"/>
                <a:gd name="T133" fmla="*/ 0 h 41"/>
                <a:gd name="T134" fmla="*/ 83 w 83"/>
                <a:gd name="T135" fmla="*/ 41 h 4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83" h="41">
                  <a:moveTo>
                    <a:pt x="0" y="17"/>
                  </a:moveTo>
                  <a:lnTo>
                    <a:pt x="3" y="17"/>
                  </a:lnTo>
                  <a:lnTo>
                    <a:pt x="4" y="16"/>
                  </a:lnTo>
                  <a:lnTo>
                    <a:pt x="7" y="14"/>
                  </a:lnTo>
                  <a:lnTo>
                    <a:pt x="7" y="13"/>
                  </a:lnTo>
                  <a:lnTo>
                    <a:pt x="8" y="13"/>
                  </a:lnTo>
                  <a:lnTo>
                    <a:pt x="13" y="11"/>
                  </a:lnTo>
                  <a:lnTo>
                    <a:pt x="16" y="10"/>
                  </a:lnTo>
                  <a:lnTo>
                    <a:pt x="20" y="6"/>
                  </a:lnTo>
                  <a:lnTo>
                    <a:pt x="21" y="5"/>
                  </a:lnTo>
                  <a:lnTo>
                    <a:pt x="24" y="2"/>
                  </a:lnTo>
                  <a:lnTo>
                    <a:pt x="26" y="1"/>
                  </a:lnTo>
                  <a:lnTo>
                    <a:pt x="30" y="0"/>
                  </a:lnTo>
                  <a:lnTo>
                    <a:pt x="31" y="1"/>
                  </a:lnTo>
                  <a:lnTo>
                    <a:pt x="29" y="2"/>
                  </a:lnTo>
                  <a:lnTo>
                    <a:pt x="28" y="2"/>
                  </a:lnTo>
                  <a:lnTo>
                    <a:pt x="28" y="4"/>
                  </a:lnTo>
                  <a:lnTo>
                    <a:pt x="25" y="7"/>
                  </a:lnTo>
                  <a:lnTo>
                    <a:pt x="24" y="8"/>
                  </a:lnTo>
                  <a:lnTo>
                    <a:pt x="23" y="9"/>
                  </a:lnTo>
                  <a:lnTo>
                    <a:pt x="23" y="11"/>
                  </a:lnTo>
                  <a:lnTo>
                    <a:pt x="23" y="13"/>
                  </a:lnTo>
                  <a:lnTo>
                    <a:pt x="23" y="12"/>
                  </a:lnTo>
                  <a:lnTo>
                    <a:pt x="26" y="10"/>
                  </a:lnTo>
                  <a:lnTo>
                    <a:pt x="27" y="10"/>
                  </a:lnTo>
                  <a:lnTo>
                    <a:pt x="28" y="10"/>
                  </a:lnTo>
                  <a:lnTo>
                    <a:pt x="33" y="12"/>
                  </a:lnTo>
                  <a:lnTo>
                    <a:pt x="36" y="16"/>
                  </a:lnTo>
                  <a:lnTo>
                    <a:pt x="39" y="15"/>
                  </a:lnTo>
                  <a:lnTo>
                    <a:pt x="41" y="16"/>
                  </a:lnTo>
                  <a:lnTo>
                    <a:pt x="42" y="16"/>
                  </a:lnTo>
                  <a:lnTo>
                    <a:pt x="43" y="16"/>
                  </a:lnTo>
                  <a:lnTo>
                    <a:pt x="44" y="17"/>
                  </a:lnTo>
                  <a:lnTo>
                    <a:pt x="45" y="17"/>
                  </a:lnTo>
                  <a:lnTo>
                    <a:pt x="46" y="15"/>
                  </a:lnTo>
                  <a:lnTo>
                    <a:pt x="49" y="13"/>
                  </a:lnTo>
                  <a:lnTo>
                    <a:pt x="59" y="10"/>
                  </a:lnTo>
                  <a:lnTo>
                    <a:pt x="62" y="9"/>
                  </a:lnTo>
                  <a:lnTo>
                    <a:pt x="64" y="8"/>
                  </a:lnTo>
                  <a:lnTo>
                    <a:pt x="64" y="9"/>
                  </a:lnTo>
                  <a:lnTo>
                    <a:pt x="63" y="10"/>
                  </a:lnTo>
                  <a:lnTo>
                    <a:pt x="63" y="11"/>
                  </a:lnTo>
                  <a:lnTo>
                    <a:pt x="65" y="14"/>
                  </a:lnTo>
                  <a:lnTo>
                    <a:pt x="66" y="14"/>
                  </a:lnTo>
                  <a:lnTo>
                    <a:pt x="68" y="14"/>
                  </a:lnTo>
                  <a:lnTo>
                    <a:pt x="69" y="14"/>
                  </a:lnTo>
                  <a:lnTo>
                    <a:pt x="72" y="13"/>
                  </a:lnTo>
                  <a:lnTo>
                    <a:pt x="73" y="14"/>
                  </a:lnTo>
                  <a:lnTo>
                    <a:pt x="75" y="17"/>
                  </a:lnTo>
                  <a:lnTo>
                    <a:pt x="76" y="18"/>
                  </a:lnTo>
                  <a:lnTo>
                    <a:pt x="79" y="19"/>
                  </a:lnTo>
                  <a:lnTo>
                    <a:pt x="81" y="18"/>
                  </a:lnTo>
                  <a:lnTo>
                    <a:pt x="82" y="19"/>
                  </a:lnTo>
                  <a:lnTo>
                    <a:pt x="83" y="19"/>
                  </a:lnTo>
                  <a:lnTo>
                    <a:pt x="83" y="20"/>
                  </a:lnTo>
                  <a:lnTo>
                    <a:pt x="82" y="21"/>
                  </a:lnTo>
                  <a:lnTo>
                    <a:pt x="80" y="21"/>
                  </a:lnTo>
                  <a:lnTo>
                    <a:pt x="79" y="21"/>
                  </a:lnTo>
                  <a:lnTo>
                    <a:pt x="78" y="21"/>
                  </a:lnTo>
                  <a:lnTo>
                    <a:pt x="76" y="21"/>
                  </a:lnTo>
                  <a:lnTo>
                    <a:pt x="75" y="21"/>
                  </a:lnTo>
                  <a:lnTo>
                    <a:pt x="74" y="21"/>
                  </a:lnTo>
                  <a:lnTo>
                    <a:pt x="71" y="22"/>
                  </a:lnTo>
                  <a:lnTo>
                    <a:pt x="69" y="21"/>
                  </a:lnTo>
                  <a:lnTo>
                    <a:pt x="69" y="22"/>
                  </a:lnTo>
                  <a:lnTo>
                    <a:pt x="69" y="23"/>
                  </a:lnTo>
                  <a:lnTo>
                    <a:pt x="69" y="24"/>
                  </a:lnTo>
                  <a:lnTo>
                    <a:pt x="68" y="23"/>
                  </a:lnTo>
                  <a:lnTo>
                    <a:pt x="66" y="22"/>
                  </a:lnTo>
                  <a:lnTo>
                    <a:pt x="62" y="21"/>
                  </a:lnTo>
                  <a:lnTo>
                    <a:pt x="61" y="22"/>
                  </a:lnTo>
                  <a:lnTo>
                    <a:pt x="60" y="21"/>
                  </a:lnTo>
                  <a:lnTo>
                    <a:pt x="57" y="23"/>
                  </a:lnTo>
                  <a:lnTo>
                    <a:pt x="56" y="23"/>
                  </a:lnTo>
                  <a:lnTo>
                    <a:pt x="55" y="24"/>
                  </a:lnTo>
                  <a:lnTo>
                    <a:pt x="55" y="25"/>
                  </a:lnTo>
                  <a:lnTo>
                    <a:pt x="54" y="25"/>
                  </a:lnTo>
                  <a:lnTo>
                    <a:pt x="52" y="24"/>
                  </a:lnTo>
                  <a:lnTo>
                    <a:pt x="50" y="25"/>
                  </a:lnTo>
                  <a:lnTo>
                    <a:pt x="50" y="26"/>
                  </a:lnTo>
                  <a:lnTo>
                    <a:pt x="50" y="27"/>
                  </a:lnTo>
                  <a:lnTo>
                    <a:pt x="46" y="30"/>
                  </a:lnTo>
                  <a:lnTo>
                    <a:pt x="45" y="30"/>
                  </a:lnTo>
                  <a:lnTo>
                    <a:pt x="47" y="28"/>
                  </a:lnTo>
                  <a:lnTo>
                    <a:pt x="47" y="27"/>
                  </a:lnTo>
                  <a:lnTo>
                    <a:pt x="45" y="27"/>
                  </a:lnTo>
                  <a:lnTo>
                    <a:pt x="44" y="28"/>
                  </a:lnTo>
                  <a:lnTo>
                    <a:pt x="43" y="29"/>
                  </a:lnTo>
                  <a:lnTo>
                    <a:pt x="42" y="28"/>
                  </a:lnTo>
                  <a:lnTo>
                    <a:pt x="42" y="27"/>
                  </a:lnTo>
                  <a:lnTo>
                    <a:pt x="41" y="27"/>
                  </a:lnTo>
                  <a:lnTo>
                    <a:pt x="41" y="29"/>
                  </a:lnTo>
                  <a:lnTo>
                    <a:pt x="40" y="32"/>
                  </a:lnTo>
                  <a:lnTo>
                    <a:pt x="39" y="34"/>
                  </a:lnTo>
                  <a:lnTo>
                    <a:pt x="38" y="36"/>
                  </a:lnTo>
                  <a:lnTo>
                    <a:pt x="36" y="38"/>
                  </a:lnTo>
                  <a:lnTo>
                    <a:pt x="36" y="40"/>
                  </a:lnTo>
                  <a:lnTo>
                    <a:pt x="36" y="41"/>
                  </a:lnTo>
                  <a:lnTo>
                    <a:pt x="34" y="39"/>
                  </a:lnTo>
                  <a:lnTo>
                    <a:pt x="34" y="38"/>
                  </a:lnTo>
                  <a:lnTo>
                    <a:pt x="34" y="37"/>
                  </a:lnTo>
                  <a:lnTo>
                    <a:pt x="35" y="36"/>
                  </a:lnTo>
                  <a:lnTo>
                    <a:pt x="34" y="36"/>
                  </a:lnTo>
                  <a:lnTo>
                    <a:pt x="32" y="36"/>
                  </a:lnTo>
                  <a:lnTo>
                    <a:pt x="33" y="32"/>
                  </a:lnTo>
                  <a:lnTo>
                    <a:pt x="32" y="30"/>
                  </a:lnTo>
                  <a:lnTo>
                    <a:pt x="30" y="29"/>
                  </a:lnTo>
                  <a:lnTo>
                    <a:pt x="28" y="29"/>
                  </a:lnTo>
                  <a:lnTo>
                    <a:pt x="28" y="28"/>
                  </a:lnTo>
                  <a:lnTo>
                    <a:pt x="29" y="28"/>
                  </a:lnTo>
                  <a:lnTo>
                    <a:pt x="28" y="27"/>
                  </a:lnTo>
                  <a:lnTo>
                    <a:pt x="26" y="26"/>
                  </a:lnTo>
                  <a:lnTo>
                    <a:pt x="23" y="26"/>
                  </a:lnTo>
                  <a:lnTo>
                    <a:pt x="22" y="26"/>
                  </a:lnTo>
                  <a:lnTo>
                    <a:pt x="20" y="26"/>
                  </a:lnTo>
                  <a:lnTo>
                    <a:pt x="18" y="24"/>
                  </a:lnTo>
                  <a:lnTo>
                    <a:pt x="16" y="24"/>
                  </a:lnTo>
                  <a:lnTo>
                    <a:pt x="5" y="22"/>
                  </a:lnTo>
                  <a:lnTo>
                    <a:pt x="4" y="21"/>
                  </a:lnTo>
                  <a:lnTo>
                    <a:pt x="4" y="19"/>
                  </a:lnTo>
                  <a:lnTo>
                    <a:pt x="3" y="19"/>
                  </a:lnTo>
                  <a:lnTo>
                    <a:pt x="1" y="18"/>
                  </a:lnTo>
                  <a:lnTo>
                    <a:pt x="0" y="17"/>
                  </a:lnTo>
                  <a:close/>
                </a:path>
              </a:pathLst>
            </a:custGeom>
            <a:solidFill>
              <a:srgbClr val="FF8000"/>
            </a:solid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solidFill>
                  <a:srgbClr val="FF9900"/>
                </a:solidFill>
                <a:latin typeface="+mn-lt"/>
                <a:ea typeface="+mn-ea"/>
                <a:cs typeface="+mn-cs"/>
              </a:endParaRPr>
            </a:p>
          </p:txBody>
        </p:sp>
        <p:sp>
          <p:nvSpPr>
            <p:cNvPr id="40" name="Freeform 39"/>
            <p:cNvSpPr>
              <a:spLocks/>
            </p:cNvSpPr>
            <p:nvPr/>
          </p:nvSpPr>
          <p:spPr bwMode="auto">
            <a:xfrm>
              <a:off x="6521450" y="2697163"/>
              <a:ext cx="415925" cy="708025"/>
            </a:xfrm>
            <a:custGeom>
              <a:avLst/>
              <a:gdLst>
                <a:gd name="T0" fmla="*/ 5 w 40"/>
                <a:gd name="T1" fmla="*/ 24 h 72"/>
                <a:gd name="T2" fmla="*/ 21 w 40"/>
                <a:gd name="T3" fmla="*/ 219 h 72"/>
                <a:gd name="T4" fmla="*/ 21 w 40"/>
                <a:gd name="T5" fmla="*/ 224 h 72"/>
                <a:gd name="T6" fmla="*/ 21 w 40"/>
                <a:gd name="T7" fmla="*/ 229 h 72"/>
                <a:gd name="T8" fmla="*/ 21 w 40"/>
                <a:gd name="T9" fmla="*/ 239 h 72"/>
                <a:gd name="T10" fmla="*/ 26 w 40"/>
                <a:gd name="T11" fmla="*/ 253 h 72"/>
                <a:gd name="T12" fmla="*/ 31 w 40"/>
                <a:gd name="T13" fmla="*/ 273 h 72"/>
                <a:gd name="T14" fmla="*/ 21 w 40"/>
                <a:gd name="T15" fmla="*/ 288 h 72"/>
                <a:gd name="T16" fmla="*/ 21 w 40"/>
                <a:gd name="T17" fmla="*/ 292 h 72"/>
                <a:gd name="T18" fmla="*/ 10 w 40"/>
                <a:gd name="T19" fmla="*/ 307 h 72"/>
                <a:gd name="T20" fmla="*/ 0 w 40"/>
                <a:gd name="T21" fmla="*/ 317 h 72"/>
                <a:gd name="T22" fmla="*/ 0 w 40"/>
                <a:gd name="T23" fmla="*/ 332 h 72"/>
                <a:gd name="T24" fmla="*/ 0 w 40"/>
                <a:gd name="T25" fmla="*/ 346 h 72"/>
                <a:gd name="T26" fmla="*/ 0 w 40"/>
                <a:gd name="T27" fmla="*/ 346 h 72"/>
                <a:gd name="T28" fmla="*/ 0 w 40"/>
                <a:gd name="T29" fmla="*/ 351 h 72"/>
                <a:gd name="T30" fmla="*/ 0 w 40"/>
                <a:gd name="T31" fmla="*/ 351 h 72"/>
                <a:gd name="T32" fmla="*/ 5 w 40"/>
                <a:gd name="T33" fmla="*/ 351 h 72"/>
                <a:gd name="T34" fmla="*/ 10 w 40"/>
                <a:gd name="T35" fmla="*/ 351 h 72"/>
                <a:gd name="T36" fmla="*/ 10 w 40"/>
                <a:gd name="T37" fmla="*/ 346 h 72"/>
                <a:gd name="T38" fmla="*/ 10 w 40"/>
                <a:gd name="T39" fmla="*/ 341 h 72"/>
                <a:gd name="T40" fmla="*/ 26 w 40"/>
                <a:gd name="T41" fmla="*/ 341 h 72"/>
                <a:gd name="T42" fmla="*/ 41 w 40"/>
                <a:gd name="T43" fmla="*/ 336 h 72"/>
                <a:gd name="T44" fmla="*/ 62 w 40"/>
                <a:gd name="T45" fmla="*/ 346 h 72"/>
                <a:gd name="T46" fmla="*/ 62 w 40"/>
                <a:gd name="T47" fmla="*/ 346 h 72"/>
                <a:gd name="T48" fmla="*/ 67 w 40"/>
                <a:gd name="T49" fmla="*/ 346 h 72"/>
                <a:gd name="T50" fmla="*/ 72 w 40"/>
                <a:gd name="T51" fmla="*/ 332 h 72"/>
                <a:gd name="T52" fmla="*/ 82 w 40"/>
                <a:gd name="T53" fmla="*/ 332 h 72"/>
                <a:gd name="T54" fmla="*/ 88 w 40"/>
                <a:gd name="T55" fmla="*/ 336 h 72"/>
                <a:gd name="T56" fmla="*/ 93 w 40"/>
                <a:gd name="T57" fmla="*/ 341 h 72"/>
                <a:gd name="T58" fmla="*/ 98 w 40"/>
                <a:gd name="T59" fmla="*/ 336 h 72"/>
                <a:gd name="T60" fmla="*/ 103 w 40"/>
                <a:gd name="T61" fmla="*/ 317 h 72"/>
                <a:gd name="T62" fmla="*/ 108 w 40"/>
                <a:gd name="T63" fmla="*/ 312 h 72"/>
                <a:gd name="T64" fmla="*/ 113 w 40"/>
                <a:gd name="T65" fmla="*/ 312 h 72"/>
                <a:gd name="T66" fmla="*/ 124 w 40"/>
                <a:gd name="T67" fmla="*/ 322 h 72"/>
                <a:gd name="T68" fmla="*/ 139 w 40"/>
                <a:gd name="T69" fmla="*/ 322 h 72"/>
                <a:gd name="T70" fmla="*/ 144 w 40"/>
                <a:gd name="T71" fmla="*/ 307 h 72"/>
                <a:gd name="T72" fmla="*/ 170 w 40"/>
                <a:gd name="T73" fmla="*/ 273 h 72"/>
                <a:gd name="T74" fmla="*/ 170 w 40"/>
                <a:gd name="T75" fmla="*/ 258 h 72"/>
                <a:gd name="T76" fmla="*/ 175 w 40"/>
                <a:gd name="T77" fmla="*/ 258 h 72"/>
                <a:gd name="T78" fmla="*/ 191 w 40"/>
                <a:gd name="T79" fmla="*/ 258 h 72"/>
                <a:gd name="T80" fmla="*/ 196 w 40"/>
                <a:gd name="T81" fmla="*/ 253 h 72"/>
                <a:gd name="T82" fmla="*/ 206 w 40"/>
                <a:gd name="T83" fmla="*/ 249 h 72"/>
                <a:gd name="T84" fmla="*/ 206 w 40"/>
                <a:gd name="T85" fmla="*/ 244 h 72"/>
                <a:gd name="T86" fmla="*/ 206 w 40"/>
                <a:gd name="T87" fmla="*/ 229 h 72"/>
                <a:gd name="T88" fmla="*/ 206 w 40"/>
                <a:gd name="T89" fmla="*/ 229 h 72"/>
                <a:gd name="T90" fmla="*/ 206 w 40"/>
                <a:gd name="T91" fmla="*/ 219 h 72"/>
                <a:gd name="T92" fmla="*/ 180 w 40"/>
                <a:gd name="T93" fmla="*/ 5 h 72"/>
                <a:gd name="T94" fmla="*/ 180 w 40"/>
                <a:gd name="T95" fmla="*/ 0 h 72"/>
                <a:gd name="T96" fmla="*/ 46 w 40"/>
                <a:gd name="T97" fmla="*/ 15 h 72"/>
                <a:gd name="T98" fmla="*/ 41 w 40"/>
                <a:gd name="T99" fmla="*/ 20 h 72"/>
                <a:gd name="T100" fmla="*/ 31 w 40"/>
                <a:gd name="T101" fmla="*/ 24 h 72"/>
                <a:gd name="T102" fmla="*/ 26 w 40"/>
                <a:gd name="T103" fmla="*/ 29 h 72"/>
                <a:gd name="T104" fmla="*/ 15 w 40"/>
                <a:gd name="T105" fmla="*/ 29 h 72"/>
                <a:gd name="T106" fmla="*/ 5 w 40"/>
                <a:gd name="T107" fmla="*/ 24 h 72"/>
                <a:gd name="T108" fmla="*/ 5 w 40"/>
                <a:gd name="T109" fmla="*/ 24 h 7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0"/>
                <a:gd name="T166" fmla="*/ 0 h 72"/>
                <a:gd name="T167" fmla="*/ 40 w 40"/>
                <a:gd name="T168" fmla="*/ 72 h 7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0" h="72">
                  <a:moveTo>
                    <a:pt x="1" y="5"/>
                  </a:moveTo>
                  <a:lnTo>
                    <a:pt x="4" y="45"/>
                  </a:lnTo>
                  <a:lnTo>
                    <a:pt x="4" y="46"/>
                  </a:lnTo>
                  <a:lnTo>
                    <a:pt x="4" y="47"/>
                  </a:lnTo>
                  <a:lnTo>
                    <a:pt x="4" y="49"/>
                  </a:lnTo>
                  <a:lnTo>
                    <a:pt x="5" y="52"/>
                  </a:lnTo>
                  <a:lnTo>
                    <a:pt x="6" y="56"/>
                  </a:lnTo>
                  <a:lnTo>
                    <a:pt x="4" y="59"/>
                  </a:lnTo>
                  <a:lnTo>
                    <a:pt x="4" y="60"/>
                  </a:lnTo>
                  <a:lnTo>
                    <a:pt x="2" y="63"/>
                  </a:lnTo>
                  <a:lnTo>
                    <a:pt x="0" y="65"/>
                  </a:lnTo>
                  <a:lnTo>
                    <a:pt x="0" y="68"/>
                  </a:lnTo>
                  <a:lnTo>
                    <a:pt x="0" y="71"/>
                  </a:lnTo>
                  <a:lnTo>
                    <a:pt x="0" y="72"/>
                  </a:lnTo>
                  <a:lnTo>
                    <a:pt x="1" y="72"/>
                  </a:lnTo>
                  <a:lnTo>
                    <a:pt x="2" y="72"/>
                  </a:lnTo>
                  <a:lnTo>
                    <a:pt x="2" y="71"/>
                  </a:lnTo>
                  <a:lnTo>
                    <a:pt x="2" y="70"/>
                  </a:lnTo>
                  <a:lnTo>
                    <a:pt x="5" y="70"/>
                  </a:lnTo>
                  <a:lnTo>
                    <a:pt x="8" y="69"/>
                  </a:lnTo>
                  <a:lnTo>
                    <a:pt x="12" y="71"/>
                  </a:lnTo>
                  <a:lnTo>
                    <a:pt x="13" y="71"/>
                  </a:lnTo>
                  <a:lnTo>
                    <a:pt x="14" y="68"/>
                  </a:lnTo>
                  <a:lnTo>
                    <a:pt x="16" y="68"/>
                  </a:lnTo>
                  <a:lnTo>
                    <a:pt x="17" y="69"/>
                  </a:lnTo>
                  <a:lnTo>
                    <a:pt x="18" y="70"/>
                  </a:lnTo>
                  <a:lnTo>
                    <a:pt x="19" y="69"/>
                  </a:lnTo>
                  <a:lnTo>
                    <a:pt x="20" y="65"/>
                  </a:lnTo>
                  <a:lnTo>
                    <a:pt x="21" y="64"/>
                  </a:lnTo>
                  <a:lnTo>
                    <a:pt x="22" y="64"/>
                  </a:lnTo>
                  <a:lnTo>
                    <a:pt x="24" y="66"/>
                  </a:lnTo>
                  <a:lnTo>
                    <a:pt x="27" y="66"/>
                  </a:lnTo>
                  <a:lnTo>
                    <a:pt x="28" y="63"/>
                  </a:lnTo>
                  <a:lnTo>
                    <a:pt x="33" y="56"/>
                  </a:lnTo>
                  <a:lnTo>
                    <a:pt x="33" y="53"/>
                  </a:lnTo>
                  <a:lnTo>
                    <a:pt x="34" y="53"/>
                  </a:lnTo>
                  <a:lnTo>
                    <a:pt x="37" y="53"/>
                  </a:lnTo>
                  <a:lnTo>
                    <a:pt x="38" y="52"/>
                  </a:lnTo>
                  <a:lnTo>
                    <a:pt x="40" y="51"/>
                  </a:lnTo>
                  <a:lnTo>
                    <a:pt x="40" y="50"/>
                  </a:lnTo>
                  <a:lnTo>
                    <a:pt x="40" y="47"/>
                  </a:lnTo>
                  <a:lnTo>
                    <a:pt x="40" y="45"/>
                  </a:lnTo>
                  <a:lnTo>
                    <a:pt x="35" y="1"/>
                  </a:lnTo>
                  <a:lnTo>
                    <a:pt x="35" y="0"/>
                  </a:lnTo>
                  <a:lnTo>
                    <a:pt x="9" y="3"/>
                  </a:lnTo>
                  <a:lnTo>
                    <a:pt x="8" y="4"/>
                  </a:lnTo>
                  <a:lnTo>
                    <a:pt x="6" y="5"/>
                  </a:lnTo>
                  <a:lnTo>
                    <a:pt x="5" y="6"/>
                  </a:lnTo>
                  <a:lnTo>
                    <a:pt x="3" y="6"/>
                  </a:lnTo>
                  <a:lnTo>
                    <a:pt x="1" y="5"/>
                  </a:lnTo>
                  <a:close/>
                </a:path>
              </a:pathLst>
            </a:custGeom>
            <a:solidFill>
              <a:srgbClr val="FF8000"/>
            </a:solid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sp>
          <p:nvSpPr>
            <p:cNvPr id="41" name="Freeform 40"/>
            <p:cNvSpPr>
              <a:spLocks/>
            </p:cNvSpPr>
            <p:nvPr/>
          </p:nvSpPr>
          <p:spPr bwMode="auto">
            <a:xfrm>
              <a:off x="6089650" y="3878263"/>
              <a:ext cx="484187" cy="817563"/>
            </a:xfrm>
            <a:custGeom>
              <a:avLst/>
              <a:gdLst>
                <a:gd name="T0" fmla="*/ 2147483647 w 47"/>
                <a:gd name="T1" fmla="*/ 0 h 83"/>
                <a:gd name="T2" fmla="*/ 2147483647 w 47"/>
                <a:gd name="T3" fmla="*/ 2147483647 h 83"/>
                <a:gd name="T4" fmla="*/ 2147483647 w 47"/>
                <a:gd name="T5" fmla="*/ 2147483647 h 83"/>
                <a:gd name="T6" fmla="*/ 2147483647 w 47"/>
                <a:gd name="T7" fmla="*/ 2147483647 h 83"/>
                <a:gd name="T8" fmla="*/ 2147483647 w 47"/>
                <a:gd name="T9" fmla="*/ 2147483647 h 83"/>
                <a:gd name="T10" fmla="*/ 2147483647 w 47"/>
                <a:gd name="T11" fmla="*/ 2147483647 h 83"/>
                <a:gd name="T12" fmla="*/ 2147483647 w 47"/>
                <a:gd name="T13" fmla="*/ 2147483647 h 83"/>
                <a:gd name="T14" fmla="*/ 2147483647 w 47"/>
                <a:gd name="T15" fmla="*/ 2147483647 h 83"/>
                <a:gd name="T16" fmla="*/ 2147483647 w 47"/>
                <a:gd name="T17" fmla="*/ 2147483647 h 83"/>
                <a:gd name="T18" fmla="*/ 2147483647 w 47"/>
                <a:gd name="T19" fmla="*/ 2147483647 h 83"/>
                <a:gd name="T20" fmla="*/ 2147483647 w 47"/>
                <a:gd name="T21" fmla="*/ 2147483647 h 83"/>
                <a:gd name="T22" fmla="*/ 2147483647 w 47"/>
                <a:gd name="T23" fmla="*/ 2147483647 h 83"/>
                <a:gd name="T24" fmla="*/ 2147483647 w 47"/>
                <a:gd name="T25" fmla="*/ 2147483647 h 83"/>
                <a:gd name="T26" fmla="*/ 2147483647 w 47"/>
                <a:gd name="T27" fmla="*/ 2147483647 h 83"/>
                <a:gd name="T28" fmla="*/ 2147483647 w 47"/>
                <a:gd name="T29" fmla="*/ 2147483647 h 83"/>
                <a:gd name="T30" fmla="*/ 2147483647 w 47"/>
                <a:gd name="T31" fmla="*/ 2147483647 h 83"/>
                <a:gd name="T32" fmla="*/ 2147483647 w 47"/>
                <a:gd name="T33" fmla="*/ 2147483647 h 83"/>
                <a:gd name="T34" fmla="*/ 2147483647 w 47"/>
                <a:gd name="T35" fmla="*/ 2147483647 h 83"/>
                <a:gd name="T36" fmla="*/ 2147483647 w 47"/>
                <a:gd name="T37" fmla="*/ 2147483647 h 83"/>
                <a:gd name="T38" fmla="*/ 2147483647 w 47"/>
                <a:gd name="T39" fmla="*/ 2147483647 h 83"/>
                <a:gd name="T40" fmla="*/ 2147483647 w 47"/>
                <a:gd name="T41" fmla="*/ 2147483647 h 83"/>
                <a:gd name="T42" fmla="*/ 2147483647 w 47"/>
                <a:gd name="T43" fmla="*/ 2147483647 h 83"/>
                <a:gd name="T44" fmla="*/ 2147483647 w 47"/>
                <a:gd name="T45" fmla="*/ 2147483647 h 83"/>
                <a:gd name="T46" fmla="*/ 2147483647 w 47"/>
                <a:gd name="T47" fmla="*/ 2147483647 h 83"/>
                <a:gd name="T48" fmla="*/ 2147483647 w 47"/>
                <a:gd name="T49" fmla="*/ 2147483647 h 83"/>
                <a:gd name="T50" fmla="*/ 2147483647 w 47"/>
                <a:gd name="T51" fmla="*/ 2147483647 h 83"/>
                <a:gd name="T52" fmla="*/ 2147483647 w 47"/>
                <a:gd name="T53" fmla="*/ 2147483647 h 83"/>
                <a:gd name="T54" fmla="*/ 2147483647 w 47"/>
                <a:gd name="T55" fmla="*/ 2147483647 h 83"/>
                <a:gd name="T56" fmla="*/ 2147483647 w 47"/>
                <a:gd name="T57" fmla="*/ 2147483647 h 83"/>
                <a:gd name="T58" fmla="*/ 2147483647 w 47"/>
                <a:gd name="T59" fmla="*/ 2147483647 h 83"/>
                <a:gd name="T60" fmla="*/ 2147483647 w 47"/>
                <a:gd name="T61" fmla="*/ 2147483647 h 83"/>
                <a:gd name="T62" fmla="*/ 2147483647 w 47"/>
                <a:gd name="T63" fmla="*/ 2147483647 h 83"/>
                <a:gd name="T64" fmla="*/ 2147483647 w 47"/>
                <a:gd name="T65" fmla="*/ 2147483647 h 83"/>
                <a:gd name="T66" fmla="*/ 0 w 47"/>
                <a:gd name="T67" fmla="*/ 2147483647 h 83"/>
                <a:gd name="T68" fmla="*/ 0 w 47"/>
                <a:gd name="T69" fmla="*/ 2147483647 h 83"/>
                <a:gd name="T70" fmla="*/ 2147483647 w 47"/>
                <a:gd name="T71" fmla="*/ 2147483647 h 83"/>
                <a:gd name="T72" fmla="*/ 2147483647 w 47"/>
                <a:gd name="T73" fmla="*/ 2147483647 h 83"/>
                <a:gd name="T74" fmla="*/ 2147483647 w 47"/>
                <a:gd name="T75" fmla="*/ 2147483647 h 83"/>
                <a:gd name="T76" fmla="*/ 2147483647 w 47"/>
                <a:gd name="T77" fmla="*/ 2147483647 h 83"/>
                <a:gd name="T78" fmla="*/ 2147483647 w 47"/>
                <a:gd name="T79" fmla="*/ 2147483647 h 83"/>
                <a:gd name="T80" fmla="*/ 2147483647 w 47"/>
                <a:gd name="T81" fmla="*/ 2147483647 h 83"/>
                <a:gd name="T82" fmla="*/ 2147483647 w 47"/>
                <a:gd name="T83" fmla="*/ 2147483647 h 83"/>
                <a:gd name="T84" fmla="*/ 2147483647 w 47"/>
                <a:gd name="T85" fmla="*/ 2147483647 h 83"/>
                <a:gd name="T86" fmla="*/ 2147483647 w 47"/>
                <a:gd name="T87" fmla="*/ 2147483647 h 83"/>
                <a:gd name="T88" fmla="*/ 2147483647 w 47"/>
                <a:gd name="T89" fmla="*/ 2147483647 h 83"/>
                <a:gd name="T90" fmla="*/ 2147483647 w 47"/>
                <a:gd name="T91" fmla="*/ 2147483647 h 83"/>
                <a:gd name="T92" fmla="*/ 2147483647 w 47"/>
                <a:gd name="T93" fmla="*/ 2147483647 h 83"/>
                <a:gd name="T94" fmla="*/ 2147483647 w 47"/>
                <a:gd name="T95" fmla="*/ 2147483647 h 83"/>
                <a:gd name="T96" fmla="*/ 2147483647 w 47"/>
                <a:gd name="T97" fmla="*/ 2147483647 h 83"/>
                <a:gd name="T98" fmla="*/ 2147483647 w 47"/>
                <a:gd name="T99" fmla="*/ 2147483647 h 83"/>
                <a:gd name="T100" fmla="*/ 2147483647 w 47"/>
                <a:gd name="T101" fmla="*/ 2147483647 h 83"/>
                <a:gd name="T102" fmla="*/ 2147483647 w 47"/>
                <a:gd name="T103" fmla="*/ 2147483647 h 83"/>
                <a:gd name="T104" fmla="*/ 2147483647 w 47"/>
                <a:gd name="T105" fmla="*/ 0 h 83"/>
                <a:gd name="T106" fmla="*/ 2147483647 w 47"/>
                <a:gd name="T107" fmla="*/ 0 h 8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7"/>
                <a:gd name="T163" fmla="*/ 0 h 83"/>
                <a:gd name="T164" fmla="*/ 47 w 47"/>
                <a:gd name="T165" fmla="*/ 83 h 8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7" h="83">
                  <a:moveTo>
                    <a:pt x="44" y="0"/>
                  </a:moveTo>
                  <a:lnTo>
                    <a:pt x="15" y="2"/>
                  </a:lnTo>
                  <a:lnTo>
                    <a:pt x="15" y="3"/>
                  </a:lnTo>
                  <a:lnTo>
                    <a:pt x="12" y="5"/>
                  </a:lnTo>
                  <a:lnTo>
                    <a:pt x="12" y="8"/>
                  </a:lnTo>
                  <a:lnTo>
                    <a:pt x="12" y="11"/>
                  </a:lnTo>
                  <a:lnTo>
                    <a:pt x="11" y="12"/>
                  </a:lnTo>
                  <a:lnTo>
                    <a:pt x="9" y="14"/>
                  </a:lnTo>
                  <a:lnTo>
                    <a:pt x="7" y="16"/>
                  </a:lnTo>
                  <a:lnTo>
                    <a:pt x="6" y="17"/>
                  </a:lnTo>
                  <a:lnTo>
                    <a:pt x="6" y="19"/>
                  </a:lnTo>
                  <a:lnTo>
                    <a:pt x="5" y="21"/>
                  </a:lnTo>
                  <a:lnTo>
                    <a:pt x="5" y="22"/>
                  </a:lnTo>
                  <a:lnTo>
                    <a:pt x="4" y="25"/>
                  </a:lnTo>
                  <a:lnTo>
                    <a:pt x="3" y="27"/>
                  </a:lnTo>
                  <a:lnTo>
                    <a:pt x="4" y="30"/>
                  </a:lnTo>
                  <a:lnTo>
                    <a:pt x="5" y="31"/>
                  </a:lnTo>
                  <a:lnTo>
                    <a:pt x="5" y="33"/>
                  </a:lnTo>
                  <a:lnTo>
                    <a:pt x="5" y="34"/>
                  </a:lnTo>
                  <a:lnTo>
                    <a:pt x="4" y="36"/>
                  </a:lnTo>
                  <a:lnTo>
                    <a:pt x="5" y="37"/>
                  </a:lnTo>
                  <a:lnTo>
                    <a:pt x="4" y="38"/>
                  </a:lnTo>
                  <a:lnTo>
                    <a:pt x="6" y="42"/>
                  </a:lnTo>
                  <a:lnTo>
                    <a:pt x="6" y="45"/>
                  </a:lnTo>
                  <a:lnTo>
                    <a:pt x="7" y="47"/>
                  </a:lnTo>
                  <a:lnTo>
                    <a:pt x="8" y="48"/>
                  </a:lnTo>
                  <a:lnTo>
                    <a:pt x="8" y="49"/>
                  </a:lnTo>
                  <a:lnTo>
                    <a:pt x="6" y="50"/>
                  </a:lnTo>
                  <a:lnTo>
                    <a:pt x="6" y="51"/>
                  </a:lnTo>
                  <a:lnTo>
                    <a:pt x="5" y="54"/>
                  </a:lnTo>
                  <a:lnTo>
                    <a:pt x="3" y="59"/>
                  </a:lnTo>
                  <a:lnTo>
                    <a:pt x="0" y="66"/>
                  </a:lnTo>
                  <a:lnTo>
                    <a:pt x="0" y="71"/>
                  </a:lnTo>
                  <a:lnTo>
                    <a:pt x="27" y="70"/>
                  </a:lnTo>
                  <a:lnTo>
                    <a:pt x="27" y="71"/>
                  </a:lnTo>
                  <a:lnTo>
                    <a:pt x="26" y="73"/>
                  </a:lnTo>
                  <a:lnTo>
                    <a:pt x="27" y="77"/>
                  </a:lnTo>
                  <a:lnTo>
                    <a:pt x="29" y="80"/>
                  </a:lnTo>
                  <a:lnTo>
                    <a:pt x="30" y="83"/>
                  </a:lnTo>
                  <a:lnTo>
                    <a:pt x="32" y="83"/>
                  </a:lnTo>
                  <a:lnTo>
                    <a:pt x="35" y="81"/>
                  </a:lnTo>
                  <a:lnTo>
                    <a:pt x="41" y="79"/>
                  </a:lnTo>
                  <a:lnTo>
                    <a:pt x="43" y="79"/>
                  </a:lnTo>
                  <a:lnTo>
                    <a:pt x="45" y="78"/>
                  </a:lnTo>
                  <a:lnTo>
                    <a:pt x="46" y="79"/>
                  </a:lnTo>
                  <a:lnTo>
                    <a:pt x="47" y="80"/>
                  </a:lnTo>
                  <a:lnTo>
                    <a:pt x="47" y="79"/>
                  </a:lnTo>
                  <a:lnTo>
                    <a:pt x="44" y="54"/>
                  </a:lnTo>
                  <a:lnTo>
                    <a:pt x="44" y="52"/>
                  </a:lnTo>
                  <a:lnTo>
                    <a:pt x="45" y="2"/>
                  </a:lnTo>
                  <a:lnTo>
                    <a:pt x="44" y="0"/>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42" name="Freeform 41"/>
            <p:cNvSpPr>
              <a:spLocks/>
            </p:cNvSpPr>
            <p:nvPr/>
          </p:nvSpPr>
          <p:spPr bwMode="auto">
            <a:xfrm>
              <a:off x="7432675" y="2460626"/>
              <a:ext cx="815975" cy="503237"/>
            </a:xfrm>
            <a:custGeom>
              <a:avLst/>
              <a:gdLst>
                <a:gd name="T0" fmla="*/ 2147483647 w 79"/>
                <a:gd name="T1" fmla="*/ 2147483647 h 51"/>
                <a:gd name="T2" fmla="*/ 2147483647 w 79"/>
                <a:gd name="T3" fmla="*/ 2147483647 h 51"/>
                <a:gd name="T4" fmla="*/ 2147483647 w 79"/>
                <a:gd name="T5" fmla="*/ 2147483647 h 51"/>
                <a:gd name="T6" fmla="*/ 2147483647 w 79"/>
                <a:gd name="T7" fmla="*/ 2147483647 h 51"/>
                <a:gd name="T8" fmla="*/ 2147483647 w 79"/>
                <a:gd name="T9" fmla="*/ 2147483647 h 51"/>
                <a:gd name="T10" fmla="*/ 2147483647 w 79"/>
                <a:gd name="T11" fmla="*/ 2147483647 h 51"/>
                <a:gd name="T12" fmla="*/ 2147483647 w 79"/>
                <a:gd name="T13" fmla="*/ 2147483647 h 51"/>
                <a:gd name="T14" fmla="*/ 2147483647 w 79"/>
                <a:gd name="T15" fmla="*/ 2147483647 h 51"/>
                <a:gd name="T16" fmla="*/ 2147483647 w 79"/>
                <a:gd name="T17" fmla="*/ 2147483647 h 51"/>
                <a:gd name="T18" fmla="*/ 2147483647 w 79"/>
                <a:gd name="T19" fmla="*/ 2147483647 h 51"/>
                <a:gd name="T20" fmla="*/ 2147483647 w 79"/>
                <a:gd name="T21" fmla="*/ 2147483647 h 51"/>
                <a:gd name="T22" fmla="*/ 2147483647 w 79"/>
                <a:gd name="T23" fmla="*/ 2147483647 h 51"/>
                <a:gd name="T24" fmla="*/ 2147483647 w 79"/>
                <a:gd name="T25" fmla="*/ 2147483647 h 51"/>
                <a:gd name="T26" fmla="*/ 2147483647 w 79"/>
                <a:gd name="T27" fmla="*/ 2147483647 h 51"/>
                <a:gd name="T28" fmla="*/ 2147483647 w 79"/>
                <a:gd name="T29" fmla="*/ 2147483647 h 51"/>
                <a:gd name="T30" fmla="*/ 2147483647 w 79"/>
                <a:gd name="T31" fmla="*/ 2147483647 h 51"/>
                <a:gd name="T32" fmla="*/ 2147483647 w 79"/>
                <a:gd name="T33" fmla="*/ 2147483647 h 51"/>
                <a:gd name="T34" fmla="*/ 2147483647 w 79"/>
                <a:gd name="T35" fmla="*/ 2147483647 h 51"/>
                <a:gd name="T36" fmla="*/ 2147483647 w 79"/>
                <a:gd name="T37" fmla="*/ 2147483647 h 51"/>
                <a:gd name="T38" fmla="*/ 2147483647 w 79"/>
                <a:gd name="T39" fmla="*/ 2147483647 h 51"/>
                <a:gd name="T40" fmla="*/ 2147483647 w 79"/>
                <a:gd name="T41" fmla="*/ 2147483647 h 51"/>
                <a:gd name="T42" fmla="*/ 2147483647 w 79"/>
                <a:gd name="T43" fmla="*/ 2147483647 h 51"/>
                <a:gd name="T44" fmla="*/ 2147483647 w 79"/>
                <a:gd name="T45" fmla="*/ 2147483647 h 51"/>
                <a:gd name="T46" fmla="*/ 2147483647 w 79"/>
                <a:gd name="T47" fmla="*/ 2147483647 h 51"/>
                <a:gd name="T48" fmla="*/ 2147483647 w 79"/>
                <a:gd name="T49" fmla="*/ 2147483647 h 51"/>
                <a:gd name="T50" fmla="*/ 2147483647 w 79"/>
                <a:gd name="T51" fmla="*/ 2147483647 h 51"/>
                <a:gd name="T52" fmla="*/ 2147483647 w 79"/>
                <a:gd name="T53" fmla="*/ 2147483647 h 51"/>
                <a:gd name="T54" fmla="*/ 2147483647 w 79"/>
                <a:gd name="T55" fmla="*/ 2147483647 h 51"/>
                <a:gd name="T56" fmla="*/ 2147483647 w 79"/>
                <a:gd name="T57" fmla="*/ 2147483647 h 51"/>
                <a:gd name="T58" fmla="*/ 2147483647 w 79"/>
                <a:gd name="T59" fmla="*/ 2147483647 h 51"/>
                <a:gd name="T60" fmla="*/ 2147483647 w 79"/>
                <a:gd name="T61" fmla="*/ 2147483647 h 51"/>
                <a:gd name="T62" fmla="*/ 2147483647 w 79"/>
                <a:gd name="T63" fmla="*/ 2147483647 h 51"/>
                <a:gd name="T64" fmla="*/ 2147483647 w 79"/>
                <a:gd name="T65" fmla="*/ 2147483647 h 51"/>
                <a:gd name="T66" fmla="*/ 2147483647 w 79"/>
                <a:gd name="T67" fmla="*/ 2147483647 h 51"/>
                <a:gd name="T68" fmla="*/ 2147483647 w 79"/>
                <a:gd name="T69" fmla="*/ 2147483647 h 51"/>
                <a:gd name="T70" fmla="*/ 2147483647 w 79"/>
                <a:gd name="T71" fmla="*/ 2147483647 h 51"/>
                <a:gd name="T72" fmla="*/ 2147483647 w 79"/>
                <a:gd name="T73" fmla="*/ 2147483647 h 51"/>
                <a:gd name="T74" fmla="*/ 2147483647 w 79"/>
                <a:gd name="T75" fmla="*/ 2147483647 h 51"/>
                <a:gd name="T76" fmla="*/ 2147483647 w 79"/>
                <a:gd name="T77" fmla="*/ 2147483647 h 51"/>
                <a:gd name="T78" fmla="*/ 2147483647 w 79"/>
                <a:gd name="T79" fmla="*/ 2147483647 h 51"/>
                <a:gd name="T80" fmla="*/ 2147483647 w 79"/>
                <a:gd name="T81" fmla="*/ 2147483647 h 51"/>
                <a:gd name="T82" fmla="*/ 2147483647 w 79"/>
                <a:gd name="T83" fmla="*/ 2147483647 h 51"/>
                <a:gd name="T84" fmla="*/ 2147483647 w 79"/>
                <a:gd name="T85" fmla="*/ 2147483647 h 51"/>
                <a:gd name="T86" fmla="*/ 2147483647 w 79"/>
                <a:gd name="T87" fmla="*/ 2147483647 h 51"/>
                <a:gd name="T88" fmla="*/ 2147483647 w 79"/>
                <a:gd name="T89" fmla="*/ 0 h 51"/>
                <a:gd name="T90" fmla="*/ 2147483647 w 79"/>
                <a:gd name="T91" fmla="*/ 2147483647 h 51"/>
                <a:gd name="T92" fmla="*/ 2147483647 w 79"/>
                <a:gd name="T93" fmla="*/ 2147483647 h 51"/>
                <a:gd name="T94" fmla="*/ 2147483647 w 79"/>
                <a:gd name="T95" fmla="*/ 2147483647 h 51"/>
                <a:gd name="T96" fmla="*/ 2147483647 w 79"/>
                <a:gd name="T97" fmla="*/ 2147483647 h 51"/>
                <a:gd name="T98" fmla="*/ 2147483647 w 79"/>
                <a:gd name="T99" fmla="*/ 2147483647 h 51"/>
                <a:gd name="T100" fmla="*/ 2147483647 w 79"/>
                <a:gd name="T101" fmla="*/ 2147483647 h 51"/>
                <a:gd name="T102" fmla="*/ 2147483647 w 79"/>
                <a:gd name="T103" fmla="*/ 2147483647 h 51"/>
                <a:gd name="T104" fmla="*/ 2147483647 w 79"/>
                <a:gd name="T105" fmla="*/ 2147483647 h 51"/>
                <a:gd name="T106" fmla="*/ 0 w 79"/>
                <a:gd name="T107" fmla="*/ 2147483647 h 51"/>
                <a:gd name="T108" fmla="*/ 2147483647 w 79"/>
                <a:gd name="T109" fmla="*/ 2147483647 h 51"/>
                <a:gd name="T110" fmla="*/ 2147483647 w 79"/>
                <a:gd name="T111" fmla="*/ 2147483647 h 51"/>
                <a:gd name="T112" fmla="*/ 2147483647 w 79"/>
                <a:gd name="T113" fmla="*/ 2147483647 h 51"/>
                <a:gd name="T114" fmla="*/ 2147483647 w 79"/>
                <a:gd name="T115" fmla="*/ 2147483647 h 5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9"/>
                <a:gd name="T175" fmla="*/ 0 h 51"/>
                <a:gd name="T176" fmla="*/ 79 w 79"/>
                <a:gd name="T177" fmla="*/ 51 h 5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9" h="51">
                  <a:moveTo>
                    <a:pt x="19" y="49"/>
                  </a:moveTo>
                  <a:lnTo>
                    <a:pt x="55" y="42"/>
                  </a:lnTo>
                  <a:lnTo>
                    <a:pt x="66" y="40"/>
                  </a:lnTo>
                  <a:lnTo>
                    <a:pt x="67" y="40"/>
                  </a:lnTo>
                  <a:lnTo>
                    <a:pt x="67" y="39"/>
                  </a:lnTo>
                  <a:lnTo>
                    <a:pt x="67" y="38"/>
                  </a:lnTo>
                  <a:lnTo>
                    <a:pt x="68" y="37"/>
                  </a:lnTo>
                  <a:lnTo>
                    <a:pt x="70" y="37"/>
                  </a:lnTo>
                  <a:lnTo>
                    <a:pt x="71" y="37"/>
                  </a:lnTo>
                  <a:lnTo>
                    <a:pt x="74" y="35"/>
                  </a:lnTo>
                  <a:lnTo>
                    <a:pt x="74" y="33"/>
                  </a:lnTo>
                  <a:lnTo>
                    <a:pt x="77" y="31"/>
                  </a:lnTo>
                  <a:lnTo>
                    <a:pt x="79" y="30"/>
                  </a:lnTo>
                  <a:lnTo>
                    <a:pt x="79" y="29"/>
                  </a:lnTo>
                  <a:lnTo>
                    <a:pt x="77" y="28"/>
                  </a:lnTo>
                  <a:lnTo>
                    <a:pt x="76" y="27"/>
                  </a:lnTo>
                  <a:lnTo>
                    <a:pt x="75" y="27"/>
                  </a:lnTo>
                  <a:lnTo>
                    <a:pt x="75" y="26"/>
                  </a:lnTo>
                  <a:lnTo>
                    <a:pt x="73" y="26"/>
                  </a:lnTo>
                  <a:lnTo>
                    <a:pt x="73" y="24"/>
                  </a:lnTo>
                  <a:lnTo>
                    <a:pt x="71" y="24"/>
                  </a:lnTo>
                  <a:lnTo>
                    <a:pt x="71" y="23"/>
                  </a:lnTo>
                  <a:lnTo>
                    <a:pt x="71" y="20"/>
                  </a:lnTo>
                  <a:lnTo>
                    <a:pt x="72" y="20"/>
                  </a:lnTo>
                  <a:lnTo>
                    <a:pt x="71" y="18"/>
                  </a:lnTo>
                  <a:lnTo>
                    <a:pt x="70" y="17"/>
                  </a:lnTo>
                  <a:lnTo>
                    <a:pt x="71" y="16"/>
                  </a:lnTo>
                  <a:lnTo>
                    <a:pt x="72" y="15"/>
                  </a:lnTo>
                  <a:lnTo>
                    <a:pt x="73" y="12"/>
                  </a:lnTo>
                  <a:lnTo>
                    <a:pt x="73" y="11"/>
                  </a:lnTo>
                  <a:lnTo>
                    <a:pt x="74" y="10"/>
                  </a:lnTo>
                  <a:lnTo>
                    <a:pt x="74" y="9"/>
                  </a:lnTo>
                  <a:lnTo>
                    <a:pt x="73" y="9"/>
                  </a:lnTo>
                  <a:lnTo>
                    <a:pt x="70" y="8"/>
                  </a:lnTo>
                  <a:lnTo>
                    <a:pt x="69" y="7"/>
                  </a:lnTo>
                  <a:lnTo>
                    <a:pt x="69" y="6"/>
                  </a:lnTo>
                  <a:lnTo>
                    <a:pt x="67" y="3"/>
                  </a:lnTo>
                  <a:lnTo>
                    <a:pt x="66" y="3"/>
                  </a:lnTo>
                  <a:lnTo>
                    <a:pt x="66" y="2"/>
                  </a:lnTo>
                  <a:lnTo>
                    <a:pt x="65" y="2"/>
                  </a:lnTo>
                  <a:lnTo>
                    <a:pt x="65" y="1"/>
                  </a:lnTo>
                  <a:lnTo>
                    <a:pt x="64" y="0"/>
                  </a:lnTo>
                  <a:lnTo>
                    <a:pt x="9" y="11"/>
                  </a:lnTo>
                  <a:lnTo>
                    <a:pt x="8" y="7"/>
                  </a:lnTo>
                  <a:lnTo>
                    <a:pt x="5" y="10"/>
                  </a:lnTo>
                  <a:lnTo>
                    <a:pt x="4" y="9"/>
                  </a:lnTo>
                  <a:lnTo>
                    <a:pt x="3" y="11"/>
                  </a:lnTo>
                  <a:lnTo>
                    <a:pt x="1" y="13"/>
                  </a:lnTo>
                  <a:lnTo>
                    <a:pt x="0" y="14"/>
                  </a:lnTo>
                  <a:lnTo>
                    <a:pt x="4" y="36"/>
                  </a:lnTo>
                  <a:lnTo>
                    <a:pt x="6" y="51"/>
                  </a:lnTo>
                  <a:lnTo>
                    <a:pt x="19" y="49"/>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43" name="Freeform 42"/>
            <p:cNvSpPr>
              <a:spLocks/>
            </p:cNvSpPr>
            <p:nvPr/>
          </p:nvSpPr>
          <p:spPr bwMode="auto">
            <a:xfrm>
              <a:off x="7162800" y="2963863"/>
              <a:ext cx="1055687" cy="579438"/>
            </a:xfrm>
            <a:custGeom>
              <a:avLst/>
              <a:gdLst>
                <a:gd name="T0" fmla="*/ 159 w 102"/>
                <a:gd name="T1" fmla="*/ 268 h 59"/>
                <a:gd name="T2" fmla="*/ 133 w 102"/>
                <a:gd name="T3" fmla="*/ 272 h 59"/>
                <a:gd name="T4" fmla="*/ 113 w 102"/>
                <a:gd name="T5" fmla="*/ 272 h 59"/>
                <a:gd name="T6" fmla="*/ 26 w 102"/>
                <a:gd name="T7" fmla="*/ 272 h 59"/>
                <a:gd name="T8" fmla="*/ 46 w 102"/>
                <a:gd name="T9" fmla="*/ 253 h 59"/>
                <a:gd name="T10" fmla="*/ 51 w 102"/>
                <a:gd name="T11" fmla="*/ 238 h 59"/>
                <a:gd name="T12" fmla="*/ 97 w 102"/>
                <a:gd name="T13" fmla="*/ 195 h 59"/>
                <a:gd name="T14" fmla="*/ 108 w 102"/>
                <a:gd name="T15" fmla="*/ 214 h 59"/>
                <a:gd name="T16" fmla="*/ 138 w 102"/>
                <a:gd name="T17" fmla="*/ 214 h 59"/>
                <a:gd name="T18" fmla="*/ 149 w 102"/>
                <a:gd name="T19" fmla="*/ 209 h 59"/>
                <a:gd name="T20" fmla="*/ 174 w 102"/>
                <a:gd name="T21" fmla="*/ 204 h 59"/>
                <a:gd name="T22" fmla="*/ 185 w 102"/>
                <a:gd name="T23" fmla="*/ 199 h 59"/>
                <a:gd name="T24" fmla="*/ 215 w 102"/>
                <a:gd name="T25" fmla="*/ 175 h 59"/>
                <a:gd name="T26" fmla="*/ 226 w 102"/>
                <a:gd name="T27" fmla="*/ 136 h 59"/>
                <a:gd name="T28" fmla="*/ 251 w 102"/>
                <a:gd name="T29" fmla="*/ 88 h 59"/>
                <a:gd name="T30" fmla="*/ 267 w 102"/>
                <a:gd name="T31" fmla="*/ 92 h 59"/>
                <a:gd name="T32" fmla="*/ 282 w 102"/>
                <a:gd name="T33" fmla="*/ 58 h 59"/>
                <a:gd name="T34" fmla="*/ 303 w 102"/>
                <a:gd name="T35" fmla="*/ 49 h 59"/>
                <a:gd name="T36" fmla="*/ 313 w 102"/>
                <a:gd name="T37" fmla="*/ 24 h 59"/>
                <a:gd name="T38" fmla="*/ 313 w 102"/>
                <a:gd name="T39" fmla="*/ 5 h 59"/>
                <a:gd name="T40" fmla="*/ 349 w 102"/>
                <a:gd name="T41" fmla="*/ 19 h 59"/>
                <a:gd name="T42" fmla="*/ 359 w 102"/>
                <a:gd name="T43" fmla="*/ 5 h 59"/>
                <a:gd name="T44" fmla="*/ 374 w 102"/>
                <a:gd name="T45" fmla="*/ 10 h 59"/>
                <a:gd name="T46" fmla="*/ 390 w 102"/>
                <a:gd name="T47" fmla="*/ 19 h 59"/>
                <a:gd name="T48" fmla="*/ 410 w 102"/>
                <a:gd name="T49" fmla="*/ 39 h 59"/>
                <a:gd name="T50" fmla="*/ 395 w 102"/>
                <a:gd name="T51" fmla="*/ 68 h 59"/>
                <a:gd name="T52" fmla="*/ 415 w 102"/>
                <a:gd name="T53" fmla="*/ 73 h 59"/>
                <a:gd name="T54" fmla="*/ 431 w 102"/>
                <a:gd name="T55" fmla="*/ 83 h 59"/>
                <a:gd name="T56" fmla="*/ 446 w 102"/>
                <a:gd name="T57" fmla="*/ 88 h 59"/>
                <a:gd name="T58" fmla="*/ 477 w 102"/>
                <a:gd name="T59" fmla="*/ 97 h 59"/>
                <a:gd name="T60" fmla="*/ 477 w 102"/>
                <a:gd name="T61" fmla="*/ 112 h 59"/>
                <a:gd name="T62" fmla="*/ 472 w 102"/>
                <a:gd name="T63" fmla="*/ 126 h 59"/>
                <a:gd name="T64" fmla="*/ 487 w 102"/>
                <a:gd name="T65" fmla="*/ 141 h 59"/>
                <a:gd name="T66" fmla="*/ 477 w 102"/>
                <a:gd name="T67" fmla="*/ 146 h 59"/>
                <a:gd name="T68" fmla="*/ 482 w 102"/>
                <a:gd name="T69" fmla="*/ 151 h 59"/>
                <a:gd name="T70" fmla="*/ 472 w 102"/>
                <a:gd name="T71" fmla="*/ 156 h 59"/>
                <a:gd name="T72" fmla="*/ 482 w 102"/>
                <a:gd name="T73" fmla="*/ 161 h 59"/>
                <a:gd name="T74" fmla="*/ 482 w 102"/>
                <a:gd name="T75" fmla="*/ 175 h 59"/>
                <a:gd name="T76" fmla="*/ 472 w 102"/>
                <a:gd name="T77" fmla="*/ 175 h 59"/>
                <a:gd name="T78" fmla="*/ 492 w 102"/>
                <a:gd name="T79" fmla="*/ 180 h 59"/>
                <a:gd name="T80" fmla="*/ 513 w 102"/>
                <a:gd name="T81" fmla="*/ 175 h 59"/>
                <a:gd name="T82" fmla="*/ 518 w 102"/>
                <a:gd name="T83" fmla="*/ 204 h 59"/>
                <a:gd name="T84" fmla="*/ 518 w 102"/>
                <a:gd name="T85" fmla="*/ 209 h 5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2"/>
                <a:gd name="T130" fmla="*/ 0 h 59"/>
                <a:gd name="T131" fmla="*/ 102 w 102"/>
                <a:gd name="T132" fmla="*/ 59 h 5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2" h="59">
                  <a:moveTo>
                    <a:pt x="101" y="43"/>
                  </a:moveTo>
                  <a:lnTo>
                    <a:pt x="67" y="50"/>
                  </a:lnTo>
                  <a:lnTo>
                    <a:pt x="31" y="55"/>
                  </a:lnTo>
                  <a:lnTo>
                    <a:pt x="29" y="56"/>
                  </a:lnTo>
                  <a:lnTo>
                    <a:pt x="26" y="56"/>
                  </a:lnTo>
                  <a:lnTo>
                    <a:pt x="26" y="55"/>
                  </a:lnTo>
                  <a:lnTo>
                    <a:pt x="22" y="56"/>
                  </a:lnTo>
                  <a:lnTo>
                    <a:pt x="0" y="59"/>
                  </a:lnTo>
                  <a:lnTo>
                    <a:pt x="0" y="58"/>
                  </a:lnTo>
                  <a:lnTo>
                    <a:pt x="5" y="56"/>
                  </a:lnTo>
                  <a:lnTo>
                    <a:pt x="6" y="55"/>
                  </a:lnTo>
                  <a:lnTo>
                    <a:pt x="9" y="53"/>
                  </a:lnTo>
                  <a:lnTo>
                    <a:pt x="9" y="52"/>
                  </a:lnTo>
                  <a:lnTo>
                    <a:pt x="9" y="51"/>
                  </a:lnTo>
                  <a:lnTo>
                    <a:pt x="10" y="50"/>
                  </a:lnTo>
                  <a:lnTo>
                    <a:pt x="10" y="49"/>
                  </a:lnTo>
                  <a:lnTo>
                    <a:pt x="12" y="47"/>
                  </a:lnTo>
                  <a:lnTo>
                    <a:pt x="19" y="41"/>
                  </a:lnTo>
                  <a:lnTo>
                    <a:pt x="19" y="40"/>
                  </a:lnTo>
                  <a:lnTo>
                    <a:pt x="20" y="41"/>
                  </a:lnTo>
                  <a:lnTo>
                    <a:pt x="19" y="42"/>
                  </a:lnTo>
                  <a:lnTo>
                    <a:pt x="21" y="44"/>
                  </a:lnTo>
                  <a:lnTo>
                    <a:pt x="24" y="45"/>
                  </a:lnTo>
                  <a:lnTo>
                    <a:pt x="26" y="45"/>
                  </a:lnTo>
                  <a:lnTo>
                    <a:pt x="27" y="44"/>
                  </a:lnTo>
                  <a:lnTo>
                    <a:pt x="27" y="43"/>
                  </a:lnTo>
                  <a:lnTo>
                    <a:pt x="28" y="42"/>
                  </a:lnTo>
                  <a:lnTo>
                    <a:pt x="29" y="43"/>
                  </a:lnTo>
                  <a:lnTo>
                    <a:pt x="30" y="44"/>
                  </a:lnTo>
                  <a:lnTo>
                    <a:pt x="31" y="43"/>
                  </a:lnTo>
                  <a:lnTo>
                    <a:pt x="34" y="42"/>
                  </a:lnTo>
                  <a:lnTo>
                    <a:pt x="35" y="40"/>
                  </a:lnTo>
                  <a:lnTo>
                    <a:pt x="36" y="41"/>
                  </a:lnTo>
                  <a:lnTo>
                    <a:pt x="39" y="38"/>
                  </a:lnTo>
                  <a:lnTo>
                    <a:pt x="40" y="39"/>
                  </a:lnTo>
                  <a:lnTo>
                    <a:pt x="42" y="36"/>
                  </a:lnTo>
                  <a:lnTo>
                    <a:pt x="41" y="35"/>
                  </a:lnTo>
                  <a:lnTo>
                    <a:pt x="42" y="33"/>
                  </a:lnTo>
                  <a:lnTo>
                    <a:pt x="44" y="28"/>
                  </a:lnTo>
                  <a:lnTo>
                    <a:pt x="47" y="17"/>
                  </a:lnTo>
                  <a:lnTo>
                    <a:pt x="49" y="18"/>
                  </a:lnTo>
                  <a:lnTo>
                    <a:pt x="49" y="19"/>
                  </a:lnTo>
                  <a:lnTo>
                    <a:pt x="50" y="20"/>
                  </a:lnTo>
                  <a:lnTo>
                    <a:pt x="52" y="19"/>
                  </a:lnTo>
                  <a:lnTo>
                    <a:pt x="53" y="17"/>
                  </a:lnTo>
                  <a:lnTo>
                    <a:pt x="54" y="13"/>
                  </a:lnTo>
                  <a:lnTo>
                    <a:pt x="55" y="12"/>
                  </a:lnTo>
                  <a:lnTo>
                    <a:pt x="57" y="12"/>
                  </a:lnTo>
                  <a:lnTo>
                    <a:pt x="58" y="10"/>
                  </a:lnTo>
                  <a:lnTo>
                    <a:pt x="59" y="10"/>
                  </a:lnTo>
                  <a:lnTo>
                    <a:pt x="60" y="8"/>
                  </a:lnTo>
                  <a:lnTo>
                    <a:pt x="60" y="6"/>
                  </a:lnTo>
                  <a:lnTo>
                    <a:pt x="61" y="5"/>
                  </a:lnTo>
                  <a:lnTo>
                    <a:pt x="61" y="4"/>
                  </a:lnTo>
                  <a:lnTo>
                    <a:pt x="61" y="1"/>
                  </a:lnTo>
                  <a:lnTo>
                    <a:pt x="61" y="0"/>
                  </a:lnTo>
                  <a:lnTo>
                    <a:pt x="62" y="0"/>
                  </a:lnTo>
                  <a:lnTo>
                    <a:pt x="68" y="4"/>
                  </a:lnTo>
                  <a:lnTo>
                    <a:pt x="69" y="4"/>
                  </a:lnTo>
                  <a:lnTo>
                    <a:pt x="70" y="1"/>
                  </a:lnTo>
                  <a:lnTo>
                    <a:pt x="71" y="1"/>
                  </a:lnTo>
                  <a:lnTo>
                    <a:pt x="72" y="1"/>
                  </a:lnTo>
                  <a:lnTo>
                    <a:pt x="73" y="2"/>
                  </a:lnTo>
                  <a:lnTo>
                    <a:pt x="72" y="3"/>
                  </a:lnTo>
                  <a:lnTo>
                    <a:pt x="74" y="4"/>
                  </a:lnTo>
                  <a:lnTo>
                    <a:pt x="76" y="4"/>
                  </a:lnTo>
                  <a:lnTo>
                    <a:pt x="78" y="6"/>
                  </a:lnTo>
                  <a:lnTo>
                    <a:pt x="79" y="6"/>
                  </a:lnTo>
                  <a:lnTo>
                    <a:pt x="80" y="8"/>
                  </a:lnTo>
                  <a:lnTo>
                    <a:pt x="78" y="12"/>
                  </a:lnTo>
                  <a:lnTo>
                    <a:pt x="77" y="14"/>
                  </a:lnTo>
                  <a:lnTo>
                    <a:pt x="78" y="16"/>
                  </a:lnTo>
                  <a:lnTo>
                    <a:pt x="80" y="16"/>
                  </a:lnTo>
                  <a:lnTo>
                    <a:pt x="81" y="15"/>
                  </a:lnTo>
                  <a:lnTo>
                    <a:pt x="83" y="17"/>
                  </a:lnTo>
                  <a:lnTo>
                    <a:pt x="84" y="17"/>
                  </a:lnTo>
                  <a:lnTo>
                    <a:pt x="85" y="18"/>
                  </a:lnTo>
                  <a:lnTo>
                    <a:pt x="86" y="18"/>
                  </a:lnTo>
                  <a:lnTo>
                    <a:pt x="87" y="18"/>
                  </a:lnTo>
                  <a:lnTo>
                    <a:pt x="90" y="20"/>
                  </a:lnTo>
                  <a:lnTo>
                    <a:pt x="93" y="20"/>
                  </a:lnTo>
                  <a:lnTo>
                    <a:pt x="94" y="22"/>
                  </a:lnTo>
                  <a:lnTo>
                    <a:pt x="93" y="22"/>
                  </a:lnTo>
                  <a:lnTo>
                    <a:pt x="93" y="23"/>
                  </a:lnTo>
                  <a:lnTo>
                    <a:pt x="93" y="25"/>
                  </a:lnTo>
                  <a:lnTo>
                    <a:pt x="92" y="26"/>
                  </a:lnTo>
                  <a:lnTo>
                    <a:pt x="94" y="27"/>
                  </a:lnTo>
                  <a:lnTo>
                    <a:pt x="95" y="29"/>
                  </a:lnTo>
                  <a:lnTo>
                    <a:pt x="95" y="30"/>
                  </a:lnTo>
                  <a:lnTo>
                    <a:pt x="93" y="30"/>
                  </a:lnTo>
                  <a:lnTo>
                    <a:pt x="93" y="31"/>
                  </a:lnTo>
                  <a:lnTo>
                    <a:pt x="94" y="31"/>
                  </a:lnTo>
                  <a:lnTo>
                    <a:pt x="94" y="32"/>
                  </a:lnTo>
                  <a:lnTo>
                    <a:pt x="93" y="32"/>
                  </a:lnTo>
                  <a:lnTo>
                    <a:pt x="92" y="32"/>
                  </a:lnTo>
                  <a:lnTo>
                    <a:pt x="93" y="33"/>
                  </a:lnTo>
                  <a:lnTo>
                    <a:pt x="94" y="33"/>
                  </a:lnTo>
                  <a:lnTo>
                    <a:pt x="96" y="34"/>
                  </a:lnTo>
                  <a:lnTo>
                    <a:pt x="94" y="36"/>
                  </a:lnTo>
                  <a:lnTo>
                    <a:pt x="92" y="35"/>
                  </a:lnTo>
                  <a:lnTo>
                    <a:pt x="92" y="36"/>
                  </a:lnTo>
                  <a:lnTo>
                    <a:pt x="93" y="37"/>
                  </a:lnTo>
                  <a:lnTo>
                    <a:pt x="94" y="38"/>
                  </a:lnTo>
                  <a:lnTo>
                    <a:pt x="96" y="37"/>
                  </a:lnTo>
                  <a:lnTo>
                    <a:pt x="97" y="36"/>
                  </a:lnTo>
                  <a:lnTo>
                    <a:pt x="99" y="36"/>
                  </a:lnTo>
                  <a:lnTo>
                    <a:pt x="100" y="36"/>
                  </a:lnTo>
                  <a:lnTo>
                    <a:pt x="101" y="37"/>
                  </a:lnTo>
                  <a:lnTo>
                    <a:pt x="102" y="41"/>
                  </a:lnTo>
                  <a:lnTo>
                    <a:pt x="101" y="42"/>
                  </a:lnTo>
                  <a:lnTo>
                    <a:pt x="101" y="43"/>
                  </a:lnTo>
                  <a:close/>
                </a:path>
              </a:pathLst>
            </a:custGeom>
            <a:solidFill>
              <a:srgbClr val="FF8000"/>
            </a:solid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sp>
          <p:nvSpPr>
            <p:cNvPr id="44" name="Freeform 43"/>
            <p:cNvSpPr>
              <a:spLocks/>
            </p:cNvSpPr>
            <p:nvPr/>
          </p:nvSpPr>
          <p:spPr bwMode="auto">
            <a:xfrm>
              <a:off x="7235825" y="3730626"/>
              <a:ext cx="712787" cy="520700"/>
            </a:xfrm>
            <a:custGeom>
              <a:avLst/>
              <a:gdLst>
                <a:gd name="T0" fmla="*/ 2147483647 w 69"/>
                <a:gd name="T1" fmla="*/ 2147483647 h 53"/>
                <a:gd name="T2" fmla="*/ 2147483647 w 69"/>
                <a:gd name="T3" fmla="*/ 2147483647 h 53"/>
                <a:gd name="T4" fmla="*/ 2147483647 w 69"/>
                <a:gd name="T5" fmla="*/ 2147483647 h 53"/>
                <a:gd name="T6" fmla="*/ 2147483647 w 69"/>
                <a:gd name="T7" fmla="*/ 2147483647 h 53"/>
                <a:gd name="T8" fmla="*/ 2147483647 w 69"/>
                <a:gd name="T9" fmla="*/ 2147483647 h 53"/>
                <a:gd name="T10" fmla="*/ 2147483647 w 69"/>
                <a:gd name="T11" fmla="*/ 2147483647 h 53"/>
                <a:gd name="T12" fmla="*/ 2147483647 w 69"/>
                <a:gd name="T13" fmla="*/ 2147483647 h 53"/>
                <a:gd name="T14" fmla="*/ 2147483647 w 69"/>
                <a:gd name="T15" fmla="*/ 2147483647 h 53"/>
                <a:gd name="T16" fmla="*/ 2147483647 w 69"/>
                <a:gd name="T17" fmla="*/ 2147483647 h 53"/>
                <a:gd name="T18" fmla="*/ 2147483647 w 69"/>
                <a:gd name="T19" fmla="*/ 2147483647 h 53"/>
                <a:gd name="T20" fmla="*/ 2147483647 w 69"/>
                <a:gd name="T21" fmla="*/ 2147483647 h 53"/>
                <a:gd name="T22" fmla="*/ 2147483647 w 69"/>
                <a:gd name="T23" fmla="*/ 2147483647 h 53"/>
                <a:gd name="T24" fmla="*/ 2147483647 w 69"/>
                <a:gd name="T25" fmla="*/ 2147483647 h 53"/>
                <a:gd name="T26" fmla="*/ 2147483647 w 69"/>
                <a:gd name="T27" fmla="*/ 2147483647 h 53"/>
                <a:gd name="T28" fmla="*/ 2147483647 w 69"/>
                <a:gd name="T29" fmla="*/ 2147483647 h 53"/>
                <a:gd name="T30" fmla="*/ 2147483647 w 69"/>
                <a:gd name="T31" fmla="*/ 2147483647 h 53"/>
                <a:gd name="T32" fmla="*/ 2147483647 w 69"/>
                <a:gd name="T33" fmla="*/ 2147483647 h 53"/>
                <a:gd name="T34" fmla="*/ 2147483647 w 69"/>
                <a:gd name="T35" fmla="*/ 2147483647 h 53"/>
                <a:gd name="T36" fmla="*/ 2147483647 w 69"/>
                <a:gd name="T37" fmla="*/ 2147483647 h 53"/>
                <a:gd name="T38" fmla="*/ 2147483647 w 69"/>
                <a:gd name="T39" fmla="*/ 2147483647 h 53"/>
                <a:gd name="T40" fmla="*/ 2147483647 w 69"/>
                <a:gd name="T41" fmla="*/ 2147483647 h 53"/>
                <a:gd name="T42" fmla="*/ 2147483647 w 69"/>
                <a:gd name="T43" fmla="*/ 2147483647 h 53"/>
                <a:gd name="T44" fmla="*/ 2147483647 w 69"/>
                <a:gd name="T45" fmla="*/ 2147483647 h 53"/>
                <a:gd name="T46" fmla="*/ 2147483647 w 69"/>
                <a:gd name="T47" fmla="*/ 2147483647 h 53"/>
                <a:gd name="T48" fmla="*/ 2147483647 w 69"/>
                <a:gd name="T49" fmla="*/ 2147483647 h 53"/>
                <a:gd name="T50" fmla="*/ 2147483647 w 69"/>
                <a:gd name="T51" fmla="*/ 2147483647 h 53"/>
                <a:gd name="T52" fmla="*/ 2147483647 w 69"/>
                <a:gd name="T53" fmla="*/ 2147483647 h 53"/>
                <a:gd name="T54" fmla="*/ 2147483647 w 69"/>
                <a:gd name="T55" fmla="*/ 2147483647 h 53"/>
                <a:gd name="T56" fmla="*/ 2147483647 w 69"/>
                <a:gd name="T57" fmla="*/ 2147483647 h 53"/>
                <a:gd name="T58" fmla="*/ 2147483647 w 69"/>
                <a:gd name="T59" fmla="*/ 2147483647 h 53"/>
                <a:gd name="T60" fmla="*/ 2147483647 w 69"/>
                <a:gd name="T61" fmla="*/ 2147483647 h 53"/>
                <a:gd name="T62" fmla="*/ 2147483647 w 69"/>
                <a:gd name="T63" fmla="*/ 2147483647 h 53"/>
                <a:gd name="T64" fmla="*/ 2147483647 w 69"/>
                <a:gd name="T65" fmla="*/ 2147483647 h 53"/>
                <a:gd name="T66" fmla="*/ 2147483647 w 69"/>
                <a:gd name="T67" fmla="*/ 2147483647 h 53"/>
                <a:gd name="T68" fmla="*/ 2147483647 w 69"/>
                <a:gd name="T69" fmla="*/ 2147483647 h 53"/>
                <a:gd name="T70" fmla="*/ 2147483647 w 69"/>
                <a:gd name="T71" fmla="*/ 2147483647 h 53"/>
                <a:gd name="T72" fmla="*/ 2147483647 w 69"/>
                <a:gd name="T73" fmla="*/ 2147483647 h 53"/>
                <a:gd name="T74" fmla="*/ 2147483647 w 69"/>
                <a:gd name="T75" fmla="*/ 2147483647 h 53"/>
                <a:gd name="T76" fmla="*/ 2147483647 w 69"/>
                <a:gd name="T77" fmla="*/ 2147483647 h 53"/>
                <a:gd name="T78" fmla="*/ 2147483647 w 69"/>
                <a:gd name="T79" fmla="*/ 2147483647 h 53"/>
                <a:gd name="T80" fmla="*/ 2147483647 w 69"/>
                <a:gd name="T81" fmla="*/ 2147483647 h 53"/>
                <a:gd name="T82" fmla="*/ 2147483647 w 69"/>
                <a:gd name="T83" fmla="*/ 2147483647 h 53"/>
                <a:gd name="T84" fmla="*/ 2147483647 w 69"/>
                <a:gd name="T85" fmla="*/ 2147483647 h 53"/>
                <a:gd name="T86" fmla="*/ 2147483647 w 69"/>
                <a:gd name="T87" fmla="*/ 2147483647 h 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9"/>
                <a:gd name="T133" fmla="*/ 0 h 53"/>
                <a:gd name="T134" fmla="*/ 69 w 69"/>
                <a:gd name="T135" fmla="*/ 53 h 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9" h="53">
                  <a:moveTo>
                    <a:pt x="41" y="52"/>
                  </a:moveTo>
                  <a:lnTo>
                    <a:pt x="41" y="53"/>
                  </a:lnTo>
                  <a:lnTo>
                    <a:pt x="39" y="52"/>
                  </a:lnTo>
                  <a:lnTo>
                    <a:pt x="38" y="52"/>
                  </a:lnTo>
                  <a:lnTo>
                    <a:pt x="38" y="51"/>
                  </a:lnTo>
                  <a:lnTo>
                    <a:pt x="37" y="48"/>
                  </a:lnTo>
                  <a:lnTo>
                    <a:pt x="35" y="45"/>
                  </a:lnTo>
                  <a:lnTo>
                    <a:pt x="33" y="44"/>
                  </a:lnTo>
                  <a:lnTo>
                    <a:pt x="32" y="41"/>
                  </a:lnTo>
                  <a:lnTo>
                    <a:pt x="31" y="39"/>
                  </a:lnTo>
                  <a:lnTo>
                    <a:pt x="30" y="37"/>
                  </a:lnTo>
                  <a:lnTo>
                    <a:pt x="29" y="37"/>
                  </a:lnTo>
                  <a:lnTo>
                    <a:pt x="26" y="36"/>
                  </a:lnTo>
                  <a:lnTo>
                    <a:pt x="25" y="34"/>
                  </a:lnTo>
                  <a:lnTo>
                    <a:pt x="23" y="33"/>
                  </a:lnTo>
                  <a:lnTo>
                    <a:pt x="23" y="32"/>
                  </a:lnTo>
                  <a:lnTo>
                    <a:pt x="22" y="30"/>
                  </a:lnTo>
                  <a:lnTo>
                    <a:pt x="19" y="29"/>
                  </a:lnTo>
                  <a:lnTo>
                    <a:pt x="15" y="25"/>
                  </a:lnTo>
                  <a:lnTo>
                    <a:pt x="13" y="24"/>
                  </a:lnTo>
                  <a:lnTo>
                    <a:pt x="13" y="23"/>
                  </a:lnTo>
                  <a:lnTo>
                    <a:pt x="11" y="21"/>
                  </a:lnTo>
                  <a:lnTo>
                    <a:pt x="10" y="19"/>
                  </a:lnTo>
                  <a:lnTo>
                    <a:pt x="8" y="17"/>
                  </a:lnTo>
                  <a:lnTo>
                    <a:pt x="8" y="16"/>
                  </a:lnTo>
                  <a:lnTo>
                    <a:pt x="5" y="16"/>
                  </a:lnTo>
                  <a:lnTo>
                    <a:pt x="1" y="14"/>
                  </a:lnTo>
                  <a:lnTo>
                    <a:pt x="0" y="13"/>
                  </a:lnTo>
                  <a:lnTo>
                    <a:pt x="1" y="10"/>
                  </a:lnTo>
                  <a:lnTo>
                    <a:pt x="2" y="9"/>
                  </a:lnTo>
                  <a:lnTo>
                    <a:pt x="3" y="8"/>
                  </a:lnTo>
                  <a:lnTo>
                    <a:pt x="3" y="7"/>
                  </a:lnTo>
                  <a:lnTo>
                    <a:pt x="7" y="5"/>
                  </a:lnTo>
                  <a:lnTo>
                    <a:pt x="8" y="5"/>
                  </a:lnTo>
                  <a:lnTo>
                    <a:pt x="12" y="3"/>
                  </a:lnTo>
                  <a:lnTo>
                    <a:pt x="12" y="2"/>
                  </a:lnTo>
                  <a:lnTo>
                    <a:pt x="13" y="2"/>
                  </a:lnTo>
                  <a:lnTo>
                    <a:pt x="31" y="0"/>
                  </a:lnTo>
                  <a:lnTo>
                    <a:pt x="31" y="1"/>
                  </a:lnTo>
                  <a:lnTo>
                    <a:pt x="31" y="2"/>
                  </a:lnTo>
                  <a:lnTo>
                    <a:pt x="32" y="1"/>
                  </a:lnTo>
                  <a:lnTo>
                    <a:pt x="35" y="4"/>
                  </a:lnTo>
                  <a:lnTo>
                    <a:pt x="36" y="6"/>
                  </a:lnTo>
                  <a:lnTo>
                    <a:pt x="51" y="4"/>
                  </a:lnTo>
                  <a:lnTo>
                    <a:pt x="69" y="16"/>
                  </a:lnTo>
                  <a:lnTo>
                    <a:pt x="68" y="17"/>
                  </a:lnTo>
                  <a:lnTo>
                    <a:pt x="67" y="18"/>
                  </a:lnTo>
                  <a:lnTo>
                    <a:pt x="66" y="19"/>
                  </a:lnTo>
                  <a:lnTo>
                    <a:pt x="63" y="23"/>
                  </a:lnTo>
                  <a:lnTo>
                    <a:pt x="63" y="24"/>
                  </a:lnTo>
                  <a:lnTo>
                    <a:pt x="62" y="26"/>
                  </a:lnTo>
                  <a:lnTo>
                    <a:pt x="62" y="28"/>
                  </a:lnTo>
                  <a:lnTo>
                    <a:pt x="62" y="29"/>
                  </a:lnTo>
                  <a:lnTo>
                    <a:pt x="62" y="30"/>
                  </a:lnTo>
                  <a:lnTo>
                    <a:pt x="61" y="31"/>
                  </a:lnTo>
                  <a:lnTo>
                    <a:pt x="60" y="31"/>
                  </a:lnTo>
                  <a:lnTo>
                    <a:pt x="59" y="32"/>
                  </a:lnTo>
                  <a:lnTo>
                    <a:pt x="59" y="33"/>
                  </a:lnTo>
                  <a:lnTo>
                    <a:pt x="58" y="34"/>
                  </a:lnTo>
                  <a:lnTo>
                    <a:pt x="57" y="35"/>
                  </a:lnTo>
                  <a:lnTo>
                    <a:pt x="55" y="37"/>
                  </a:lnTo>
                  <a:lnTo>
                    <a:pt x="53" y="39"/>
                  </a:lnTo>
                  <a:lnTo>
                    <a:pt x="52" y="40"/>
                  </a:lnTo>
                  <a:lnTo>
                    <a:pt x="50" y="41"/>
                  </a:lnTo>
                  <a:lnTo>
                    <a:pt x="50" y="42"/>
                  </a:lnTo>
                  <a:lnTo>
                    <a:pt x="49" y="43"/>
                  </a:lnTo>
                  <a:lnTo>
                    <a:pt x="47" y="44"/>
                  </a:lnTo>
                  <a:lnTo>
                    <a:pt x="46" y="44"/>
                  </a:lnTo>
                  <a:lnTo>
                    <a:pt x="46" y="45"/>
                  </a:lnTo>
                  <a:lnTo>
                    <a:pt x="45" y="47"/>
                  </a:lnTo>
                  <a:lnTo>
                    <a:pt x="44" y="48"/>
                  </a:lnTo>
                  <a:lnTo>
                    <a:pt x="43" y="48"/>
                  </a:lnTo>
                  <a:lnTo>
                    <a:pt x="43" y="49"/>
                  </a:lnTo>
                  <a:lnTo>
                    <a:pt x="44" y="49"/>
                  </a:lnTo>
                  <a:lnTo>
                    <a:pt x="44" y="50"/>
                  </a:lnTo>
                  <a:lnTo>
                    <a:pt x="43" y="50"/>
                  </a:lnTo>
                  <a:lnTo>
                    <a:pt x="42" y="51"/>
                  </a:lnTo>
                  <a:lnTo>
                    <a:pt x="41" y="52"/>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45" name="Freeform 44"/>
            <p:cNvSpPr>
              <a:spLocks/>
            </p:cNvSpPr>
            <p:nvPr/>
          </p:nvSpPr>
          <p:spPr bwMode="auto">
            <a:xfrm>
              <a:off x="6915150" y="3798888"/>
              <a:ext cx="757237" cy="760413"/>
            </a:xfrm>
            <a:custGeom>
              <a:avLst/>
              <a:gdLst>
                <a:gd name="T0" fmla="*/ 46 w 73"/>
                <a:gd name="T1" fmla="*/ 200 h 77"/>
                <a:gd name="T2" fmla="*/ 57 w 73"/>
                <a:gd name="T3" fmla="*/ 215 h 77"/>
                <a:gd name="T4" fmla="*/ 67 w 73"/>
                <a:gd name="T5" fmla="*/ 225 h 77"/>
                <a:gd name="T6" fmla="*/ 67 w 73"/>
                <a:gd name="T7" fmla="*/ 239 h 77"/>
                <a:gd name="T8" fmla="*/ 72 w 73"/>
                <a:gd name="T9" fmla="*/ 244 h 77"/>
                <a:gd name="T10" fmla="*/ 67 w 73"/>
                <a:gd name="T11" fmla="*/ 269 h 77"/>
                <a:gd name="T12" fmla="*/ 62 w 73"/>
                <a:gd name="T13" fmla="*/ 293 h 77"/>
                <a:gd name="T14" fmla="*/ 72 w 73"/>
                <a:gd name="T15" fmla="*/ 332 h 77"/>
                <a:gd name="T16" fmla="*/ 82 w 73"/>
                <a:gd name="T17" fmla="*/ 347 h 77"/>
                <a:gd name="T18" fmla="*/ 87 w 73"/>
                <a:gd name="T19" fmla="*/ 361 h 77"/>
                <a:gd name="T20" fmla="*/ 92 w 73"/>
                <a:gd name="T21" fmla="*/ 371 h 77"/>
                <a:gd name="T22" fmla="*/ 298 w 73"/>
                <a:gd name="T23" fmla="*/ 371 h 77"/>
                <a:gd name="T24" fmla="*/ 308 w 73"/>
                <a:gd name="T25" fmla="*/ 376 h 77"/>
                <a:gd name="T26" fmla="*/ 303 w 73"/>
                <a:gd name="T27" fmla="*/ 347 h 77"/>
                <a:gd name="T28" fmla="*/ 308 w 73"/>
                <a:gd name="T29" fmla="*/ 337 h 77"/>
                <a:gd name="T30" fmla="*/ 329 w 73"/>
                <a:gd name="T31" fmla="*/ 337 h 77"/>
                <a:gd name="T32" fmla="*/ 344 w 73"/>
                <a:gd name="T33" fmla="*/ 337 h 77"/>
                <a:gd name="T34" fmla="*/ 344 w 73"/>
                <a:gd name="T35" fmla="*/ 317 h 77"/>
                <a:gd name="T36" fmla="*/ 344 w 73"/>
                <a:gd name="T37" fmla="*/ 303 h 77"/>
                <a:gd name="T38" fmla="*/ 354 w 73"/>
                <a:gd name="T39" fmla="*/ 259 h 77"/>
                <a:gd name="T40" fmla="*/ 365 w 73"/>
                <a:gd name="T41" fmla="*/ 234 h 77"/>
                <a:gd name="T42" fmla="*/ 375 w 73"/>
                <a:gd name="T43" fmla="*/ 230 h 77"/>
                <a:gd name="T44" fmla="*/ 375 w 73"/>
                <a:gd name="T45" fmla="*/ 225 h 77"/>
                <a:gd name="T46" fmla="*/ 370 w 73"/>
                <a:gd name="T47" fmla="*/ 225 h 77"/>
                <a:gd name="T48" fmla="*/ 354 w 73"/>
                <a:gd name="T49" fmla="*/ 220 h 77"/>
                <a:gd name="T50" fmla="*/ 349 w 73"/>
                <a:gd name="T51" fmla="*/ 200 h 77"/>
                <a:gd name="T52" fmla="*/ 329 w 73"/>
                <a:gd name="T53" fmla="*/ 181 h 77"/>
                <a:gd name="T54" fmla="*/ 318 w 73"/>
                <a:gd name="T55" fmla="*/ 156 h 77"/>
                <a:gd name="T56" fmla="*/ 308 w 73"/>
                <a:gd name="T57" fmla="*/ 146 h 77"/>
                <a:gd name="T58" fmla="*/ 288 w 73"/>
                <a:gd name="T59" fmla="*/ 132 h 77"/>
                <a:gd name="T60" fmla="*/ 277 w 73"/>
                <a:gd name="T61" fmla="*/ 122 h 77"/>
                <a:gd name="T62" fmla="*/ 272 w 73"/>
                <a:gd name="T63" fmla="*/ 112 h 77"/>
                <a:gd name="T64" fmla="*/ 236 w 73"/>
                <a:gd name="T65" fmla="*/ 88 h 77"/>
                <a:gd name="T66" fmla="*/ 226 w 73"/>
                <a:gd name="T67" fmla="*/ 78 h 77"/>
                <a:gd name="T68" fmla="*/ 211 w 73"/>
                <a:gd name="T69" fmla="*/ 59 h 77"/>
                <a:gd name="T70" fmla="*/ 200 w 73"/>
                <a:gd name="T71" fmla="*/ 44 h 77"/>
                <a:gd name="T72" fmla="*/ 164 w 73"/>
                <a:gd name="T73" fmla="*/ 34 h 77"/>
                <a:gd name="T74" fmla="*/ 164 w 73"/>
                <a:gd name="T75" fmla="*/ 15 h 77"/>
                <a:gd name="T76" fmla="*/ 175 w 73"/>
                <a:gd name="T77" fmla="*/ 5 h 77"/>
                <a:gd name="T78" fmla="*/ 175 w 73"/>
                <a:gd name="T79" fmla="*/ 0 h 77"/>
                <a:gd name="T80" fmla="*/ 0 w 73"/>
                <a:gd name="T81" fmla="*/ 24 h 7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
                <a:gd name="T124" fmla="*/ 0 h 77"/>
                <a:gd name="T125" fmla="*/ 73 w 73"/>
                <a:gd name="T126" fmla="*/ 77 h 7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 h="77">
                  <a:moveTo>
                    <a:pt x="0" y="5"/>
                  </a:moveTo>
                  <a:lnTo>
                    <a:pt x="9" y="41"/>
                  </a:lnTo>
                  <a:lnTo>
                    <a:pt x="10" y="42"/>
                  </a:lnTo>
                  <a:lnTo>
                    <a:pt x="11" y="44"/>
                  </a:lnTo>
                  <a:lnTo>
                    <a:pt x="12" y="45"/>
                  </a:lnTo>
                  <a:lnTo>
                    <a:pt x="13" y="46"/>
                  </a:lnTo>
                  <a:lnTo>
                    <a:pt x="14" y="47"/>
                  </a:lnTo>
                  <a:lnTo>
                    <a:pt x="13" y="49"/>
                  </a:lnTo>
                  <a:lnTo>
                    <a:pt x="15" y="50"/>
                  </a:lnTo>
                  <a:lnTo>
                    <a:pt x="14" y="50"/>
                  </a:lnTo>
                  <a:lnTo>
                    <a:pt x="13" y="52"/>
                  </a:lnTo>
                  <a:lnTo>
                    <a:pt x="13" y="55"/>
                  </a:lnTo>
                  <a:lnTo>
                    <a:pt x="12" y="57"/>
                  </a:lnTo>
                  <a:lnTo>
                    <a:pt x="12" y="60"/>
                  </a:lnTo>
                  <a:lnTo>
                    <a:pt x="14" y="63"/>
                  </a:lnTo>
                  <a:lnTo>
                    <a:pt x="14" y="68"/>
                  </a:lnTo>
                  <a:lnTo>
                    <a:pt x="16" y="70"/>
                  </a:lnTo>
                  <a:lnTo>
                    <a:pt x="16" y="71"/>
                  </a:lnTo>
                  <a:lnTo>
                    <a:pt x="16" y="72"/>
                  </a:lnTo>
                  <a:lnTo>
                    <a:pt x="17" y="74"/>
                  </a:lnTo>
                  <a:lnTo>
                    <a:pt x="17" y="75"/>
                  </a:lnTo>
                  <a:lnTo>
                    <a:pt x="18" y="76"/>
                  </a:lnTo>
                  <a:lnTo>
                    <a:pt x="57" y="74"/>
                  </a:lnTo>
                  <a:lnTo>
                    <a:pt x="58" y="76"/>
                  </a:lnTo>
                  <a:lnTo>
                    <a:pt x="60" y="77"/>
                  </a:lnTo>
                  <a:lnTo>
                    <a:pt x="60" y="75"/>
                  </a:lnTo>
                  <a:lnTo>
                    <a:pt x="59" y="71"/>
                  </a:lnTo>
                  <a:lnTo>
                    <a:pt x="60" y="70"/>
                  </a:lnTo>
                  <a:lnTo>
                    <a:pt x="60" y="69"/>
                  </a:lnTo>
                  <a:lnTo>
                    <a:pt x="61" y="68"/>
                  </a:lnTo>
                  <a:lnTo>
                    <a:pt x="64" y="69"/>
                  </a:lnTo>
                  <a:lnTo>
                    <a:pt x="66" y="69"/>
                  </a:lnTo>
                  <a:lnTo>
                    <a:pt x="67" y="69"/>
                  </a:lnTo>
                  <a:lnTo>
                    <a:pt x="67" y="66"/>
                  </a:lnTo>
                  <a:lnTo>
                    <a:pt x="67" y="65"/>
                  </a:lnTo>
                  <a:lnTo>
                    <a:pt x="67" y="63"/>
                  </a:lnTo>
                  <a:lnTo>
                    <a:pt x="67" y="62"/>
                  </a:lnTo>
                  <a:lnTo>
                    <a:pt x="69" y="56"/>
                  </a:lnTo>
                  <a:lnTo>
                    <a:pt x="69" y="53"/>
                  </a:lnTo>
                  <a:lnTo>
                    <a:pt x="70" y="51"/>
                  </a:lnTo>
                  <a:lnTo>
                    <a:pt x="71" y="48"/>
                  </a:lnTo>
                  <a:lnTo>
                    <a:pt x="73" y="47"/>
                  </a:lnTo>
                  <a:lnTo>
                    <a:pt x="73" y="46"/>
                  </a:lnTo>
                  <a:lnTo>
                    <a:pt x="72" y="45"/>
                  </a:lnTo>
                  <a:lnTo>
                    <a:pt x="72" y="46"/>
                  </a:lnTo>
                  <a:lnTo>
                    <a:pt x="70" y="45"/>
                  </a:lnTo>
                  <a:lnTo>
                    <a:pt x="69" y="45"/>
                  </a:lnTo>
                  <a:lnTo>
                    <a:pt x="69" y="44"/>
                  </a:lnTo>
                  <a:lnTo>
                    <a:pt x="68" y="41"/>
                  </a:lnTo>
                  <a:lnTo>
                    <a:pt x="66" y="38"/>
                  </a:lnTo>
                  <a:lnTo>
                    <a:pt x="64" y="37"/>
                  </a:lnTo>
                  <a:lnTo>
                    <a:pt x="63" y="34"/>
                  </a:lnTo>
                  <a:lnTo>
                    <a:pt x="62" y="32"/>
                  </a:lnTo>
                  <a:lnTo>
                    <a:pt x="61" y="30"/>
                  </a:lnTo>
                  <a:lnTo>
                    <a:pt x="60" y="30"/>
                  </a:lnTo>
                  <a:lnTo>
                    <a:pt x="57" y="29"/>
                  </a:lnTo>
                  <a:lnTo>
                    <a:pt x="56" y="27"/>
                  </a:lnTo>
                  <a:lnTo>
                    <a:pt x="54" y="26"/>
                  </a:lnTo>
                  <a:lnTo>
                    <a:pt x="54" y="25"/>
                  </a:lnTo>
                  <a:lnTo>
                    <a:pt x="53" y="23"/>
                  </a:lnTo>
                  <a:lnTo>
                    <a:pt x="50" y="22"/>
                  </a:lnTo>
                  <a:lnTo>
                    <a:pt x="46" y="18"/>
                  </a:lnTo>
                  <a:lnTo>
                    <a:pt x="44" y="17"/>
                  </a:lnTo>
                  <a:lnTo>
                    <a:pt x="44" y="16"/>
                  </a:lnTo>
                  <a:lnTo>
                    <a:pt x="42" y="14"/>
                  </a:lnTo>
                  <a:lnTo>
                    <a:pt x="41" y="12"/>
                  </a:lnTo>
                  <a:lnTo>
                    <a:pt x="39" y="10"/>
                  </a:lnTo>
                  <a:lnTo>
                    <a:pt x="39" y="9"/>
                  </a:lnTo>
                  <a:lnTo>
                    <a:pt x="36" y="9"/>
                  </a:lnTo>
                  <a:lnTo>
                    <a:pt x="32" y="7"/>
                  </a:lnTo>
                  <a:lnTo>
                    <a:pt x="31" y="6"/>
                  </a:lnTo>
                  <a:lnTo>
                    <a:pt x="32" y="3"/>
                  </a:lnTo>
                  <a:lnTo>
                    <a:pt x="33" y="2"/>
                  </a:lnTo>
                  <a:lnTo>
                    <a:pt x="34" y="1"/>
                  </a:lnTo>
                  <a:lnTo>
                    <a:pt x="34" y="0"/>
                  </a:lnTo>
                  <a:lnTo>
                    <a:pt x="13" y="3"/>
                  </a:lnTo>
                  <a:lnTo>
                    <a:pt x="0" y="5"/>
                  </a:lnTo>
                  <a:close/>
                </a:path>
              </a:pathLst>
            </a:custGeom>
            <a:solidFill>
              <a:srgbClr val="FF8000"/>
            </a:solid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solidFill>
                  <a:srgbClr val="FF9900"/>
                </a:solidFill>
                <a:latin typeface="+mn-lt"/>
                <a:ea typeface="+mn-ea"/>
                <a:cs typeface="+mn-cs"/>
              </a:endParaRPr>
            </a:p>
          </p:txBody>
        </p:sp>
        <p:sp>
          <p:nvSpPr>
            <p:cNvPr id="46" name="Freeform 45"/>
            <p:cNvSpPr>
              <a:spLocks/>
            </p:cNvSpPr>
            <p:nvPr/>
          </p:nvSpPr>
          <p:spPr bwMode="auto">
            <a:xfrm>
              <a:off x="7627937" y="2854326"/>
              <a:ext cx="641350" cy="284162"/>
            </a:xfrm>
            <a:custGeom>
              <a:avLst/>
              <a:gdLst>
                <a:gd name="T0" fmla="*/ 185 w 62"/>
                <a:gd name="T1" fmla="*/ 10 h 29"/>
                <a:gd name="T2" fmla="*/ 10 w 62"/>
                <a:gd name="T3" fmla="*/ 83 h 29"/>
                <a:gd name="T4" fmla="*/ 21 w 62"/>
                <a:gd name="T5" fmla="*/ 78 h 29"/>
                <a:gd name="T6" fmla="*/ 41 w 62"/>
                <a:gd name="T7" fmla="*/ 63 h 29"/>
                <a:gd name="T8" fmla="*/ 51 w 62"/>
                <a:gd name="T9" fmla="*/ 53 h 29"/>
                <a:gd name="T10" fmla="*/ 56 w 62"/>
                <a:gd name="T11" fmla="*/ 49 h 29"/>
                <a:gd name="T12" fmla="*/ 72 w 62"/>
                <a:gd name="T13" fmla="*/ 44 h 29"/>
                <a:gd name="T14" fmla="*/ 97 w 62"/>
                <a:gd name="T15" fmla="*/ 34 h 29"/>
                <a:gd name="T16" fmla="*/ 108 w 62"/>
                <a:gd name="T17" fmla="*/ 39 h 29"/>
                <a:gd name="T18" fmla="*/ 118 w 62"/>
                <a:gd name="T19" fmla="*/ 39 h 29"/>
                <a:gd name="T20" fmla="*/ 128 w 62"/>
                <a:gd name="T21" fmla="*/ 58 h 29"/>
                <a:gd name="T22" fmla="*/ 138 w 62"/>
                <a:gd name="T23" fmla="*/ 58 h 29"/>
                <a:gd name="T24" fmla="*/ 138 w 62"/>
                <a:gd name="T25" fmla="*/ 68 h 29"/>
                <a:gd name="T26" fmla="*/ 159 w 62"/>
                <a:gd name="T27" fmla="*/ 73 h 29"/>
                <a:gd name="T28" fmla="*/ 174 w 62"/>
                <a:gd name="T29" fmla="*/ 83 h 29"/>
                <a:gd name="T30" fmla="*/ 180 w 62"/>
                <a:gd name="T31" fmla="*/ 92 h 29"/>
                <a:gd name="T32" fmla="*/ 164 w 62"/>
                <a:gd name="T33" fmla="*/ 122 h 29"/>
                <a:gd name="T34" fmla="*/ 180 w 62"/>
                <a:gd name="T35" fmla="*/ 131 h 29"/>
                <a:gd name="T36" fmla="*/ 195 w 62"/>
                <a:gd name="T37" fmla="*/ 136 h 29"/>
                <a:gd name="T38" fmla="*/ 200 w 62"/>
                <a:gd name="T39" fmla="*/ 136 h 29"/>
                <a:gd name="T40" fmla="*/ 215 w 62"/>
                <a:gd name="T41" fmla="*/ 131 h 29"/>
                <a:gd name="T42" fmla="*/ 236 w 62"/>
                <a:gd name="T43" fmla="*/ 141 h 29"/>
                <a:gd name="T44" fmla="*/ 241 w 62"/>
                <a:gd name="T45" fmla="*/ 136 h 29"/>
                <a:gd name="T46" fmla="*/ 231 w 62"/>
                <a:gd name="T47" fmla="*/ 126 h 29"/>
                <a:gd name="T48" fmla="*/ 226 w 62"/>
                <a:gd name="T49" fmla="*/ 122 h 29"/>
                <a:gd name="T50" fmla="*/ 231 w 62"/>
                <a:gd name="T51" fmla="*/ 117 h 29"/>
                <a:gd name="T52" fmla="*/ 226 w 62"/>
                <a:gd name="T53" fmla="*/ 112 h 29"/>
                <a:gd name="T54" fmla="*/ 210 w 62"/>
                <a:gd name="T55" fmla="*/ 92 h 29"/>
                <a:gd name="T56" fmla="*/ 210 w 62"/>
                <a:gd name="T57" fmla="*/ 78 h 29"/>
                <a:gd name="T58" fmla="*/ 210 w 62"/>
                <a:gd name="T59" fmla="*/ 58 h 29"/>
                <a:gd name="T60" fmla="*/ 210 w 62"/>
                <a:gd name="T61" fmla="*/ 49 h 29"/>
                <a:gd name="T62" fmla="*/ 210 w 62"/>
                <a:gd name="T63" fmla="*/ 44 h 29"/>
                <a:gd name="T64" fmla="*/ 226 w 62"/>
                <a:gd name="T65" fmla="*/ 29 h 29"/>
                <a:gd name="T66" fmla="*/ 231 w 62"/>
                <a:gd name="T67" fmla="*/ 19 h 29"/>
                <a:gd name="T68" fmla="*/ 241 w 62"/>
                <a:gd name="T69" fmla="*/ 19 h 29"/>
                <a:gd name="T70" fmla="*/ 231 w 62"/>
                <a:gd name="T71" fmla="*/ 39 h 29"/>
                <a:gd name="T72" fmla="*/ 226 w 62"/>
                <a:gd name="T73" fmla="*/ 49 h 29"/>
                <a:gd name="T74" fmla="*/ 236 w 62"/>
                <a:gd name="T75" fmla="*/ 58 h 29"/>
                <a:gd name="T76" fmla="*/ 236 w 62"/>
                <a:gd name="T77" fmla="*/ 78 h 29"/>
                <a:gd name="T78" fmla="*/ 231 w 62"/>
                <a:gd name="T79" fmla="*/ 88 h 29"/>
                <a:gd name="T80" fmla="*/ 236 w 62"/>
                <a:gd name="T81" fmla="*/ 92 h 29"/>
                <a:gd name="T82" fmla="*/ 236 w 62"/>
                <a:gd name="T83" fmla="*/ 102 h 29"/>
                <a:gd name="T84" fmla="*/ 241 w 62"/>
                <a:gd name="T85" fmla="*/ 117 h 29"/>
                <a:gd name="T86" fmla="*/ 256 w 62"/>
                <a:gd name="T87" fmla="*/ 122 h 29"/>
                <a:gd name="T88" fmla="*/ 267 w 62"/>
                <a:gd name="T89" fmla="*/ 117 h 29"/>
                <a:gd name="T90" fmla="*/ 267 w 62"/>
                <a:gd name="T91" fmla="*/ 126 h 29"/>
                <a:gd name="T92" fmla="*/ 272 w 62"/>
                <a:gd name="T93" fmla="*/ 136 h 29"/>
                <a:gd name="T94" fmla="*/ 282 w 62"/>
                <a:gd name="T95" fmla="*/ 141 h 29"/>
                <a:gd name="T96" fmla="*/ 287 w 62"/>
                <a:gd name="T97" fmla="*/ 136 h 29"/>
                <a:gd name="T98" fmla="*/ 313 w 62"/>
                <a:gd name="T99" fmla="*/ 126 h 29"/>
                <a:gd name="T100" fmla="*/ 318 w 62"/>
                <a:gd name="T101" fmla="*/ 92 h 29"/>
                <a:gd name="T102" fmla="*/ 277 w 62"/>
                <a:gd name="T103" fmla="*/ 102 h 29"/>
                <a:gd name="T104" fmla="*/ 241 w 62"/>
                <a:gd name="T105" fmla="*/ 0 h 2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2"/>
                <a:gd name="T160" fmla="*/ 0 h 29"/>
                <a:gd name="T161" fmla="*/ 62 w 62"/>
                <a:gd name="T162" fmla="*/ 29 h 2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2" h="29">
                  <a:moveTo>
                    <a:pt x="47" y="0"/>
                  </a:moveTo>
                  <a:lnTo>
                    <a:pt x="36" y="2"/>
                  </a:lnTo>
                  <a:lnTo>
                    <a:pt x="0" y="9"/>
                  </a:lnTo>
                  <a:lnTo>
                    <a:pt x="2" y="17"/>
                  </a:lnTo>
                  <a:lnTo>
                    <a:pt x="3" y="16"/>
                  </a:lnTo>
                  <a:lnTo>
                    <a:pt x="4" y="16"/>
                  </a:lnTo>
                  <a:lnTo>
                    <a:pt x="6" y="13"/>
                  </a:lnTo>
                  <a:lnTo>
                    <a:pt x="8" y="13"/>
                  </a:lnTo>
                  <a:lnTo>
                    <a:pt x="9" y="11"/>
                  </a:lnTo>
                  <a:lnTo>
                    <a:pt x="10" y="11"/>
                  </a:lnTo>
                  <a:lnTo>
                    <a:pt x="10" y="9"/>
                  </a:lnTo>
                  <a:lnTo>
                    <a:pt x="11" y="10"/>
                  </a:lnTo>
                  <a:lnTo>
                    <a:pt x="13" y="10"/>
                  </a:lnTo>
                  <a:lnTo>
                    <a:pt x="14" y="9"/>
                  </a:lnTo>
                  <a:lnTo>
                    <a:pt x="15" y="8"/>
                  </a:lnTo>
                  <a:lnTo>
                    <a:pt x="19" y="7"/>
                  </a:lnTo>
                  <a:lnTo>
                    <a:pt x="20" y="7"/>
                  </a:lnTo>
                  <a:lnTo>
                    <a:pt x="21" y="8"/>
                  </a:lnTo>
                  <a:lnTo>
                    <a:pt x="22" y="7"/>
                  </a:lnTo>
                  <a:lnTo>
                    <a:pt x="23" y="8"/>
                  </a:lnTo>
                  <a:lnTo>
                    <a:pt x="23" y="9"/>
                  </a:lnTo>
                  <a:lnTo>
                    <a:pt x="25" y="12"/>
                  </a:lnTo>
                  <a:lnTo>
                    <a:pt x="26" y="12"/>
                  </a:lnTo>
                  <a:lnTo>
                    <a:pt x="27" y="12"/>
                  </a:lnTo>
                  <a:lnTo>
                    <a:pt x="28" y="13"/>
                  </a:lnTo>
                  <a:lnTo>
                    <a:pt x="27" y="14"/>
                  </a:lnTo>
                  <a:lnTo>
                    <a:pt x="29" y="15"/>
                  </a:lnTo>
                  <a:lnTo>
                    <a:pt x="31" y="15"/>
                  </a:lnTo>
                  <a:lnTo>
                    <a:pt x="33" y="17"/>
                  </a:lnTo>
                  <a:lnTo>
                    <a:pt x="34" y="17"/>
                  </a:lnTo>
                  <a:lnTo>
                    <a:pt x="35" y="19"/>
                  </a:lnTo>
                  <a:lnTo>
                    <a:pt x="33" y="23"/>
                  </a:lnTo>
                  <a:lnTo>
                    <a:pt x="32" y="25"/>
                  </a:lnTo>
                  <a:lnTo>
                    <a:pt x="33" y="27"/>
                  </a:lnTo>
                  <a:lnTo>
                    <a:pt x="35" y="27"/>
                  </a:lnTo>
                  <a:lnTo>
                    <a:pt x="36" y="26"/>
                  </a:lnTo>
                  <a:lnTo>
                    <a:pt x="38" y="28"/>
                  </a:lnTo>
                  <a:lnTo>
                    <a:pt x="39" y="28"/>
                  </a:lnTo>
                  <a:lnTo>
                    <a:pt x="40" y="27"/>
                  </a:lnTo>
                  <a:lnTo>
                    <a:pt x="42" y="27"/>
                  </a:lnTo>
                  <a:lnTo>
                    <a:pt x="45" y="28"/>
                  </a:lnTo>
                  <a:lnTo>
                    <a:pt x="46" y="29"/>
                  </a:lnTo>
                  <a:lnTo>
                    <a:pt x="47" y="29"/>
                  </a:lnTo>
                  <a:lnTo>
                    <a:pt x="47" y="28"/>
                  </a:lnTo>
                  <a:lnTo>
                    <a:pt x="46" y="28"/>
                  </a:lnTo>
                  <a:lnTo>
                    <a:pt x="45" y="26"/>
                  </a:lnTo>
                  <a:lnTo>
                    <a:pt x="44" y="25"/>
                  </a:lnTo>
                  <a:lnTo>
                    <a:pt x="44" y="24"/>
                  </a:lnTo>
                  <a:lnTo>
                    <a:pt x="45" y="24"/>
                  </a:lnTo>
                  <a:lnTo>
                    <a:pt x="44" y="23"/>
                  </a:lnTo>
                  <a:lnTo>
                    <a:pt x="43" y="21"/>
                  </a:lnTo>
                  <a:lnTo>
                    <a:pt x="41" y="19"/>
                  </a:lnTo>
                  <a:lnTo>
                    <a:pt x="41" y="17"/>
                  </a:lnTo>
                  <a:lnTo>
                    <a:pt x="41" y="16"/>
                  </a:lnTo>
                  <a:lnTo>
                    <a:pt x="41" y="13"/>
                  </a:lnTo>
                  <a:lnTo>
                    <a:pt x="41" y="12"/>
                  </a:lnTo>
                  <a:lnTo>
                    <a:pt x="41" y="11"/>
                  </a:lnTo>
                  <a:lnTo>
                    <a:pt x="41" y="10"/>
                  </a:lnTo>
                  <a:lnTo>
                    <a:pt x="41" y="9"/>
                  </a:lnTo>
                  <a:lnTo>
                    <a:pt x="42" y="8"/>
                  </a:lnTo>
                  <a:lnTo>
                    <a:pt x="44" y="6"/>
                  </a:lnTo>
                  <a:lnTo>
                    <a:pt x="45" y="6"/>
                  </a:lnTo>
                  <a:lnTo>
                    <a:pt x="45" y="4"/>
                  </a:lnTo>
                  <a:lnTo>
                    <a:pt x="46" y="4"/>
                  </a:lnTo>
                  <a:lnTo>
                    <a:pt x="47" y="4"/>
                  </a:lnTo>
                  <a:lnTo>
                    <a:pt x="46" y="6"/>
                  </a:lnTo>
                  <a:lnTo>
                    <a:pt x="45" y="8"/>
                  </a:lnTo>
                  <a:lnTo>
                    <a:pt x="44" y="9"/>
                  </a:lnTo>
                  <a:lnTo>
                    <a:pt x="44" y="10"/>
                  </a:lnTo>
                  <a:lnTo>
                    <a:pt x="44" y="12"/>
                  </a:lnTo>
                  <a:lnTo>
                    <a:pt x="46" y="12"/>
                  </a:lnTo>
                  <a:lnTo>
                    <a:pt x="46" y="15"/>
                  </a:lnTo>
                  <a:lnTo>
                    <a:pt x="46" y="16"/>
                  </a:lnTo>
                  <a:lnTo>
                    <a:pt x="44" y="17"/>
                  </a:lnTo>
                  <a:lnTo>
                    <a:pt x="45" y="18"/>
                  </a:lnTo>
                  <a:lnTo>
                    <a:pt x="46" y="18"/>
                  </a:lnTo>
                  <a:lnTo>
                    <a:pt x="46" y="19"/>
                  </a:lnTo>
                  <a:lnTo>
                    <a:pt x="46" y="20"/>
                  </a:lnTo>
                  <a:lnTo>
                    <a:pt x="46" y="21"/>
                  </a:lnTo>
                  <a:lnTo>
                    <a:pt x="46" y="22"/>
                  </a:lnTo>
                  <a:lnTo>
                    <a:pt x="47" y="24"/>
                  </a:lnTo>
                  <a:lnTo>
                    <a:pt x="49" y="25"/>
                  </a:lnTo>
                  <a:lnTo>
                    <a:pt x="50" y="25"/>
                  </a:lnTo>
                  <a:lnTo>
                    <a:pt x="51" y="24"/>
                  </a:lnTo>
                  <a:lnTo>
                    <a:pt x="52" y="24"/>
                  </a:lnTo>
                  <a:lnTo>
                    <a:pt x="52" y="25"/>
                  </a:lnTo>
                  <a:lnTo>
                    <a:pt x="52" y="26"/>
                  </a:lnTo>
                  <a:lnTo>
                    <a:pt x="53" y="28"/>
                  </a:lnTo>
                  <a:lnTo>
                    <a:pt x="54" y="29"/>
                  </a:lnTo>
                  <a:lnTo>
                    <a:pt x="55" y="29"/>
                  </a:lnTo>
                  <a:lnTo>
                    <a:pt x="56" y="28"/>
                  </a:lnTo>
                  <a:lnTo>
                    <a:pt x="61" y="27"/>
                  </a:lnTo>
                  <a:lnTo>
                    <a:pt x="61" y="26"/>
                  </a:lnTo>
                  <a:lnTo>
                    <a:pt x="61" y="25"/>
                  </a:lnTo>
                  <a:lnTo>
                    <a:pt x="62" y="19"/>
                  </a:lnTo>
                  <a:lnTo>
                    <a:pt x="54" y="21"/>
                  </a:lnTo>
                  <a:lnTo>
                    <a:pt x="47" y="0"/>
                  </a:lnTo>
                  <a:close/>
                </a:path>
              </a:pathLst>
            </a:custGeom>
            <a:solidFill>
              <a:srgbClr val="FF8000"/>
            </a:solid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sp>
          <p:nvSpPr>
            <p:cNvPr id="47" name="Freeform 46"/>
            <p:cNvSpPr>
              <a:spLocks/>
            </p:cNvSpPr>
            <p:nvPr/>
          </p:nvSpPr>
          <p:spPr bwMode="auto">
            <a:xfrm>
              <a:off x="8115300" y="2824163"/>
              <a:ext cx="153987" cy="236538"/>
            </a:xfrm>
            <a:custGeom>
              <a:avLst/>
              <a:gdLst>
                <a:gd name="T0" fmla="*/ 2147483647 w 15"/>
                <a:gd name="T1" fmla="*/ 2147483647 h 24"/>
                <a:gd name="T2" fmla="*/ 2147483647 w 15"/>
                <a:gd name="T3" fmla="*/ 2147483647 h 24"/>
                <a:gd name="T4" fmla="*/ 2147483647 w 15"/>
                <a:gd name="T5" fmla="*/ 2147483647 h 24"/>
                <a:gd name="T6" fmla="*/ 2147483647 w 15"/>
                <a:gd name="T7" fmla="*/ 2147483647 h 24"/>
                <a:gd name="T8" fmla="*/ 2147483647 w 15"/>
                <a:gd name="T9" fmla="*/ 2147483647 h 24"/>
                <a:gd name="T10" fmla="*/ 2147483647 w 15"/>
                <a:gd name="T11" fmla="*/ 2147483647 h 24"/>
                <a:gd name="T12" fmla="*/ 2147483647 w 15"/>
                <a:gd name="T13" fmla="*/ 2147483647 h 24"/>
                <a:gd name="T14" fmla="*/ 2147483647 w 15"/>
                <a:gd name="T15" fmla="*/ 2147483647 h 24"/>
                <a:gd name="T16" fmla="*/ 2147483647 w 15"/>
                <a:gd name="T17" fmla="*/ 2147483647 h 24"/>
                <a:gd name="T18" fmla="*/ 2147483647 w 15"/>
                <a:gd name="T19" fmla="*/ 2147483647 h 24"/>
                <a:gd name="T20" fmla="*/ 2147483647 w 15"/>
                <a:gd name="T21" fmla="*/ 2147483647 h 24"/>
                <a:gd name="T22" fmla="*/ 2147483647 w 15"/>
                <a:gd name="T23" fmla="*/ 2147483647 h 24"/>
                <a:gd name="T24" fmla="*/ 2147483647 w 15"/>
                <a:gd name="T25" fmla="*/ 2147483647 h 24"/>
                <a:gd name="T26" fmla="*/ 2147483647 w 15"/>
                <a:gd name="T27" fmla="*/ 2147483647 h 24"/>
                <a:gd name="T28" fmla="*/ 2147483647 w 15"/>
                <a:gd name="T29" fmla="*/ 0 h 24"/>
                <a:gd name="T30" fmla="*/ 2147483647 w 15"/>
                <a:gd name="T31" fmla="*/ 0 h 24"/>
                <a:gd name="T32" fmla="*/ 2147483647 w 15"/>
                <a:gd name="T33" fmla="*/ 0 h 24"/>
                <a:gd name="T34" fmla="*/ 2147483647 w 15"/>
                <a:gd name="T35" fmla="*/ 2147483647 h 24"/>
                <a:gd name="T36" fmla="*/ 2147483647 w 15"/>
                <a:gd name="T37" fmla="*/ 2147483647 h 24"/>
                <a:gd name="T38" fmla="*/ 2147483647 w 15"/>
                <a:gd name="T39" fmla="*/ 2147483647 h 24"/>
                <a:gd name="T40" fmla="*/ 0 w 15"/>
                <a:gd name="T41" fmla="*/ 2147483647 h 24"/>
                <a:gd name="T42" fmla="*/ 2147483647 w 15"/>
                <a:gd name="T43" fmla="*/ 2147483647 h 24"/>
                <a:gd name="T44" fmla="*/ 2147483647 w 15"/>
                <a:gd name="T45" fmla="*/ 2147483647 h 24"/>
                <a:gd name="T46" fmla="*/ 2147483647 w 15"/>
                <a:gd name="T47" fmla="*/ 2147483647 h 2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4"/>
                <a:gd name="T74" fmla="*/ 15 w 15"/>
                <a:gd name="T75" fmla="*/ 24 h 2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4">
                  <a:moveTo>
                    <a:pt x="15" y="22"/>
                  </a:moveTo>
                  <a:lnTo>
                    <a:pt x="15" y="20"/>
                  </a:lnTo>
                  <a:lnTo>
                    <a:pt x="14" y="18"/>
                  </a:lnTo>
                  <a:lnTo>
                    <a:pt x="12" y="16"/>
                  </a:lnTo>
                  <a:lnTo>
                    <a:pt x="10" y="15"/>
                  </a:lnTo>
                  <a:lnTo>
                    <a:pt x="9" y="14"/>
                  </a:lnTo>
                  <a:lnTo>
                    <a:pt x="9" y="12"/>
                  </a:lnTo>
                  <a:lnTo>
                    <a:pt x="7" y="9"/>
                  </a:lnTo>
                  <a:lnTo>
                    <a:pt x="6" y="8"/>
                  </a:lnTo>
                  <a:lnTo>
                    <a:pt x="5" y="6"/>
                  </a:lnTo>
                  <a:lnTo>
                    <a:pt x="4" y="5"/>
                  </a:lnTo>
                  <a:lnTo>
                    <a:pt x="4" y="4"/>
                  </a:lnTo>
                  <a:lnTo>
                    <a:pt x="4" y="3"/>
                  </a:lnTo>
                  <a:lnTo>
                    <a:pt x="5" y="0"/>
                  </a:lnTo>
                  <a:lnTo>
                    <a:pt x="4" y="0"/>
                  </a:lnTo>
                  <a:lnTo>
                    <a:pt x="2" y="0"/>
                  </a:lnTo>
                  <a:lnTo>
                    <a:pt x="1" y="1"/>
                  </a:lnTo>
                  <a:lnTo>
                    <a:pt x="1" y="2"/>
                  </a:lnTo>
                  <a:lnTo>
                    <a:pt x="1" y="3"/>
                  </a:lnTo>
                  <a:lnTo>
                    <a:pt x="0" y="3"/>
                  </a:lnTo>
                  <a:lnTo>
                    <a:pt x="7" y="24"/>
                  </a:lnTo>
                  <a:lnTo>
                    <a:pt x="15" y="22"/>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48" name="Freeform 47"/>
            <p:cNvSpPr>
              <a:spLocks/>
            </p:cNvSpPr>
            <p:nvPr/>
          </p:nvSpPr>
          <p:spPr bwMode="auto">
            <a:xfrm>
              <a:off x="8156575" y="2549526"/>
              <a:ext cx="196850" cy="414337"/>
            </a:xfrm>
            <a:custGeom>
              <a:avLst/>
              <a:gdLst>
                <a:gd name="T0" fmla="*/ 0 w 19"/>
                <a:gd name="T1" fmla="*/ 2147483647 h 42"/>
                <a:gd name="T2" fmla="*/ 0 w 19"/>
                <a:gd name="T3" fmla="*/ 2147483647 h 42"/>
                <a:gd name="T4" fmla="*/ 2147483647 w 19"/>
                <a:gd name="T5" fmla="*/ 2147483647 h 42"/>
                <a:gd name="T6" fmla="*/ 2147483647 w 19"/>
                <a:gd name="T7" fmla="*/ 2147483647 h 42"/>
                <a:gd name="T8" fmla="*/ 2147483647 w 19"/>
                <a:gd name="T9" fmla="*/ 2147483647 h 42"/>
                <a:gd name="T10" fmla="*/ 2147483647 w 19"/>
                <a:gd name="T11" fmla="*/ 2147483647 h 42"/>
                <a:gd name="T12" fmla="*/ 2147483647 w 19"/>
                <a:gd name="T13" fmla="*/ 2147483647 h 42"/>
                <a:gd name="T14" fmla="*/ 2147483647 w 19"/>
                <a:gd name="T15" fmla="*/ 2147483647 h 42"/>
                <a:gd name="T16" fmla="*/ 2147483647 w 19"/>
                <a:gd name="T17" fmla="*/ 2147483647 h 42"/>
                <a:gd name="T18" fmla="*/ 2147483647 w 19"/>
                <a:gd name="T19" fmla="*/ 2147483647 h 42"/>
                <a:gd name="T20" fmla="*/ 2147483647 w 19"/>
                <a:gd name="T21" fmla="*/ 2147483647 h 42"/>
                <a:gd name="T22" fmla="*/ 2147483647 w 19"/>
                <a:gd name="T23" fmla="*/ 2147483647 h 42"/>
                <a:gd name="T24" fmla="*/ 2147483647 w 19"/>
                <a:gd name="T25" fmla="*/ 2147483647 h 42"/>
                <a:gd name="T26" fmla="*/ 2147483647 w 19"/>
                <a:gd name="T27" fmla="*/ 2147483647 h 42"/>
                <a:gd name="T28" fmla="*/ 2147483647 w 19"/>
                <a:gd name="T29" fmla="*/ 2147483647 h 42"/>
                <a:gd name="T30" fmla="*/ 2147483647 w 19"/>
                <a:gd name="T31" fmla="*/ 2147483647 h 42"/>
                <a:gd name="T32" fmla="*/ 2147483647 w 19"/>
                <a:gd name="T33" fmla="*/ 2147483647 h 42"/>
                <a:gd name="T34" fmla="*/ 2147483647 w 19"/>
                <a:gd name="T35" fmla="*/ 2147483647 h 42"/>
                <a:gd name="T36" fmla="*/ 2147483647 w 19"/>
                <a:gd name="T37" fmla="*/ 2147483647 h 42"/>
                <a:gd name="T38" fmla="*/ 2147483647 w 19"/>
                <a:gd name="T39" fmla="*/ 2147483647 h 42"/>
                <a:gd name="T40" fmla="*/ 2147483647 w 19"/>
                <a:gd name="T41" fmla="*/ 0 h 42"/>
                <a:gd name="T42" fmla="*/ 2147483647 w 19"/>
                <a:gd name="T43" fmla="*/ 2147483647 h 42"/>
                <a:gd name="T44" fmla="*/ 2147483647 w 19"/>
                <a:gd name="T45" fmla="*/ 2147483647 h 42"/>
                <a:gd name="T46" fmla="*/ 0 w 19"/>
                <a:gd name="T47" fmla="*/ 2147483647 h 42"/>
                <a:gd name="T48" fmla="*/ 2147483647 w 19"/>
                <a:gd name="T49" fmla="*/ 2147483647 h 42"/>
                <a:gd name="T50" fmla="*/ 2147483647 w 19"/>
                <a:gd name="T51" fmla="*/ 2147483647 h 42"/>
                <a:gd name="T52" fmla="*/ 2147483647 w 19"/>
                <a:gd name="T53" fmla="*/ 2147483647 h 42"/>
                <a:gd name="T54" fmla="*/ 2147483647 w 19"/>
                <a:gd name="T55" fmla="*/ 2147483647 h 42"/>
                <a:gd name="T56" fmla="*/ 2147483647 w 19"/>
                <a:gd name="T57" fmla="*/ 2147483647 h 42"/>
                <a:gd name="T58" fmla="*/ 2147483647 w 19"/>
                <a:gd name="T59" fmla="*/ 2147483647 h 42"/>
                <a:gd name="T60" fmla="*/ 2147483647 w 19"/>
                <a:gd name="T61" fmla="*/ 2147483647 h 42"/>
                <a:gd name="T62" fmla="*/ 2147483647 w 19"/>
                <a:gd name="T63" fmla="*/ 2147483647 h 42"/>
                <a:gd name="T64" fmla="*/ 2147483647 w 19"/>
                <a:gd name="T65" fmla="*/ 2147483647 h 4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
                <a:gd name="T100" fmla="*/ 0 h 42"/>
                <a:gd name="T101" fmla="*/ 19 w 19"/>
                <a:gd name="T102" fmla="*/ 42 h 4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 h="42">
                  <a:moveTo>
                    <a:pt x="1" y="28"/>
                  </a:moveTo>
                  <a:lnTo>
                    <a:pt x="0" y="31"/>
                  </a:lnTo>
                  <a:lnTo>
                    <a:pt x="0" y="32"/>
                  </a:lnTo>
                  <a:lnTo>
                    <a:pt x="1" y="33"/>
                  </a:lnTo>
                  <a:lnTo>
                    <a:pt x="2" y="34"/>
                  </a:lnTo>
                  <a:lnTo>
                    <a:pt x="3" y="35"/>
                  </a:lnTo>
                  <a:lnTo>
                    <a:pt x="6" y="37"/>
                  </a:lnTo>
                  <a:lnTo>
                    <a:pt x="7" y="37"/>
                  </a:lnTo>
                  <a:lnTo>
                    <a:pt x="9" y="38"/>
                  </a:lnTo>
                  <a:lnTo>
                    <a:pt x="10" y="38"/>
                  </a:lnTo>
                  <a:lnTo>
                    <a:pt x="10" y="40"/>
                  </a:lnTo>
                  <a:lnTo>
                    <a:pt x="10" y="41"/>
                  </a:lnTo>
                  <a:lnTo>
                    <a:pt x="11" y="42"/>
                  </a:lnTo>
                  <a:lnTo>
                    <a:pt x="12" y="41"/>
                  </a:lnTo>
                  <a:lnTo>
                    <a:pt x="13" y="39"/>
                  </a:lnTo>
                  <a:lnTo>
                    <a:pt x="13" y="37"/>
                  </a:lnTo>
                  <a:lnTo>
                    <a:pt x="14" y="35"/>
                  </a:lnTo>
                  <a:lnTo>
                    <a:pt x="15" y="33"/>
                  </a:lnTo>
                  <a:lnTo>
                    <a:pt x="17" y="30"/>
                  </a:lnTo>
                  <a:lnTo>
                    <a:pt x="18" y="28"/>
                  </a:lnTo>
                  <a:lnTo>
                    <a:pt x="19" y="26"/>
                  </a:lnTo>
                  <a:lnTo>
                    <a:pt x="18" y="25"/>
                  </a:lnTo>
                  <a:lnTo>
                    <a:pt x="18" y="19"/>
                  </a:lnTo>
                  <a:lnTo>
                    <a:pt x="18" y="15"/>
                  </a:lnTo>
                  <a:lnTo>
                    <a:pt x="17" y="13"/>
                  </a:lnTo>
                  <a:lnTo>
                    <a:pt x="15" y="14"/>
                  </a:lnTo>
                  <a:lnTo>
                    <a:pt x="14" y="14"/>
                  </a:lnTo>
                  <a:lnTo>
                    <a:pt x="13" y="14"/>
                  </a:lnTo>
                  <a:lnTo>
                    <a:pt x="12" y="14"/>
                  </a:lnTo>
                  <a:lnTo>
                    <a:pt x="12" y="13"/>
                  </a:lnTo>
                  <a:lnTo>
                    <a:pt x="13" y="11"/>
                  </a:lnTo>
                  <a:lnTo>
                    <a:pt x="14" y="11"/>
                  </a:lnTo>
                  <a:lnTo>
                    <a:pt x="14" y="9"/>
                  </a:lnTo>
                  <a:lnTo>
                    <a:pt x="15" y="8"/>
                  </a:lnTo>
                  <a:lnTo>
                    <a:pt x="15" y="7"/>
                  </a:lnTo>
                  <a:lnTo>
                    <a:pt x="16" y="6"/>
                  </a:lnTo>
                  <a:lnTo>
                    <a:pt x="15" y="4"/>
                  </a:lnTo>
                  <a:lnTo>
                    <a:pt x="4" y="0"/>
                  </a:lnTo>
                  <a:lnTo>
                    <a:pt x="4" y="1"/>
                  </a:lnTo>
                  <a:lnTo>
                    <a:pt x="3" y="2"/>
                  </a:lnTo>
                  <a:lnTo>
                    <a:pt x="3" y="3"/>
                  </a:lnTo>
                  <a:lnTo>
                    <a:pt x="2" y="6"/>
                  </a:lnTo>
                  <a:lnTo>
                    <a:pt x="1" y="7"/>
                  </a:lnTo>
                  <a:lnTo>
                    <a:pt x="0" y="8"/>
                  </a:lnTo>
                  <a:lnTo>
                    <a:pt x="1" y="9"/>
                  </a:lnTo>
                  <a:lnTo>
                    <a:pt x="2" y="11"/>
                  </a:lnTo>
                  <a:lnTo>
                    <a:pt x="1" y="11"/>
                  </a:lnTo>
                  <a:lnTo>
                    <a:pt x="1" y="14"/>
                  </a:lnTo>
                  <a:lnTo>
                    <a:pt x="1" y="15"/>
                  </a:lnTo>
                  <a:lnTo>
                    <a:pt x="3" y="15"/>
                  </a:lnTo>
                  <a:lnTo>
                    <a:pt x="3" y="17"/>
                  </a:lnTo>
                  <a:lnTo>
                    <a:pt x="5" y="17"/>
                  </a:lnTo>
                  <a:lnTo>
                    <a:pt x="5" y="18"/>
                  </a:lnTo>
                  <a:lnTo>
                    <a:pt x="6" y="18"/>
                  </a:lnTo>
                  <a:lnTo>
                    <a:pt x="7" y="19"/>
                  </a:lnTo>
                  <a:lnTo>
                    <a:pt x="9" y="20"/>
                  </a:lnTo>
                  <a:lnTo>
                    <a:pt x="9" y="21"/>
                  </a:lnTo>
                  <a:lnTo>
                    <a:pt x="7" y="22"/>
                  </a:lnTo>
                  <a:lnTo>
                    <a:pt x="4" y="24"/>
                  </a:lnTo>
                  <a:lnTo>
                    <a:pt x="4" y="26"/>
                  </a:lnTo>
                  <a:lnTo>
                    <a:pt x="1" y="28"/>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49" name="Freeform 48"/>
            <p:cNvSpPr>
              <a:spLocks/>
            </p:cNvSpPr>
            <p:nvPr/>
          </p:nvSpPr>
          <p:spPr bwMode="auto">
            <a:xfrm>
              <a:off x="8331200" y="2362201"/>
              <a:ext cx="238125" cy="215900"/>
            </a:xfrm>
            <a:custGeom>
              <a:avLst/>
              <a:gdLst>
                <a:gd name="T0" fmla="*/ 0 w 23"/>
                <a:gd name="T1" fmla="*/ 2147483647 h 22"/>
                <a:gd name="T2" fmla="*/ 2147483647 w 23"/>
                <a:gd name="T3" fmla="*/ 2147483647 h 22"/>
                <a:gd name="T4" fmla="*/ 2147483647 w 23"/>
                <a:gd name="T5" fmla="*/ 2147483647 h 22"/>
                <a:gd name="T6" fmla="*/ 2147483647 w 23"/>
                <a:gd name="T7" fmla="*/ 2147483647 h 22"/>
                <a:gd name="T8" fmla="*/ 2147483647 w 23"/>
                <a:gd name="T9" fmla="*/ 2147483647 h 22"/>
                <a:gd name="T10" fmla="*/ 2147483647 w 23"/>
                <a:gd name="T11" fmla="*/ 0 h 22"/>
                <a:gd name="T12" fmla="*/ 2147483647 w 23"/>
                <a:gd name="T13" fmla="*/ 2147483647 h 22"/>
                <a:gd name="T14" fmla="*/ 2147483647 w 23"/>
                <a:gd name="T15" fmla="*/ 2147483647 h 22"/>
                <a:gd name="T16" fmla="*/ 2147483647 w 23"/>
                <a:gd name="T17" fmla="*/ 2147483647 h 22"/>
                <a:gd name="T18" fmla="*/ 2147483647 w 23"/>
                <a:gd name="T19" fmla="*/ 2147483647 h 22"/>
                <a:gd name="T20" fmla="*/ 2147483647 w 23"/>
                <a:gd name="T21" fmla="*/ 2147483647 h 22"/>
                <a:gd name="T22" fmla="*/ 2147483647 w 23"/>
                <a:gd name="T23" fmla="*/ 2147483647 h 22"/>
                <a:gd name="T24" fmla="*/ 2147483647 w 23"/>
                <a:gd name="T25" fmla="*/ 2147483647 h 22"/>
                <a:gd name="T26" fmla="*/ 2147483647 w 23"/>
                <a:gd name="T27" fmla="*/ 2147483647 h 22"/>
                <a:gd name="T28" fmla="*/ 2147483647 w 23"/>
                <a:gd name="T29" fmla="*/ 2147483647 h 22"/>
                <a:gd name="T30" fmla="*/ 2147483647 w 23"/>
                <a:gd name="T31" fmla="*/ 2147483647 h 22"/>
                <a:gd name="T32" fmla="*/ 2147483647 w 23"/>
                <a:gd name="T33" fmla="*/ 2147483647 h 22"/>
                <a:gd name="T34" fmla="*/ 2147483647 w 23"/>
                <a:gd name="T35" fmla="*/ 2147483647 h 22"/>
                <a:gd name="T36" fmla="*/ 2147483647 w 23"/>
                <a:gd name="T37" fmla="*/ 2147483647 h 22"/>
                <a:gd name="T38" fmla="*/ 2147483647 w 23"/>
                <a:gd name="T39" fmla="*/ 2147483647 h 22"/>
                <a:gd name="T40" fmla="*/ 2147483647 w 23"/>
                <a:gd name="T41" fmla="*/ 2147483647 h 22"/>
                <a:gd name="T42" fmla="*/ 2147483647 w 23"/>
                <a:gd name="T43" fmla="*/ 2147483647 h 22"/>
                <a:gd name="T44" fmla="*/ 2147483647 w 23"/>
                <a:gd name="T45" fmla="*/ 2147483647 h 22"/>
                <a:gd name="T46" fmla="*/ 0 w 23"/>
                <a:gd name="T47" fmla="*/ 2147483647 h 22"/>
                <a:gd name="T48" fmla="*/ 2147483647 w 23"/>
                <a:gd name="T49" fmla="*/ 2147483647 h 22"/>
                <a:gd name="T50" fmla="*/ 2147483647 w 23"/>
                <a:gd name="T51" fmla="*/ 2147483647 h 22"/>
                <a:gd name="T52" fmla="*/ 2147483647 w 23"/>
                <a:gd name="T53" fmla="*/ 2147483647 h 22"/>
                <a:gd name="T54" fmla="*/ 0 w 23"/>
                <a:gd name="T55" fmla="*/ 2147483647 h 22"/>
                <a:gd name="T56" fmla="*/ 0 w 23"/>
                <a:gd name="T57" fmla="*/ 2147483647 h 2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3"/>
                <a:gd name="T88" fmla="*/ 0 h 22"/>
                <a:gd name="T89" fmla="*/ 23 w 23"/>
                <a:gd name="T90" fmla="*/ 22 h 2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3" h="22">
                  <a:moveTo>
                    <a:pt x="0" y="4"/>
                  </a:moveTo>
                  <a:lnTo>
                    <a:pt x="8" y="2"/>
                  </a:lnTo>
                  <a:lnTo>
                    <a:pt x="8" y="3"/>
                  </a:lnTo>
                  <a:lnTo>
                    <a:pt x="9" y="3"/>
                  </a:lnTo>
                  <a:lnTo>
                    <a:pt x="20" y="0"/>
                  </a:lnTo>
                  <a:lnTo>
                    <a:pt x="23" y="9"/>
                  </a:lnTo>
                  <a:lnTo>
                    <a:pt x="23" y="10"/>
                  </a:lnTo>
                  <a:lnTo>
                    <a:pt x="22" y="10"/>
                  </a:lnTo>
                  <a:lnTo>
                    <a:pt x="23" y="11"/>
                  </a:lnTo>
                  <a:lnTo>
                    <a:pt x="21" y="12"/>
                  </a:lnTo>
                  <a:lnTo>
                    <a:pt x="17" y="13"/>
                  </a:lnTo>
                  <a:lnTo>
                    <a:pt x="16" y="13"/>
                  </a:lnTo>
                  <a:lnTo>
                    <a:pt x="16" y="14"/>
                  </a:lnTo>
                  <a:lnTo>
                    <a:pt x="13" y="15"/>
                  </a:lnTo>
                  <a:lnTo>
                    <a:pt x="10" y="16"/>
                  </a:lnTo>
                  <a:lnTo>
                    <a:pt x="8" y="18"/>
                  </a:lnTo>
                  <a:lnTo>
                    <a:pt x="3" y="21"/>
                  </a:lnTo>
                  <a:lnTo>
                    <a:pt x="2" y="22"/>
                  </a:lnTo>
                  <a:lnTo>
                    <a:pt x="0" y="21"/>
                  </a:lnTo>
                  <a:lnTo>
                    <a:pt x="2" y="19"/>
                  </a:lnTo>
                  <a:lnTo>
                    <a:pt x="2" y="18"/>
                  </a:lnTo>
                  <a:lnTo>
                    <a:pt x="2" y="17"/>
                  </a:lnTo>
                  <a:lnTo>
                    <a:pt x="0" y="4"/>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50" name="Freeform 49"/>
            <p:cNvSpPr>
              <a:spLocks/>
            </p:cNvSpPr>
            <p:nvPr/>
          </p:nvSpPr>
          <p:spPr bwMode="auto">
            <a:xfrm>
              <a:off x="8321675" y="2193926"/>
              <a:ext cx="468312" cy="227012"/>
            </a:xfrm>
            <a:custGeom>
              <a:avLst/>
              <a:gdLst>
                <a:gd name="T0" fmla="*/ 2147483647 w 45"/>
                <a:gd name="T1" fmla="*/ 2147483647 h 23"/>
                <a:gd name="T2" fmla="*/ 2147483647 w 45"/>
                <a:gd name="T3" fmla="*/ 2147483647 h 23"/>
                <a:gd name="T4" fmla="*/ 2147483647 w 45"/>
                <a:gd name="T5" fmla="*/ 2147483647 h 23"/>
                <a:gd name="T6" fmla="*/ 2147483647 w 45"/>
                <a:gd name="T7" fmla="*/ 2147483647 h 23"/>
                <a:gd name="T8" fmla="*/ 2147483647 w 45"/>
                <a:gd name="T9" fmla="*/ 0 h 23"/>
                <a:gd name="T10" fmla="*/ 2147483647 w 45"/>
                <a:gd name="T11" fmla="*/ 0 h 23"/>
                <a:gd name="T12" fmla="*/ 2147483647 w 45"/>
                <a:gd name="T13" fmla="*/ 2147483647 h 23"/>
                <a:gd name="T14" fmla="*/ 2147483647 w 45"/>
                <a:gd name="T15" fmla="*/ 2147483647 h 23"/>
                <a:gd name="T16" fmla="*/ 2147483647 w 45"/>
                <a:gd name="T17" fmla="*/ 2147483647 h 23"/>
                <a:gd name="T18" fmla="*/ 2147483647 w 45"/>
                <a:gd name="T19" fmla="*/ 2147483647 h 23"/>
                <a:gd name="T20" fmla="*/ 2147483647 w 45"/>
                <a:gd name="T21" fmla="*/ 2147483647 h 23"/>
                <a:gd name="T22" fmla="*/ 2147483647 w 45"/>
                <a:gd name="T23" fmla="*/ 2147483647 h 23"/>
                <a:gd name="T24" fmla="*/ 2147483647 w 45"/>
                <a:gd name="T25" fmla="*/ 2147483647 h 23"/>
                <a:gd name="T26" fmla="*/ 2147483647 w 45"/>
                <a:gd name="T27" fmla="*/ 2147483647 h 23"/>
                <a:gd name="T28" fmla="*/ 2147483647 w 45"/>
                <a:gd name="T29" fmla="*/ 2147483647 h 23"/>
                <a:gd name="T30" fmla="*/ 2147483647 w 45"/>
                <a:gd name="T31" fmla="*/ 2147483647 h 23"/>
                <a:gd name="T32" fmla="*/ 2147483647 w 45"/>
                <a:gd name="T33" fmla="*/ 2147483647 h 23"/>
                <a:gd name="T34" fmla="*/ 2147483647 w 45"/>
                <a:gd name="T35" fmla="*/ 2147483647 h 23"/>
                <a:gd name="T36" fmla="*/ 2147483647 w 45"/>
                <a:gd name="T37" fmla="*/ 2147483647 h 23"/>
                <a:gd name="T38" fmla="*/ 2147483647 w 45"/>
                <a:gd name="T39" fmla="*/ 2147483647 h 23"/>
                <a:gd name="T40" fmla="*/ 2147483647 w 45"/>
                <a:gd name="T41" fmla="*/ 2147483647 h 23"/>
                <a:gd name="T42" fmla="*/ 2147483647 w 45"/>
                <a:gd name="T43" fmla="*/ 2147483647 h 23"/>
                <a:gd name="T44" fmla="*/ 2147483647 w 45"/>
                <a:gd name="T45" fmla="*/ 2147483647 h 23"/>
                <a:gd name="T46" fmla="*/ 2147483647 w 45"/>
                <a:gd name="T47" fmla="*/ 2147483647 h 23"/>
                <a:gd name="T48" fmla="*/ 2147483647 w 45"/>
                <a:gd name="T49" fmla="*/ 2147483647 h 23"/>
                <a:gd name="T50" fmla="*/ 2147483647 w 45"/>
                <a:gd name="T51" fmla="*/ 2147483647 h 23"/>
                <a:gd name="T52" fmla="*/ 2147483647 w 45"/>
                <a:gd name="T53" fmla="*/ 2147483647 h 23"/>
                <a:gd name="T54" fmla="*/ 2147483647 w 45"/>
                <a:gd name="T55" fmla="*/ 2147483647 h 23"/>
                <a:gd name="T56" fmla="*/ 2147483647 w 45"/>
                <a:gd name="T57" fmla="*/ 2147483647 h 23"/>
                <a:gd name="T58" fmla="*/ 2147483647 w 45"/>
                <a:gd name="T59" fmla="*/ 2147483647 h 23"/>
                <a:gd name="T60" fmla="*/ 2147483647 w 45"/>
                <a:gd name="T61" fmla="*/ 2147483647 h 23"/>
                <a:gd name="T62" fmla="*/ 2147483647 w 45"/>
                <a:gd name="T63" fmla="*/ 2147483647 h 23"/>
                <a:gd name="T64" fmla="*/ 0 w 45"/>
                <a:gd name="T65" fmla="*/ 2147483647 h 23"/>
                <a:gd name="T66" fmla="*/ 0 w 45"/>
                <a:gd name="T67" fmla="*/ 2147483647 h 2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5"/>
                <a:gd name="T103" fmla="*/ 0 h 23"/>
                <a:gd name="T104" fmla="*/ 45 w 45"/>
                <a:gd name="T105" fmla="*/ 23 h 2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5" h="23">
                  <a:moveTo>
                    <a:pt x="0" y="9"/>
                  </a:moveTo>
                  <a:lnTo>
                    <a:pt x="10" y="7"/>
                  </a:lnTo>
                  <a:lnTo>
                    <a:pt x="24" y="4"/>
                  </a:lnTo>
                  <a:lnTo>
                    <a:pt x="24" y="3"/>
                  </a:lnTo>
                  <a:lnTo>
                    <a:pt x="25" y="3"/>
                  </a:lnTo>
                  <a:lnTo>
                    <a:pt x="25" y="2"/>
                  </a:lnTo>
                  <a:lnTo>
                    <a:pt x="26" y="2"/>
                  </a:lnTo>
                  <a:lnTo>
                    <a:pt x="27" y="0"/>
                  </a:lnTo>
                  <a:lnTo>
                    <a:pt x="28" y="0"/>
                  </a:lnTo>
                  <a:lnTo>
                    <a:pt x="29" y="0"/>
                  </a:lnTo>
                  <a:lnTo>
                    <a:pt x="30" y="2"/>
                  </a:lnTo>
                  <a:lnTo>
                    <a:pt x="31" y="3"/>
                  </a:lnTo>
                  <a:lnTo>
                    <a:pt x="32" y="4"/>
                  </a:lnTo>
                  <a:lnTo>
                    <a:pt x="32" y="5"/>
                  </a:lnTo>
                  <a:lnTo>
                    <a:pt x="31" y="5"/>
                  </a:lnTo>
                  <a:lnTo>
                    <a:pt x="30" y="7"/>
                  </a:lnTo>
                  <a:lnTo>
                    <a:pt x="29" y="9"/>
                  </a:lnTo>
                  <a:lnTo>
                    <a:pt x="29" y="10"/>
                  </a:lnTo>
                  <a:lnTo>
                    <a:pt x="31" y="9"/>
                  </a:lnTo>
                  <a:lnTo>
                    <a:pt x="33" y="10"/>
                  </a:lnTo>
                  <a:lnTo>
                    <a:pt x="36" y="13"/>
                  </a:lnTo>
                  <a:lnTo>
                    <a:pt x="36" y="15"/>
                  </a:lnTo>
                  <a:lnTo>
                    <a:pt x="38" y="16"/>
                  </a:lnTo>
                  <a:lnTo>
                    <a:pt x="41" y="16"/>
                  </a:lnTo>
                  <a:lnTo>
                    <a:pt x="42" y="16"/>
                  </a:lnTo>
                  <a:lnTo>
                    <a:pt x="43" y="14"/>
                  </a:lnTo>
                  <a:lnTo>
                    <a:pt x="43" y="13"/>
                  </a:lnTo>
                  <a:lnTo>
                    <a:pt x="42" y="12"/>
                  </a:lnTo>
                  <a:lnTo>
                    <a:pt x="40" y="11"/>
                  </a:lnTo>
                  <a:lnTo>
                    <a:pt x="40" y="10"/>
                  </a:lnTo>
                  <a:lnTo>
                    <a:pt x="41" y="11"/>
                  </a:lnTo>
                  <a:lnTo>
                    <a:pt x="42" y="11"/>
                  </a:lnTo>
                  <a:lnTo>
                    <a:pt x="44" y="14"/>
                  </a:lnTo>
                  <a:lnTo>
                    <a:pt x="45" y="16"/>
                  </a:lnTo>
                  <a:lnTo>
                    <a:pt x="45" y="18"/>
                  </a:lnTo>
                  <a:lnTo>
                    <a:pt x="44" y="17"/>
                  </a:lnTo>
                  <a:lnTo>
                    <a:pt x="42" y="18"/>
                  </a:lnTo>
                  <a:lnTo>
                    <a:pt x="40" y="19"/>
                  </a:lnTo>
                  <a:lnTo>
                    <a:pt x="38" y="21"/>
                  </a:lnTo>
                  <a:lnTo>
                    <a:pt x="37" y="21"/>
                  </a:lnTo>
                  <a:lnTo>
                    <a:pt x="37" y="20"/>
                  </a:lnTo>
                  <a:lnTo>
                    <a:pt x="37" y="18"/>
                  </a:lnTo>
                  <a:lnTo>
                    <a:pt x="36" y="18"/>
                  </a:lnTo>
                  <a:lnTo>
                    <a:pt x="35" y="20"/>
                  </a:lnTo>
                  <a:lnTo>
                    <a:pt x="34" y="22"/>
                  </a:lnTo>
                  <a:lnTo>
                    <a:pt x="33" y="23"/>
                  </a:lnTo>
                  <a:lnTo>
                    <a:pt x="32" y="22"/>
                  </a:lnTo>
                  <a:lnTo>
                    <a:pt x="32" y="21"/>
                  </a:lnTo>
                  <a:lnTo>
                    <a:pt x="31" y="21"/>
                  </a:lnTo>
                  <a:lnTo>
                    <a:pt x="30" y="20"/>
                  </a:lnTo>
                  <a:lnTo>
                    <a:pt x="28" y="19"/>
                  </a:lnTo>
                  <a:lnTo>
                    <a:pt x="27" y="17"/>
                  </a:lnTo>
                  <a:lnTo>
                    <a:pt x="26" y="15"/>
                  </a:lnTo>
                  <a:lnTo>
                    <a:pt x="21" y="17"/>
                  </a:lnTo>
                  <a:lnTo>
                    <a:pt x="10" y="20"/>
                  </a:lnTo>
                  <a:lnTo>
                    <a:pt x="9" y="20"/>
                  </a:lnTo>
                  <a:lnTo>
                    <a:pt x="9" y="19"/>
                  </a:lnTo>
                  <a:lnTo>
                    <a:pt x="1" y="21"/>
                  </a:lnTo>
                  <a:lnTo>
                    <a:pt x="0" y="21"/>
                  </a:lnTo>
                  <a:lnTo>
                    <a:pt x="0" y="9"/>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51" name="Freeform 50"/>
            <p:cNvSpPr>
              <a:spLocks/>
            </p:cNvSpPr>
            <p:nvPr/>
          </p:nvSpPr>
          <p:spPr bwMode="auto">
            <a:xfrm>
              <a:off x="8539162" y="2341563"/>
              <a:ext cx="123825" cy="128588"/>
            </a:xfrm>
            <a:custGeom>
              <a:avLst/>
              <a:gdLst>
                <a:gd name="T0" fmla="*/ 0 w 12"/>
                <a:gd name="T1" fmla="*/ 2147483647 h 13"/>
                <a:gd name="T2" fmla="*/ 2147483647 w 12"/>
                <a:gd name="T3" fmla="*/ 2147483647 h 13"/>
                <a:gd name="T4" fmla="*/ 2147483647 w 12"/>
                <a:gd name="T5" fmla="*/ 2147483647 h 13"/>
                <a:gd name="T6" fmla="*/ 2147483647 w 12"/>
                <a:gd name="T7" fmla="*/ 2147483647 h 13"/>
                <a:gd name="T8" fmla="*/ 2147483647 w 12"/>
                <a:gd name="T9" fmla="*/ 2147483647 h 13"/>
                <a:gd name="T10" fmla="*/ 2147483647 w 12"/>
                <a:gd name="T11" fmla="*/ 2147483647 h 13"/>
                <a:gd name="T12" fmla="*/ 2147483647 w 12"/>
                <a:gd name="T13" fmla="*/ 2147483647 h 13"/>
                <a:gd name="T14" fmla="*/ 2147483647 w 12"/>
                <a:gd name="T15" fmla="*/ 2147483647 h 13"/>
                <a:gd name="T16" fmla="*/ 2147483647 w 12"/>
                <a:gd name="T17" fmla="*/ 2147483647 h 13"/>
                <a:gd name="T18" fmla="*/ 2147483647 w 12"/>
                <a:gd name="T19" fmla="*/ 2147483647 h 13"/>
                <a:gd name="T20" fmla="*/ 2147483647 w 12"/>
                <a:gd name="T21" fmla="*/ 2147483647 h 13"/>
                <a:gd name="T22" fmla="*/ 2147483647 w 12"/>
                <a:gd name="T23" fmla="*/ 2147483647 h 13"/>
                <a:gd name="T24" fmla="*/ 2147483647 w 12"/>
                <a:gd name="T25" fmla="*/ 2147483647 h 13"/>
                <a:gd name="T26" fmla="*/ 2147483647 w 12"/>
                <a:gd name="T27" fmla="*/ 2147483647 h 13"/>
                <a:gd name="T28" fmla="*/ 2147483647 w 12"/>
                <a:gd name="T29" fmla="*/ 2147483647 h 13"/>
                <a:gd name="T30" fmla="*/ 2147483647 w 12"/>
                <a:gd name="T31" fmla="*/ 2147483647 h 13"/>
                <a:gd name="T32" fmla="*/ 2147483647 w 12"/>
                <a:gd name="T33" fmla="*/ 2147483647 h 13"/>
                <a:gd name="T34" fmla="*/ 2147483647 w 12"/>
                <a:gd name="T35" fmla="*/ 2147483647 h 13"/>
                <a:gd name="T36" fmla="*/ 2147483647 w 12"/>
                <a:gd name="T37" fmla="*/ 2147483647 h 13"/>
                <a:gd name="T38" fmla="*/ 2147483647 w 12"/>
                <a:gd name="T39" fmla="*/ 2147483647 h 13"/>
                <a:gd name="T40" fmla="*/ 2147483647 w 12"/>
                <a:gd name="T41" fmla="*/ 2147483647 h 13"/>
                <a:gd name="T42" fmla="*/ 2147483647 w 12"/>
                <a:gd name="T43" fmla="*/ 2147483647 h 13"/>
                <a:gd name="T44" fmla="*/ 2147483647 w 12"/>
                <a:gd name="T45" fmla="*/ 2147483647 h 13"/>
                <a:gd name="T46" fmla="*/ 2147483647 w 12"/>
                <a:gd name="T47" fmla="*/ 2147483647 h 13"/>
                <a:gd name="T48" fmla="*/ 2147483647 w 12"/>
                <a:gd name="T49" fmla="*/ 2147483647 h 13"/>
                <a:gd name="T50" fmla="*/ 2147483647 w 12"/>
                <a:gd name="T51" fmla="*/ 2147483647 h 13"/>
                <a:gd name="T52" fmla="*/ 2147483647 w 12"/>
                <a:gd name="T53" fmla="*/ 2147483647 h 13"/>
                <a:gd name="T54" fmla="*/ 2147483647 w 12"/>
                <a:gd name="T55" fmla="*/ 2147483647 h 13"/>
                <a:gd name="T56" fmla="*/ 2147483647 w 12"/>
                <a:gd name="T57" fmla="*/ 2147483647 h 13"/>
                <a:gd name="T58" fmla="*/ 2147483647 w 12"/>
                <a:gd name="T59" fmla="*/ 2147483647 h 13"/>
                <a:gd name="T60" fmla="*/ 2147483647 w 12"/>
                <a:gd name="T61" fmla="*/ 2147483647 h 13"/>
                <a:gd name="T62" fmla="*/ 2147483647 w 12"/>
                <a:gd name="T63" fmla="*/ 2147483647 h 13"/>
                <a:gd name="T64" fmla="*/ 2147483647 w 12"/>
                <a:gd name="T65" fmla="*/ 0 h 13"/>
                <a:gd name="T66" fmla="*/ 0 w 12"/>
                <a:gd name="T67" fmla="*/ 2147483647 h 13"/>
                <a:gd name="T68" fmla="*/ 0 w 12"/>
                <a:gd name="T69" fmla="*/ 2147483647 h 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
                <a:gd name="T106" fmla="*/ 0 h 13"/>
                <a:gd name="T107" fmla="*/ 12 w 12"/>
                <a:gd name="T108" fmla="*/ 13 h 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 h="13">
                  <a:moveTo>
                    <a:pt x="0" y="2"/>
                  </a:moveTo>
                  <a:lnTo>
                    <a:pt x="3" y="11"/>
                  </a:lnTo>
                  <a:lnTo>
                    <a:pt x="3" y="12"/>
                  </a:lnTo>
                  <a:lnTo>
                    <a:pt x="2" y="12"/>
                  </a:lnTo>
                  <a:lnTo>
                    <a:pt x="3" y="13"/>
                  </a:lnTo>
                  <a:lnTo>
                    <a:pt x="6" y="12"/>
                  </a:lnTo>
                  <a:lnTo>
                    <a:pt x="7" y="11"/>
                  </a:lnTo>
                  <a:lnTo>
                    <a:pt x="7" y="10"/>
                  </a:lnTo>
                  <a:lnTo>
                    <a:pt x="7" y="9"/>
                  </a:lnTo>
                  <a:lnTo>
                    <a:pt x="7" y="7"/>
                  </a:lnTo>
                  <a:lnTo>
                    <a:pt x="8" y="6"/>
                  </a:lnTo>
                  <a:lnTo>
                    <a:pt x="8" y="7"/>
                  </a:lnTo>
                  <a:lnTo>
                    <a:pt x="8" y="8"/>
                  </a:lnTo>
                  <a:lnTo>
                    <a:pt x="8" y="10"/>
                  </a:lnTo>
                  <a:lnTo>
                    <a:pt x="9" y="10"/>
                  </a:lnTo>
                  <a:lnTo>
                    <a:pt x="9" y="9"/>
                  </a:lnTo>
                  <a:lnTo>
                    <a:pt x="10" y="9"/>
                  </a:lnTo>
                  <a:lnTo>
                    <a:pt x="11" y="8"/>
                  </a:lnTo>
                  <a:lnTo>
                    <a:pt x="12" y="8"/>
                  </a:lnTo>
                  <a:lnTo>
                    <a:pt x="11" y="7"/>
                  </a:lnTo>
                  <a:lnTo>
                    <a:pt x="11" y="6"/>
                  </a:lnTo>
                  <a:lnTo>
                    <a:pt x="10" y="6"/>
                  </a:lnTo>
                  <a:lnTo>
                    <a:pt x="9" y="5"/>
                  </a:lnTo>
                  <a:lnTo>
                    <a:pt x="7" y="4"/>
                  </a:lnTo>
                  <a:lnTo>
                    <a:pt x="6" y="2"/>
                  </a:lnTo>
                  <a:lnTo>
                    <a:pt x="5" y="0"/>
                  </a:lnTo>
                  <a:lnTo>
                    <a:pt x="0" y="2"/>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52" name="Freeform 51"/>
            <p:cNvSpPr>
              <a:spLocks/>
            </p:cNvSpPr>
            <p:nvPr/>
          </p:nvSpPr>
          <p:spPr bwMode="auto">
            <a:xfrm>
              <a:off x="8404225" y="1800226"/>
              <a:ext cx="217487" cy="461962"/>
            </a:xfrm>
            <a:custGeom>
              <a:avLst/>
              <a:gdLst>
                <a:gd name="T0" fmla="*/ 2147483647 w 21"/>
                <a:gd name="T1" fmla="*/ 2147483647 h 47"/>
                <a:gd name="T2" fmla="*/ 2147483647 w 21"/>
                <a:gd name="T3" fmla="*/ 2147483647 h 47"/>
                <a:gd name="T4" fmla="*/ 2147483647 w 21"/>
                <a:gd name="T5" fmla="*/ 2147483647 h 47"/>
                <a:gd name="T6" fmla="*/ 2147483647 w 21"/>
                <a:gd name="T7" fmla="*/ 2147483647 h 47"/>
                <a:gd name="T8" fmla="*/ 2147483647 w 21"/>
                <a:gd name="T9" fmla="*/ 2147483647 h 47"/>
                <a:gd name="T10" fmla="*/ 2147483647 w 21"/>
                <a:gd name="T11" fmla="*/ 2147483647 h 47"/>
                <a:gd name="T12" fmla="*/ 2147483647 w 21"/>
                <a:gd name="T13" fmla="*/ 2147483647 h 47"/>
                <a:gd name="T14" fmla="*/ 2147483647 w 21"/>
                <a:gd name="T15" fmla="*/ 2147483647 h 47"/>
                <a:gd name="T16" fmla="*/ 2147483647 w 21"/>
                <a:gd name="T17" fmla="*/ 2147483647 h 47"/>
                <a:gd name="T18" fmla="*/ 2147483647 w 21"/>
                <a:gd name="T19" fmla="*/ 2147483647 h 47"/>
                <a:gd name="T20" fmla="*/ 2147483647 w 21"/>
                <a:gd name="T21" fmla="*/ 2147483647 h 47"/>
                <a:gd name="T22" fmla="*/ 2147483647 w 21"/>
                <a:gd name="T23" fmla="*/ 2147483647 h 47"/>
                <a:gd name="T24" fmla="*/ 0 w 21"/>
                <a:gd name="T25" fmla="*/ 2147483647 h 47"/>
                <a:gd name="T26" fmla="*/ 0 w 21"/>
                <a:gd name="T27" fmla="*/ 2147483647 h 47"/>
                <a:gd name="T28" fmla="*/ 2147483647 w 21"/>
                <a:gd name="T29" fmla="*/ 2147483647 h 47"/>
                <a:gd name="T30" fmla="*/ 0 w 21"/>
                <a:gd name="T31" fmla="*/ 2147483647 h 47"/>
                <a:gd name="T32" fmla="*/ 0 w 21"/>
                <a:gd name="T33" fmla="*/ 2147483647 h 47"/>
                <a:gd name="T34" fmla="*/ 0 w 21"/>
                <a:gd name="T35" fmla="*/ 2147483647 h 47"/>
                <a:gd name="T36" fmla="*/ 2147483647 w 21"/>
                <a:gd name="T37" fmla="*/ 2147483647 h 47"/>
                <a:gd name="T38" fmla="*/ 2147483647 w 21"/>
                <a:gd name="T39" fmla="*/ 2147483647 h 47"/>
                <a:gd name="T40" fmla="*/ 2147483647 w 21"/>
                <a:gd name="T41" fmla="*/ 2147483647 h 47"/>
                <a:gd name="T42" fmla="*/ 2147483647 w 21"/>
                <a:gd name="T43" fmla="*/ 2147483647 h 47"/>
                <a:gd name="T44" fmla="*/ 2147483647 w 21"/>
                <a:gd name="T45" fmla="*/ 2147483647 h 47"/>
                <a:gd name="T46" fmla="*/ 2147483647 w 21"/>
                <a:gd name="T47" fmla="*/ 2147483647 h 47"/>
                <a:gd name="T48" fmla="*/ 2147483647 w 21"/>
                <a:gd name="T49" fmla="*/ 2147483647 h 47"/>
                <a:gd name="T50" fmla="*/ 2147483647 w 21"/>
                <a:gd name="T51" fmla="*/ 2147483647 h 47"/>
                <a:gd name="T52" fmla="*/ 2147483647 w 21"/>
                <a:gd name="T53" fmla="*/ 2147483647 h 47"/>
                <a:gd name="T54" fmla="*/ 2147483647 w 21"/>
                <a:gd name="T55" fmla="*/ 2147483647 h 47"/>
                <a:gd name="T56" fmla="*/ 2147483647 w 21"/>
                <a:gd name="T57" fmla="*/ 2147483647 h 47"/>
                <a:gd name="T58" fmla="*/ 2147483647 w 21"/>
                <a:gd name="T59" fmla="*/ 2147483647 h 47"/>
                <a:gd name="T60" fmla="*/ 2147483647 w 21"/>
                <a:gd name="T61" fmla="*/ 2147483647 h 47"/>
                <a:gd name="T62" fmla="*/ 2147483647 w 21"/>
                <a:gd name="T63" fmla="*/ 2147483647 h 47"/>
                <a:gd name="T64" fmla="*/ 2147483647 w 21"/>
                <a:gd name="T65" fmla="*/ 2147483647 h 47"/>
                <a:gd name="T66" fmla="*/ 2147483647 w 21"/>
                <a:gd name="T67" fmla="*/ 2147483647 h 47"/>
                <a:gd name="T68" fmla="*/ 2147483647 w 21"/>
                <a:gd name="T69" fmla="*/ 2147483647 h 47"/>
                <a:gd name="T70" fmla="*/ 2147483647 w 21"/>
                <a:gd name="T71" fmla="*/ 2147483647 h 47"/>
                <a:gd name="T72" fmla="*/ 2147483647 w 21"/>
                <a:gd name="T73" fmla="*/ 2147483647 h 47"/>
                <a:gd name="T74" fmla="*/ 2147483647 w 21"/>
                <a:gd name="T75" fmla="*/ 2147483647 h 47"/>
                <a:gd name="T76" fmla="*/ 2147483647 w 21"/>
                <a:gd name="T77" fmla="*/ 0 h 47"/>
                <a:gd name="T78" fmla="*/ 2147483647 w 21"/>
                <a:gd name="T79" fmla="*/ 2147483647 h 47"/>
                <a:gd name="T80" fmla="*/ 2147483647 w 21"/>
                <a:gd name="T81" fmla="*/ 2147483647 h 47"/>
                <a:gd name="T82" fmla="*/ 2147483647 w 21"/>
                <a:gd name="T83" fmla="*/ 2147483647 h 47"/>
                <a:gd name="T84" fmla="*/ 2147483647 w 21"/>
                <a:gd name="T85" fmla="*/ 2147483647 h 47"/>
                <a:gd name="T86" fmla="*/ 2147483647 w 21"/>
                <a:gd name="T87" fmla="*/ 2147483647 h 47"/>
                <a:gd name="T88" fmla="*/ 2147483647 w 21"/>
                <a:gd name="T89" fmla="*/ 2147483647 h 47"/>
                <a:gd name="T90" fmla="*/ 2147483647 w 21"/>
                <a:gd name="T91" fmla="*/ 2147483647 h 47"/>
                <a:gd name="T92" fmla="*/ 2147483647 w 21"/>
                <a:gd name="T93" fmla="*/ 2147483647 h 47"/>
                <a:gd name="T94" fmla="*/ 2147483647 w 21"/>
                <a:gd name="T95" fmla="*/ 2147483647 h 47"/>
                <a:gd name="T96" fmla="*/ 2147483647 w 21"/>
                <a:gd name="T97" fmla="*/ 2147483647 h 47"/>
                <a:gd name="T98" fmla="*/ 2147483647 w 21"/>
                <a:gd name="T99" fmla="*/ 2147483647 h 47"/>
                <a:gd name="T100" fmla="*/ 2147483647 w 21"/>
                <a:gd name="T101" fmla="*/ 2147483647 h 47"/>
                <a:gd name="T102" fmla="*/ 2147483647 w 21"/>
                <a:gd name="T103" fmla="*/ 2147483647 h 4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1"/>
                <a:gd name="T157" fmla="*/ 0 h 47"/>
                <a:gd name="T158" fmla="*/ 21 w 21"/>
                <a:gd name="T159" fmla="*/ 47 h 4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1" h="47">
                  <a:moveTo>
                    <a:pt x="21" y="40"/>
                  </a:moveTo>
                  <a:lnTo>
                    <a:pt x="20" y="40"/>
                  </a:lnTo>
                  <a:lnTo>
                    <a:pt x="19" y="40"/>
                  </a:lnTo>
                  <a:lnTo>
                    <a:pt x="18" y="42"/>
                  </a:lnTo>
                  <a:lnTo>
                    <a:pt x="17" y="42"/>
                  </a:lnTo>
                  <a:lnTo>
                    <a:pt x="17" y="43"/>
                  </a:lnTo>
                  <a:lnTo>
                    <a:pt x="16" y="43"/>
                  </a:lnTo>
                  <a:lnTo>
                    <a:pt x="16" y="44"/>
                  </a:lnTo>
                  <a:lnTo>
                    <a:pt x="2" y="47"/>
                  </a:lnTo>
                  <a:lnTo>
                    <a:pt x="1" y="46"/>
                  </a:lnTo>
                  <a:lnTo>
                    <a:pt x="0" y="45"/>
                  </a:lnTo>
                  <a:lnTo>
                    <a:pt x="0" y="44"/>
                  </a:lnTo>
                  <a:lnTo>
                    <a:pt x="1" y="43"/>
                  </a:lnTo>
                  <a:lnTo>
                    <a:pt x="0" y="41"/>
                  </a:lnTo>
                  <a:lnTo>
                    <a:pt x="0" y="34"/>
                  </a:lnTo>
                  <a:lnTo>
                    <a:pt x="0" y="32"/>
                  </a:lnTo>
                  <a:lnTo>
                    <a:pt x="1" y="28"/>
                  </a:lnTo>
                  <a:lnTo>
                    <a:pt x="1" y="26"/>
                  </a:lnTo>
                  <a:lnTo>
                    <a:pt x="1" y="24"/>
                  </a:lnTo>
                  <a:lnTo>
                    <a:pt x="1" y="22"/>
                  </a:lnTo>
                  <a:lnTo>
                    <a:pt x="1" y="21"/>
                  </a:lnTo>
                  <a:lnTo>
                    <a:pt x="1" y="20"/>
                  </a:lnTo>
                  <a:lnTo>
                    <a:pt x="4" y="18"/>
                  </a:lnTo>
                  <a:lnTo>
                    <a:pt x="5" y="14"/>
                  </a:lnTo>
                  <a:lnTo>
                    <a:pt x="4" y="12"/>
                  </a:lnTo>
                  <a:lnTo>
                    <a:pt x="4" y="10"/>
                  </a:lnTo>
                  <a:lnTo>
                    <a:pt x="4" y="9"/>
                  </a:lnTo>
                  <a:lnTo>
                    <a:pt x="3" y="7"/>
                  </a:lnTo>
                  <a:lnTo>
                    <a:pt x="4" y="4"/>
                  </a:lnTo>
                  <a:lnTo>
                    <a:pt x="3" y="3"/>
                  </a:lnTo>
                  <a:lnTo>
                    <a:pt x="3" y="2"/>
                  </a:lnTo>
                  <a:lnTo>
                    <a:pt x="4" y="2"/>
                  </a:lnTo>
                  <a:lnTo>
                    <a:pt x="5" y="1"/>
                  </a:lnTo>
                  <a:lnTo>
                    <a:pt x="6" y="1"/>
                  </a:lnTo>
                  <a:lnTo>
                    <a:pt x="7" y="0"/>
                  </a:lnTo>
                  <a:lnTo>
                    <a:pt x="17" y="29"/>
                  </a:lnTo>
                  <a:lnTo>
                    <a:pt x="17" y="30"/>
                  </a:lnTo>
                  <a:lnTo>
                    <a:pt x="17" y="31"/>
                  </a:lnTo>
                  <a:lnTo>
                    <a:pt x="19" y="33"/>
                  </a:lnTo>
                  <a:lnTo>
                    <a:pt x="20" y="33"/>
                  </a:lnTo>
                  <a:lnTo>
                    <a:pt x="20" y="34"/>
                  </a:lnTo>
                  <a:lnTo>
                    <a:pt x="20" y="35"/>
                  </a:lnTo>
                  <a:lnTo>
                    <a:pt x="21" y="37"/>
                  </a:lnTo>
                  <a:lnTo>
                    <a:pt x="21" y="38"/>
                  </a:lnTo>
                  <a:lnTo>
                    <a:pt x="21" y="39"/>
                  </a:lnTo>
                  <a:lnTo>
                    <a:pt x="21" y="40"/>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53" name="Freeform 52"/>
            <p:cNvSpPr>
              <a:spLocks/>
            </p:cNvSpPr>
            <p:nvPr/>
          </p:nvSpPr>
          <p:spPr bwMode="auto">
            <a:xfrm>
              <a:off x="8477250" y="1385888"/>
              <a:ext cx="506412" cy="777875"/>
            </a:xfrm>
            <a:custGeom>
              <a:avLst/>
              <a:gdLst>
                <a:gd name="T0" fmla="*/ 2147483647 w 49"/>
                <a:gd name="T1" fmla="*/ 2147483647 h 79"/>
                <a:gd name="T2" fmla="*/ 2147483647 w 49"/>
                <a:gd name="T3" fmla="*/ 2147483647 h 79"/>
                <a:gd name="T4" fmla="*/ 2147483647 w 49"/>
                <a:gd name="T5" fmla="*/ 2147483647 h 79"/>
                <a:gd name="T6" fmla="*/ 2147483647 w 49"/>
                <a:gd name="T7" fmla="*/ 2147483647 h 79"/>
                <a:gd name="T8" fmla="*/ 2147483647 w 49"/>
                <a:gd name="T9" fmla="*/ 2147483647 h 79"/>
                <a:gd name="T10" fmla="*/ 2147483647 w 49"/>
                <a:gd name="T11" fmla="*/ 2147483647 h 79"/>
                <a:gd name="T12" fmla="*/ 2147483647 w 49"/>
                <a:gd name="T13" fmla="*/ 2147483647 h 79"/>
                <a:gd name="T14" fmla="*/ 2147483647 w 49"/>
                <a:gd name="T15" fmla="*/ 2147483647 h 79"/>
                <a:gd name="T16" fmla="*/ 2147483647 w 49"/>
                <a:gd name="T17" fmla="*/ 2147483647 h 79"/>
                <a:gd name="T18" fmla="*/ 2147483647 w 49"/>
                <a:gd name="T19" fmla="*/ 2147483647 h 79"/>
                <a:gd name="T20" fmla="*/ 2147483647 w 49"/>
                <a:gd name="T21" fmla="*/ 2147483647 h 79"/>
                <a:gd name="T22" fmla="*/ 2147483647 w 49"/>
                <a:gd name="T23" fmla="*/ 2147483647 h 79"/>
                <a:gd name="T24" fmla="*/ 2147483647 w 49"/>
                <a:gd name="T25" fmla="*/ 2147483647 h 79"/>
                <a:gd name="T26" fmla="*/ 2147483647 w 49"/>
                <a:gd name="T27" fmla="*/ 2147483647 h 79"/>
                <a:gd name="T28" fmla="*/ 2147483647 w 49"/>
                <a:gd name="T29" fmla="*/ 2147483647 h 79"/>
                <a:gd name="T30" fmla="*/ 2147483647 w 49"/>
                <a:gd name="T31" fmla="*/ 2147483647 h 79"/>
                <a:gd name="T32" fmla="*/ 2147483647 w 49"/>
                <a:gd name="T33" fmla="*/ 2147483647 h 79"/>
                <a:gd name="T34" fmla="*/ 2147483647 w 49"/>
                <a:gd name="T35" fmla="*/ 2147483647 h 79"/>
                <a:gd name="T36" fmla="*/ 2147483647 w 49"/>
                <a:gd name="T37" fmla="*/ 2147483647 h 79"/>
                <a:gd name="T38" fmla="*/ 2147483647 w 49"/>
                <a:gd name="T39" fmla="*/ 2147483647 h 79"/>
                <a:gd name="T40" fmla="*/ 2147483647 w 49"/>
                <a:gd name="T41" fmla="*/ 2147483647 h 79"/>
                <a:gd name="T42" fmla="*/ 2147483647 w 49"/>
                <a:gd name="T43" fmla="*/ 2147483647 h 79"/>
                <a:gd name="T44" fmla="*/ 2147483647 w 49"/>
                <a:gd name="T45" fmla="*/ 2147483647 h 79"/>
                <a:gd name="T46" fmla="*/ 2147483647 w 49"/>
                <a:gd name="T47" fmla="*/ 2147483647 h 79"/>
                <a:gd name="T48" fmla="*/ 2147483647 w 49"/>
                <a:gd name="T49" fmla="*/ 2147483647 h 79"/>
                <a:gd name="T50" fmla="*/ 2147483647 w 49"/>
                <a:gd name="T51" fmla="*/ 2147483647 h 79"/>
                <a:gd name="T52" fmla="*/ 2147483647 w 49"/>
                <a:gd name="T53" fmla="*/ 2147483647 h 79"/>
                <a:gd name="T54" fmla="*/ 2147483647 w 49"/>
                <a:gd name="T55" fmla="*/ 2147483647 h 79"/>
                <a:gd name="T56" fmla="*/ 2147483647 w 49"/>
                <a:gd name="T57" fmla="*/ 2147483647 h 79"/>
                <a:gd name="T58" fmla="*/ 2147483647 w 49"/>
                <a:gd name="T59" fmla="*/ 2147483647 h 79"/>
                <a:gd name="T60" fmla="*/ 2147483647 w 49"/>
                <a:gd name="T61" fmla="*/ 2147483647 h 79"/>
                <a:gd name="T62" fmla="*/ 2147483647 w 49"/>
                <a:gd name="T63" fmla="*/ 2147483647 h 79"/>
                <a:gd name="T64" fmla="*/ 2147483647 w 49"/>
                <a:gd name="T65" fmla="*/ 2147483647 h 79"/>
                <a:gd name="T66" fmla="*/ 2147483647 w 49"/>
                <a:gd name="T67" fmla="*/ 2147483647 h 79"/>
                <a:gd name="T68" fmla="*/ 2147483647 w 49"/>
                <a:gd name="T69" fmla="*/ 2147483647 h 79"/>
                <a:gd name="T70" fmla="*/ 2147483647 w 49"/>
                <a:gd name="T71" fmla="*/ 2147483647 h 79"/>
                <a:gd name="T72" fmla="*/ 2147483647 w 49"/>
                <a:gd name="T73" fmla="*/ 2147483647 h 79"/>
                <a:gd name="T74" fmla="*/ 2147483647 w 49"/>
                <a:gd name="T75" fmla="*/ 2147483647 h 79"/>
                <a:gd name="T76" fmla="*/ 2147483647 w 49"/>
                <a:gd name="T77" fmla="*/ 2147483647 h 79"/>
                <a:gd name="T78" fmla="*/ 2147483647 w 49"/>
                <a:gd name="T79" fmla="*/ 0 h 79"/>
                <a:gd name="T80" fmla="*/ 2147483647 w 49"/>
                <a:gd name="T81" fmla="*/ 0 h 79"/>
                <a:gd name="T82" fmla="*/ 2147483647 w 49"/>
                <a:gd name="T83" fmla="*/ 2147483647 h 79"/>
                <a:gd name="T84" fmla="*/ 2147483647 w 49"/>
                <a:gd name="T85" fmla="*/ 2147483647 h 79"/>
                <a:gd name="T86" fmla="*/ 2147483647 w 49"/>
                <a:gd name="T87" fmla="*/ 2147483647 h 79"/>
                <a:gd name="T88" fmla="*/ 2147483647 w 49"/>
                <a:gd name="T89" fmla="*/ 2147483647 h 79"/>
                <a:gd name="T90" fmla="*/ 2147483647 w 49"/>
                <a:gd name="T91" fmla="*/ 2147483647 h 79"/>
                <a:gd name="T92" fmla="*/ 2147483647 w 49"/>
                <a:gd name="T93" fmla="*/ 2147483647 h 79"/>
                <a:gd name="T94" fmla="*/ 2147483647 w 49"/>
                <a:gd name="T95" fmla="*/ 2147483647 h 79"/>
                <a:gd name="T96" fmla="*/ 2147483647 w 49"/>
                <a:gd name="T97" fmla="*/ 2147483647 h 79"/>
                <a:gd name="T98" fmla="*/ 2147483647 w 49"/>
                <a:gd name="T99" fmla="*/ 2147483647 h 79"/>
                <a:gd name="T100" fmla="*/ 2147483647 w 49"/>
                <a:gd name="T101" fmla="*/ 2147483647 h 79"/>
                <a:gd name="T102" fmla="*/ 2147483647 w 49"/>
                <a:gd name="T103" fmla="*/ 2147483647 h 79"/>
                <a:gd name="T104" fmla="*/ 2147483647 w 49"/>
                <a:gd name="T105" fmla="*/ 2147483647 h 79"/>
                <a:gd name="T106" fmla="*/ 2147483647 w 49"/>
                <a:gd name="T107" fmla="*/ 2147483647 h 79"/>
                <a:gd name="T108" fmla="*/ 2147483647 w 49"/>
                <a:gd name="T109" fmla="*/ 2147483647 h 79"/>
                <a:gd name="T110" fmla="*/ 2147483647 w 49"/>
                <a:gd name="T111" fmla="*/ 2147483647 h 79"/>
                <a:gd name="T112" fmla="*/ 0 w 49"/>
                <a:gd name="T113" fmla="*/ 2147483647 h 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
                <a:gd name="T172" fmla="*/ 0 h 79"/>
                <a:gd name="T173" fmla="*/ 49 w 49"/>
                <a:gd name="T174" fmla="*/ 79 h 7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 h="79">
                  <a:moveTo>
                    <a:pt x="0" y="42"/>
                  </a:moveTo>
                  <a:lnTo>
                    <a:pt x="10" y="71"/>
                  </a:lnTo>
                  <a:lnTo>
                    <a:pt x="10" y="72"/>
                  </a:lnTo>
                  <a:lnTo>
                    <a:pt x="10" y="73"/>
                  </a:lnTo>
                  <a:lnTo>
                    <a:pt x="12" y="75"/>
                  </a:lnTo>
                  <a:lnTo>
                    <a:pt x="13" y="75"/>
                  </a:lnTo>
                  <a:lnTo>
                    <a:pt x="13" y="76"/>
                  </a:lnTo>
                  <a:lnTo>
                    <a:pt x="13" y="77"/>
                  </a:lnTo>
                  <a:lnTo>
                    <a:pt x="14" y="79"/>
                  </a:lnTo>
                  <a:lnTo>
                    <a:pt x="15" y="79"/>
                  </a:lnTo>
                  <a:lnTo>
                    <a:pt x="15" y="77"/>
                  </a:lnTo>
                  <a:lnTo>
                    <a:pt x="15" y="75"/>
                  </a:lnTo>
                  <a:lnTo>
                    <a:pt x="16" y="73"/>
                  </a:lnTo>
                  <a:lnTo>
                    <a:pt x="17" y="70"/>
                  </a:lnTo>
                  <a:lnTo>
                    <a:pt x="18" y="68"/>
                  </a:lnTo>
                  <a:lnTo>
                    <a:pt x="18" y="67"/>
                  </a:lnTo>
                  <a:lnTo>
                    <a:pt x="17" y="65"/>
                  </a:lnTo>
                  <a:lnTo>
                    <a:pt x="20" y="63"/>
                  </a:lnTo>
                  <a:lnTo>
                    <a:pt x="21" y="63"/>
                  </a:lnTo>
                  <a:lnTo>
                    <a:pt x="21" y="64"/>
                  </a:lnTo>
                  <a:lnTo>
                    <a:pt x="22" y="65"/>
                  </a:lnTo>
                  <a:lnTo>
                    <a:pt x="22" y="64"/>
                  </a:lnTo>
                  <a:lnTo>
                    <a:pt x="22" y="63"/>
                  </a:lnTo>
                  <a:lnTo>
                    <a:pt x="22" y="62"/>
                  </a:lnTo>
                  <a:lnTo>
                    <a:pt x="25" y="62"/>
                  </a:lnTo>
                  <a:lnTo>
                    <a:pt x="26" y="61"/>
                  </a:lnTo>
                  <a:lnTo>
                    <a:pt x="26" y="60"/>
                  </a:lnTo>
                  <a:lnTo>
                    <a:pt x="26" y="59"/>
                  </a:lnTo>
                  <a:lnTo>
                    <a:pt x="27" y="59"/>
                  </a:lnTo>
                  <a:lnTo>
                    <a:pt x="28" y="58"/>
                  </a:lnTo>
                  <a:lnTo>
                    <a:pt x="29" y="58"/>
                  </a:lnTo>
                  <a:lnTo>
                    <a:pt x="29" y="56"/>
                  </a:lnTo>
                  <a:lnTo>
                    <a:pt x="29" y="54"/>
                  </a:lnTo>
                  <a:lnTo>
                    <a:pt x="31" y="52"/>
                  </a:lnTo>
                  <a:lnTo>
                    <a:pt x="31" y="51"/>
                  </a:lnTo>
                  <a:lnTo>
                    <a:pt x="33" y="52"/>
                  </a:lnTo>
                  <a:lnTo>
                    <a:pt x="34" y="51"/>
                  </a:lnTo>
                  <a:lnTo>
                    <a:pt x="34" y="50"/>
                  </a:lnTo>
                  <a:lnTo>
                    <a:pt x="35" y="49"/>
                  </a:lnTo>
                  <a:lnTo>
                    <a:pt x="36" y="49"/>
                  </a:lnTo>
                  <a:lnTo>
                    <a:pt x="37" y="47"/>
                  </a:lnTo>
                  <a:lnTo>
                    <a:pt x="39" y="47"/>
                  </a:lnTo>
                  <a:lnTo>
                    <a:pt x="40" y="48"/>
                  </a:lnTo>
                  <a:lnTo>
                    <a:pt x="42" y="45"/>
                  </a:lnTo>
                  <a:lnTo>
                    <a:pt x="43" y="44"/>
                  </a:lnTo>
                  <a:lnTo>
                    <a:pt x="46" y="42"/>
                  </a:lnTo>
                  <a:lnTo>
                    <a:pt x="46" y="41"/>
                  </a:lnTo>
                  <a:lnTo>
                    <a:pt x="47" y="40"/>
                  </a:lnTo>
                  <a:lnTo>
                    <a:pt x="48" y="40"/>
                  </a:lnTo>
                  <a:lnTo>
                    <a:pt x="49" y="40"/>
                  </a:lnTo>
                  <a:lnTo>
                    <a:pt x="49" y="38"/>
                  </a:lnTo>
                  <a:lnTo>
                    <a:pt x="49" y="37"/>
                  </a:lnTo>
                  <a:lnTo>
                    <a:pt x="48" y="37"/>
                  </a:lnTo>
                  <a:lnTo>
                    <a:pt x="47" y="36"/>
                  </a:lnTo>
                  <a:lnTo>
                    <a:pt x="48" y="35"/>
                  </a:lnTo>
                  <a:lnTo>
                    <a:pt x="48" y="34"/>
                  </a:lnTo>
                  <a:lnTo>
                    <a:pt x="47" y="32"/>
                  </a:lnTo>
                  <a:lnTo>
                    <a:pt x="46" y="31"/>
                  </a:lnTo>
                  <a:lnTo>
                    <a:pt x="45" y="31"/>
                  </a:lnTo>
                  <a:lnTo>
                    <a:pt x="45" y="32"/>
                  </a:lnTo>
                  <a:lnTo>
                    <a:pt x="43" y="32"/>
                  </a:lnTo>
                  <a:lnTo>
                    <a:pt x="42" y="32"/>
                  </a:lnTo>
                  <a:lnTo>
                    <a:pt x="41" y="28"/>
                  </a:lnTo>
                  <a:lnTo>
                    <a:pt x="42" y="27"/>
                  </a:lnTo>
                  <a:lnTo>
                    <a:pt x="41" y="26"/>
                  </a:lnTo>
                  <a:lnTo>
                    <a:pt x="40" y="26"/>
                  </a:lnTo>
                  <a:lnTo>
                    <a:pt x="38" y="26"/>
                  </a:lnTo>
                  <a:lnTo>
                    <a:pt x="37" y="26"/>
                  </a:lnTo>
                  <a:lnTo>
                    <a:pt x="36" y="25"/>
                  </a:lnTo>
                  <a:lnTo>
                    <a:pt x="36" y="23"/>
                  </a:lnTo>
                  <a:lnTo>
                    <a:pt x="35" y="22"/>
                  </a:lnTo>
                  <a:lnTo>
                    <a:pt x="29" y="3"/>
                  </a:lnTo>
                  <a:lnTo>
                    <a:pt x="24" y="0"/>
                  </a:lnTo>
                  <a:lnTo>
                    <a:pt x="23" y="0"/>
                  </a:lnTo>
                  <a:lnTo>
                    <a:pt x="22" y="0"/>
                  </a:lnTo>
                  <a:lnTo>
                    <a:pt x="21" y="1"/>
                  </a:lnTo>
                  <a:lnTo>
                    <a:pt x="21" y="2"/>
                  </a:lnTo>
                  <a:lnTo>
                    <a:pt x="20" y="2"/>
                  </a:lnTo>
                  <a:lnTo>
                    <a:pt x="18" y="2"/>
                  </a:lnTo>
                  <a:lnTo>
                    <a:pt x="16" y="5"/>
                  </a:lnTo>
                  <a:lnTo>
                    <a:pt x="15" y="5"/>
                  </a:lnTo>
                  <a:lnTo>
                    <a:pt x="14" y="4"/>
                  </a:lnTo>
                  <a:lnTo>
                    <a:pt x="14" y="2"/>
                  </a:lnTo>
                  <a:lnTo>
                    <a:pt x="14" y="1"/>
                  </a:lnTo>
                  <a:lnTo>
                    <a:pt x="13" y="1"/>
                  </a:lnTo>
                  <a:lnTo>
                    <a:pt x="11" y="2"/>
                  </a:lnTo>
                  <a:lnTo>
                    <a:pt x="6" y="16"/>
                  </a:lnTo>
                  <a:lnTo>
                    <a:pt x="6" y="19"/>
                  </a:lnTo>
                  <a:lnTo>
                    <a:pt x="7" y="19"/>
                  </a:lnTo>
                  <a:lnTo>
                    <a:pt x="7" y="21"/>
                  </a:lnTo>
                  <a:lnTo>
                    <a:pt x="7" y="22"/>
                  </a:lnTo>
                  <a:lnTo>
                    <a:pt x="6" y="23"/>
                  </a:lnTo>
                  <a:lnTo>
                    <a:pt x="5" y="24"/>
                  </a:lnTo>
                  <a:lnTo>
                    <a:pt x="7" y="30"/>
                  </a:lnTo>
                  <a:lnTo>
                    <a:pt x="6" y="32"/>
                  </a:lnTo>
                  <a:lnTo>
                    <a:pt x="6" y="33"/>
                  </a:lnTo>
                  <a:lnTo>
                    <a:pt x="4" y="36"/>
                  </a:lnTo>
                  <a:lnTo>
                    <a:pt x="4" y="37"/>
                  </a:lnTo>
                  <a:lnTo>
                    <a:pt x="4" y="39"/>
                  </a:lnTo>
                  <a:lnTo>
                    <a:pt x="4" y="40"/>
                  </a:lnTo>
                  <a:lnTo>
                    <a:pt x="3" y="40"/>
                  </a:lnTo>
                  <a:lnTo>
                    <a:pt x="3" y="41"/>
                  </a:lnTo>
                  <a:lnTo>
                    <a:pt x="3" y="42"/>
                  </a:lnTo>
                  <a:lnTo>
                    <a:pt x="2" y="42"/>
                  </a:lnTo>
                  <a:lnTo>
                    <a:pt x="1" y="41"/>
                  </a:lnTo>
                  <a:lnTo>
                    <a:pt x="0" y="42"/>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sp>
          <p:nvSpPr>
            <p:cNvPr id="54" name="Freeform 53"/>
            <p:cNvSpPr>
              <a:spLocks/>
            </p:cNvSpPr>
            <p:nvPr/>
          </p:nvSpPr>
          <p:spPr bwMode="auto">
            <a:xfrm rot="10505494">
              <a:off x="8521700" y="5038726"/>
              <a:ext cx="249237" cy="144462"/>
            </a:xfrm>
            <a:custGeom>
              <a:avLst/>
              <a:gdLst>
                <a:gd name="T0" fmla="*/ 0 w 99"/>
                <a:gd name="T1" fmla="*/ 2147483647 h 77"/>
                <a:gd name="T2" fmla="*/ 2147483647 w 99"/>
                <a:gd name="T3" fmla="*/ 0 h 77"/>
                <a:gd name="T4" fmla="*/ 2147483647 w 99"/>
                <a:gd name="T5" fmla="*/ 2147483647 h 77"/>
                <a:gd name="T6" fmla="*/ 2147483647 w 99"/>
                <a:gd name="T7" fmla="*/ 2147483647 h 77"/>
                <a:gd name="T8" fmla="*/ 2147483647 w 99"/>
                <a:gd name="T9" fmla="*/ 2147483647 h 77"/>
                <a:gd name="T10" fmla="*/ 2147483647 w 99"/>
                <a:gd name="T11" fmla="*/ 2147483647 h 77"/>
                <a:gd name="T12" fmla="*/ 2147483647 w 99"/>
                <a:gd name="T13" fmla="*/ 2147483647 h 77"/>
                <a:gd name="T14" fmla="*/ 0 w 99"/>
                <a:gd name="T15" fmla="*/ 2147483647 h 77"/>
                <a:gd name="T16" fmla="*/ 0 w 99"/>
                <a:gd name="T17" fmla="*/ 2147483647 h 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
                <a:gd name="T28" fmla="*/ 0 h 77"/>
                <a:gd name="T29" fmla="*/ 99 w 99"/>
                <a:gd name="T30" fmla="*/ 77 h 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 h="77">
                  <a:moveTo>
                    <a:pt x="0" y="67"/>
                  </a:moveTo>
                  <a:lnTo>
                    <a:pt x="10" y="0"/>
                  </a:lnTo>
                  <a:lnTo>
                    <a:pt x="73" y="7"/>
                  </a:lnTo>
                  <a:lnTo>
                    <a:pt x="99" y="9"/>
                  </a:lnTo>
                  <a:lnTo>
                    <a:pt x="98" y="26"/>
                  </a:lnTo>
                  <a:lnTo>
                    <a:pt x="95" y="77"/>
                  </a:lnTo>
                  <a:lnTo>
                    <a:pt x="82" y="76"/>
                  </a:lnTo>
                  <a:lnTo>
                    <a:pt x="0" y="67"/>
                  </a:lnTo>
                  <a:close/>
                </a:path>
              </a:pathLst>
            </a:custGeom>
            <a:solidFill>
              <a:schemeClr val="bg1"/>
            </a:solidFill>
            <a:ln w="12700">
              <a:solidFill>
                <a:schemeClr val="tx1"/>
              </a:solidFill>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charset="0"/>
              </a:endParaRPr>
            </a:p>
          </p:txBody>
        </p:sp>
        <p:grpSp>
          <p:nvGrpSpPr>
            <p:cNvPr id="55" name="Group 54"/>
            <p:cNvGrpSpPr>
              <a:grpSpLocks/>
            </p:cNvGrpSpPr>
            <p:nvPr/>
          </p:nvGrpSpPr>
          <p:grpSpPr bwMode="auto">
            <a:xfrm>
              <a:off x="160337" y="3928747"/>
              <a:ext cx="2555568" cy="1768794"/>
              <a:chOff x="728" y="2532"/>
              <a:chExt cx="1266" cy="876"/>
            </a:xfrm>
            <a:solidFill>
              <a:schemeClr val="bg1"/>
            </a:solidFill>
          </p:grpSpPr>
          <p:sp>
            <p:nvSpPr>
              <p:cNvPr id="141" name="Freeform 140"/>
              <p:cNvSpPr>
                <a:spLocks/>
              </p:cNvSpPr>
              <p:nvPr/>
            </p:nvSpPr>
            <p:spPr bwMode="auto">
              <a:xfrm>
                <a:off x="1031" y="2532"/>
                <a:ext cx="963" cy="780"/>
              </a:xfrm>
              <a:custGeom>
                <a:avLst/>
                <a:gdLst>
                  <a:gd name="T0" fmla="*/ 72 w 188"/>
                  <a:gd name="T1" fmla="*/ 151 h 160"/>
                  <a:gd name="T2" fmla="*/ 133 w 188"/>
                  <a:gd name="T3" fmla="*/ 195 h 160"/>
                  <a:gd name="T4" fmla="*/ 92 w 188"/>
                  <a:gd name="T5" fmla="*/ 244 h 160"/>
                  <a:gd name="T6" fmla="*/ 82 w 188"/>
                  <a:gd name="T7" fmla="*/ 210 h 160"/>
                  <a:gd name="T8" fmla="*/ 26 w 188"/>
                  <a:gd name="T9" fmla="*/ 268 h 160"/>
                  <a:gd name="T10" fmla="*/ 56 w 188"/>
                  <a:gd name="T11" fmla="*/ 312 h 160"/>
                  <a:gd name="T12" fmla="*/ 138 w 188"/>
                  <a:gd name="T13" fmla="*/ 297 h 160"/>
                  <a:gd name="T14" fmla="*/ 113 w 188"/>
                  <a:gd name="T15" fmla="*/ 361 h 160"/>
                  <a:gd name="T16" fmla="*/ 92 w 188"/>
                  <a:gd name="T17" fmla="*/ 385 h 160"/>
                  <a:gd name="T18" fmla="*/ 51 w 188"/>
                  <a:gd name="T19" fmla="*/ 400 h 160"/>
                  <a:gd name="T20" fmla="*/ 31 w 188"/>
                  <a:gd name="T21" fmla="*/ 478 h 160"/>
                  <a:gd name="T22" fmla="*/ 56 w 188"/>
                  <a:gd name="T23" fmla="*/ 522 h 160"/>
                  <a:gd name="T24" fmla="*/ 113 w 188"/>
                  <a:gd name="T25" fmla="*/ 546 h 160"/>
                  <a:gd name="T26" fmla="*/ 113 w 188"/>
                  <a:gd name="T27" fmla="*/ 585 h 160"/>
                  <a:gd name="T28" fmla="*/ 179 w 188"/>
                  <a:gd name="T29" fmla="*/ 600 h 160"/>
                  <a:gd name="T30" fmla="*/ 215 w 188"/>
                  <a:gd name="T31" fmla="*/ 609 h 160"/>
                  <a:gd name="T32" fmla="*/ 149 w 188"/>
                  <a:gd name="T33" fmla="*/ 687 h 160"/>
                  <a:gd name="T34" fmla="*/ 97 w 188"/>
                  <a:gd name="T35" fmla="*/ 717 h 160"/>
                  <a:gd name="T36" fmla="*/ 15 w 188"/>
                  <a:gd name="T37" fmla="*/ 756 h 160"/>
                  <a:gd name="T38" fmla="*/ 15 w 188"/>
                  <a:gd name="T39" fmla="*/ 780 h 160"/>
                  <a:gd name="T40" fmla="*/ 149 w 188"/>
                  <a:gd name="T41" fmla="*/ 726 h 160"/>
                  <a:gd name="T42" fmla="*/ 318 w 188"/>
                  <a:gd name="T43" fmla="*/ 585 h 160"/>
                  <a:gd name="T44" fmla="*/ 302 w 188"/>
                  <a:gd name="T45" fmla="*/ 570 h 160"/>
                  <a:gd name="T46" fmla="*/ 394 w 188"/>
                  <a:gd name="T47" fmla="*/ 463 h 160"/>
                  <a:gd name="T48" fmla="*/ 369 w 188"/>
                  <a:gd name="T49" fmla="*/ 492 h 160"/>
                  <a:gd name="T50" fmla="*/ 374 w 188"/>
                  <a:gd name="T51" fmla="*/ 531 h 160"/>
                  <a:gd name="T52" fmla="*/ 369 w 188"/>
                  <a:gd name="T53" fmla="*/ 556 h 160"/>
                  <a:gd name="T54" fmla="*/ 441 w 188"/>
                  <a:gd name="T55" fmla="*/ 517 h 160"/>
                  <a:gd name="T56" fmla="*/ 441 w 188"/>
                  <a:gd name="T57" fmla="*/ 478 h 160"/>
                  <a:gd name="T58" fmla="*/ 548 w 188"/>
                  <a:gd name="T59" fmla="*/ 502 h 160"/>
                  <a:gd name="T60" fmla="*/ 620 w 188"/>
                  <a:gd name="T61" fmla="*/ 492 h 160"/>
                  <a:gd name="T62" fmla="*/ 743 w 188"/>
                  <a:gd name="T63" fmla="*/ 531 h 160"/>
                  <a:gd name="T64" fmla="*/ 784 w 188"/>
                  <a:gd name="T65" fmla="*/ 580 h 160"/>
                  <a:gd name="T66" fmla="*/ 850 w 188"/>
                  <a:gd name="T67" fmla="*/ 624 h 160"/>
                  <a:gd name="T68" fmla="*/ 963 w 188"/>
                  <a:gd name="T69" fmla="*/ 634 h 160"/>
                  <a:gd name="T70" fmla="*/ 948 w 188"/>
                  <a:gd name="T71" fmla="*/ 570 h 160"/>
                  <a:gd name="T72" fmla="*/ 902 w 188"/>
                  <a:gd name="T73" fmla="*/ 561 h 160"/>
                  <a:gd name="T74" fmla="*/ 835 w 188"/>
                  <a:gd name="T75" fmla="*/ 517 h 160"/>
                  <a:gd name="T76" fmla="*/ 753 w 188"/>
                  <a:gd name="T77" fmla="*/ 463 h 160"/>
                  <a:gd name="T78" fmla="*/ 722 w 188"/>
                  <a:gd name="T79" fmla="*/ 502 h 160"/>
                  <a:gd name="T80" fmla="*/ 661 w 188"/>
                  <a:gd name="T81" fmla="*/ 453 h 160"/>
                  <a:gd name="T82" fmla="*/ 599 w 188"/>
                  <a:gd name="T83" fmla="*/ 390 h 160"/>
                  <a:gd name="T84" fmla="*/ 522 w 188"/>
                  <a:gd name="T85" fmla="*/ 102 h 160"/>
                  <a:gd name="T86" fmla="*/ 461 w 188"/>
                  <a:gd name="T87" fmla="*/ 24 h 160"/>
                  <a:gd name="T88" fmla="*/ 353 w 188"/>
                  <a:gd name="T89" fmla="*/ 24 h 160"/>
                  <a:gd name="T90" fmla="*/ 302 w 188"/>
                  <a:gd name="T91" fmla="*/ 24 h 160"/>
                  <a:gd name="T92" fmla="*/ 231 w 188"/>
                  <a:gd name="T93" fmla="*/ 0 h 160"/>
                  <a:gd name="T94" fmla="*/ 179 w 188"/>
                  <a:gd name="T95" fmla="*/ 20 h 160"/>
                  <a:gd name="T96" fmla="*/ 123 w 188"/>
                  <a:gd name="T97" fmla="*/ 63 h 160"/>
                  <a:gd name="T98" fmla="*/ 97 w 188"/>
                  <a:gd name="T99" fmla="*/ 102 h 160"/>
                  <a:gd name="T100" fmla="*/ 51 w 188"/>
                  <a:gd name="T101" fmla="*/ 127 h 16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8"/>
                  <a:gd name="T154" fmla="*/ 0 h 160"/>
                  <a:gd name="T155" fmla="*/ 188 w 188"/>
                  <a:gd name="T156" fmla="*/ 160 h 16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8" h="160">
                    <a:moveTo>
                      <a:pt x="10" y="26"/>
                    </a:moveTo>
                    <a:lnTo>
                      <a:pt x="14" y="31"/>
                    </a:lnTo>
                    <a:lnTo>
                      <a:pt x="19" y="39"/>
                    </a:lnTo>
                    <a:lnTo>
                      <a:pt x="26" y="40"/>
                    </a:lnTo>
                    <a:lnTo>
                      <a:pt x="26" y="50"/>
                    </a:lnTo>
                    <a:lnTo>
                      <a:pt x="18" y="50"/>
                    </a:lnTo>
                    <a:lnTo>
                      <a:pt x="18" y="43"/>
                    </a:lnTo>
                    <a:lnTo>
                      <a:pt x="16" y="43"/>
                    </a:lnTo>
                    <a:lnTo>
                      <a:pt x="0" y="50"/>
                    </a:lnTo>
                    <a:lnTo>
                      <a:pt x="5" y="55"/>
                    </a:lnTo>
                    <a:lnTo>
                      <a:pt x="5" y="61"/>
                    </a:lnTo>
                    <a:lnTo>
                      <a:pt x="11" y="64"/>
                    </a:lnTo>
                    <a:lnTo>
                      <a:pt x="21" y="66"/>
                    </a:lnTo>
                    <a:lnTo>
                      <a:pt x="27" y="61"/>
                    </a:lnTo>
                    <a:lnTo>
                      <a:pt x="29" y="72"/>
                    </a:lnTo>
                    <a:lnTo>
                      <a:pt x="22" y="74"/>
                    </a:lnTo>
                    <a:lnTo>
                      <a:pt x="21" y="77"/>
                    </a:lnTo>
                    <a:lnTo>
                      <a:pt x="18" y="79"/>
                    </a:lnTo>
                    <a:lnTo>
                      <a:pt x="13" y="75"/>
                    </a:lnTo>
                    <a:lnTo>
                      <a:pt x="10" y="82"/>
                    </a:lnTo>
                    <a:lnTo>
                      <a:pt x="2" y="90"/>
                    </a:lnTo>
                    <a:lnTo>
                      <a:pt x="6" y="98"/>
                    </a:lnTo>
                    <a:lnTo>
                      <a:pt x="5" y="101"/>
                    </a:lnTo>
                    <a:lnTo>
                      <a:pt x="11" y="107"/>
                    </a:lnTo>
                    <a:lnTo>
                      <a:pt x="19" y="107"/>
                    </a:lnTo>
                    <a:lnTo>
                      <a:pt x="22" y="112"/>
                    </a:lnTo>
                    <a:lnTo>
                      <a:pt x="21" y="115"/>
                    </a:lnTo>
                    <a:lnTo>
                      <a:pt x="22" y="120"/>
                    </a:lnTo>
                    <a:lnTo>
                      <a:pt x="29" y="117"/>
                    </a:lnTo>
                    <a:lnTo>
                      <a:pt x="35" y="123"/>
                    </a:lnTo>
                    <a:lnTo>
                      <a:pt x="45" y="119"/>
                    </a:lnTo>
                    <a:lnTo>
                      <a:pt x="42" y="125"/>
                    </a:lnTo>
                    <a:lnTo>
                      <a:pt x="42" y="131"/>
                    </a:lnTo>
                    <a:lnTo>
                      <a:pt x="29" y="141"/>
                    </a:lnTo>
                    <a:lnTo>
                      <a:pt x="24" y="147"/>
                    </a:lnTo>
                    <a:lnTo>
                      <a:pt x="19" y="147"/>
                    </a:lnTo>
                    <a:lnTo>
                      <a:pt x="11" y="154"/>
                    </a:lnTo>
                    <a:lnTo>
                      <a:pt x="3" y="155"/>
                    </a:lnTo>
                    <a:lnTo>
                      <a:pt x="0" y="159"/>
                    </a:lnTo>
                    <a:lnTo>
                      <a:pt x="3" y="160"/>
                    </a:lnTo>
                    <a:lnTo>
                      <a:pt x="19" y="154"/>
                    </a:lnTo>
                    <a:lnTo>
                      <a:pt x="29" y="149"/>
                    </a:lnTo>
                    <a:lnTo>
                      <a:pt x="48" y="136"/>
                    </a:lnTo>
                    <a:lnTo>
                      <a:pt x="62" y="120"/>
                    </a:lnTo>
                    <a:lnTo>
                      <a:pt x="64" y="117"/>
                    </a:lnTo>
                    <a:lnTo>
                      <a:pt x="59" y="117"/>
                    </a:lnTo>
                    <a:lnTo>
                      <a:pt x="73" y="96"/>
                    </a:lnTo>
                    <a:lnTo>
                      <a:pt x="77" y="95"/>
                    </a:lnTo>
                    <a:lnTo>
                      <a:pt x="77" y="98"/>
                    </a:lnTo>
                    <a:lnTo>
                      <a:pt x="72" y="101"/>
                    </a:lnTo>
                    <a:lnTo>
                      <a:pt x="70" y="111"/>
                    </a:lnTo>
                    <a:lnTo>
                      <a:pt x="73" y="109"/>
                    </a:lnTo>
                    <a:lnTo>
                      <a:pt x="70" y="112"/>
                    </a:lnTo>
                    <a:lnTo>
                      <a:pt x="72" y="114"/>
                    </a:lnTo>
                    <a:lnTo>
                      <a:pt x="82" y="107"/>
                    </a:lnTo>
                    <a:lnTo>
                      <a:pt x="86" y="106"/>
                    </a:lnTo>
                    <a:lnTo>
                      <a:pt x="88" y="101"/>
                    </a:lnTo>
                    <a:lnTo>
                      <a:pt x="86" y="98"/>
                    </a:lnTo>
                    <a:lnTo>
                      <a:pt x="96" y="96"/>
                    </a:lnTo>
                    <a:lnTo>
                      <a:pt x="107" y="103"/>
                    </a:lnTo>
                    <a:lnTo>
                      <a:pt x="117" y="99"/>
                    </a:lnTo>
                    <a:lnTo>
                      <a:pt x="121" y="101"/>
                    </a:lnTo>
                    <a:lnTo>
                      <a:pt x="128" y="101"/>
                    </a:lnTo>
                    <a:lnTo>
                      <a:pt x="145" y="109"/>
                    </a:lnTo>
                    <a:lnTo>
                      <a:pt x="149" y="112"/>
                    </a:lnTo>
                    <a:lnTo>
                      <a:pt x="153" y="119"/>
                    </a:lnTo>
                    <a:lnTo>
                      <a:pt x="163" y="125"/>
                    </a:lnTo>
                    <a:lnTo>
                      <a:pt x="166" y="128"/>
                    </a:lnTo>
                    <a:lnTo>
                      <a:pt x="177" y="135"/>
                    </a:lnTo>
                    <a:lnTo>
                      <a:pt x="188" y="130"/>
                    </a:lnTo>
                    <a:lnTo>
                      <a:pt x="188" y="123"/>
                    </a:lnTo>
                    <a:lnTo>
                      <a:pt x="185" y="117"/>
                    </a:lnTo>
                    <a:lnTo>
                      <a:pt x="180" y="115"/>
                    </a:lnTo>
                    <a:lnTo>
                      <a:pt x="176" y="115"/>
                    </a:lnTo>
                    <a:lnTo>
                      <a:pt x="169" y="111"/>
                    </a:lnTo>
                    <a:lnTo>
                      <a:pt x="163" y="106"/>
                    </a:lnTo>
                    <a:lnTo>
                      <a:pt x="150" y="93"/>
                    </a:lnTo>
                    <a:lnTo>
                      <a:pt x="147" y="95"/>
                    </a:lnTo>
                    <a:lnTo>
                      <a:pt x="144" y="99"/>
                    </a:lnTo>
                    <a:lnTo>
                      <a:pt x="141" y="103"/>
                    </a:lnTo>
                    <a:lnTo>
                      <a:pt x="129" y="96"/>
                    </a:lnTo>
                    <a:lnTo>
                      <a:pt x="129" y="93"/>
                    </a:lnTo>
                    <a:lnTo>
                      <a:pt x="120" y="96"/>
                    </a:lnTo>
                    <a:lnTo>
                      <a:pt x="117" y="80"/>
                    </a:lnTo>
                    <a:lnTo>
                      <a:pt x="109" y="45"/>
                    </a:lnTo>
                    <a:lnTo>
                      <a:pt x="102" y="21"/>
                    </a:lnTo>
                    <a:lnTo>
                      <a:pt x="99" y="10"/>
                    </a:lnTo>
                    <a:lnTo>
                      <a:pt x="90" y="5"/>
                    </a:lnTo>
                    <a:lnTo>
                      <a:pt x="85" y="8"/>
                    </a:lnTo>
                    <a:lnTo>
                      <a:pt x="69" y="5"/>
                    </a:lnTo>
                    <a:lnTo>
                      <a:pt x="64" y="7"/>
                    </a:lnTo>
                    <a:lnTo>
                      <a:pt x="59" y="5"/>
                    </a:lnTo>
                    <a:lnTo>
                      <a:pt x="59" y="4"/>
                    </a:lnTo>
                    <a:lnTo>
                      <a:pt x="45" y="0"/>
                    </a:lnTo>
                    <a:lnTo>
                      <a:pt x="43" y="4"/>
                    </a:lnTo>
                    <a:lnTo>
                      <a:pt x="35" y="4"/>
                    </a:lnTo>
                    <a:lnTo>
                      <a:pt x="29" y="8"/>
                    </a:lnTo>
                    <a:lnTo>
                      <a:pt x="24" y="13"/>
                    </a:lnTo>
                    <a:lnTo>
                      <a:pt x="22" y="18"/>
                    </a:lnTo>
                    <a:lnTo>
                      <a:pt x="19" y="21"/>
                    </a:lnTo>
                    <a:lnTo>
                      <a:pt x="13" y="21"/>
                    </a:lnTo>
                    <a:lnTo>
                      <a:pt x="10" y="26"/>
                    </a:lnTo>
                    <a:close/>
                  </a:path>
                </a:pathLst>
              </a:custGeom>
              <a:grp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sp>
            <p:nvSpPr>
              <p:cNvPr id="142" name="Freeform 141"/>
              <p:cNvSpPr>
                <a:spLocks/>
              </p:cNvSpPr>
              <p:nvPr/>
            </p:nvSpPr>
            <p:spPr bwMode="auto">
              <a:xfrm>
                <a:off x="995" y="3308"/>
                <a:ext cx="20" cy="14"/>
              </a:xfrm>
              <a:custGeom>
                <a:avLst/>
                <a:gdLst>
                  <a:gd name="T0" fmla="*/ 10 w 4"/>
                  <a:gd name="T1" fmla="*/ 9 h 3"/>
                  <a:gd name="T2" fmla="*/ 10 w 4"/>
                  <a:gd name="T3" fmla="*/ 5 h 3"/>
                  <a:gd name="T4" fmla="*/ 10 w 4"/>
                  <a:gd name="T5" fmla="*/ 5 h 3"/>
                  <a:gd name="T6" fmla="*/ 10 w 4"/>
                  <a:gd name="T7" fmla="*/ 5 h 3"/>
                  <a:gd name="T8" fmla="*/ 10 w 4"/>
                  <a:gd name="T9" fmla="*/ 5 h 3"/>
                  <a:gd name="T10" fmla="*/ 10 w 4"/>
                  <a:gd name="T11" fmla="*/ 5 h 3"/>
                  <a:gd name="T12" fmla="*/ 10 w 4"/>
                  <a:gd name="T13" fmla="*/ 5 h 3"/>
                  <a:gd name="T14" fmla="*/ 5 w 4"/>
                  <a:gd name="T15" fmla="*/ 0 h 3"/>
                  <a:gd name="T16" fmla="*/ 5 w 4"/>
                  <a:gd name="T17" fmla="*/ 0 h 3"/>
                  <a:gd name="T18" fmla="*/ 0 w 4"/>
                  <a:gd name="T19" fmla="*/ 5 h 3"/>
                  <a:gd name="T20" fmla="*/ 0 w 4"/>
                  <a:gd name="T21" fmla="*/ 5 h 3"/>
                  <a:gd name="T22" fmla="*/ 0 w 4"/>
                  <a:gd name="T23" fmla="*/ 5 h 3"/>
                  <a:gd name="T24" fmla="*/ 0 w 4"/>
                  <a:gd name="T25" fmla="*/ 5 h 3"/>
                  <a:gd name="T26" fmla="*/ 0 w 4"/>
                  <a:gd name="T27" fmla="*/ 5 h 3"/>
                  <a:gd name="T28" fmla="*/ 0 w 4"/>
                  <a:gd name="T29" fmla="*/ 5 h 3"/>
                  <a:gd name="T30" fmla="*/ 0 w 4"/>
                  <a:gd name="T31" fmla="*/ 9 h 3"/>
                  <a:gd name="T32" fmla="*/ 0 w 4"/>
                  <a:gd name="T33" fmla="*/ 9 h 3"/>
                  <a:gd name="T34" fmla="*/ 5 w 4"/>
                  <a:gd name="T35" fmla="*/ 9 h 3"/>
                  <a:gd name="T36" fmla="*/ 5 w 4"/>
                  <a:gd name="T37" fmla="*/ 9 h 3"/>
                  <a:gd name="T38" fmla="*/ 5 w 4"/>
                  <a:gd name="T39" fmla="*/ 14 h 3"/>
                  <a:gd name="T40" fmla="*/ 10 w 4"/>
                  <a:gd name="T41" fmla="*/ 14 h 3"/>
                  <a:gd name="T42" fmla="*/ 10 w 4"/>
                  <a:gd name="T43" fmla="*/ 14 h 3"/>
                  <a:gd name="T44" fmla="*/ 15 w 4"/>
                  <a:gd name="T45" fmla="*/ 14 h 3"/>
                  <a:gd name="T46" fmla="*/ 15 w 4"/>
                  <a:gd name="T47" fmla="*/ 14 h 3"/>
                  <a:gd name="T48" fmla="*/ 20 w 4"/>
                  <a:gd name="T49" fmla="*/ 9 h 3"/>
                  <a:gd name="T50" fmla="*/ 20 w 4"/>
                  <a:gd name="T51" fmla="*/ 9 h 3"/>
                  <a:gd name="T52" fmla="*/ 20 w 4"/>
                  <a:gd name="T53" fmla="*/ 9 h 3"/>
                  <a:gd name="T54" fmla="*/ 20 w 4"/>
                  <a:gd name="T55" fmla="*/ 5 h 3"/>
                  <a:gd name="T56" fmla="*/ 20 w 4"/>
                  <a:gd name="T57" fmla="*/ 5 h 3"/>
                  <a:gd name="T58" fmla="*/ 20 w 4"/>
                  <a:gd name="T59" fmla="*/ 5 h 3"/>
                  <a:gd name="T60" fmla="*/ 20 w 4"/>
                  <a:gd name="T61" fmla="*/ 5 h 3"/>
                  <a:gd name="T62" fmla="*/ 20 w 4"/>
                  <a:gd name="T63" fmla="*/ 5 h 3"/>
                  <a:gd name="T64" fmla="*/ 20 w 4"/>
                  <a:gd name="T65" fmla="*/ 0 h 3"/>
                  <a:gd name="T66" fmla="*/ 20 w 4"/>
                  <a:gd name="T67" fmla="*/ 0 h 3"/>
                  <a:gd name="T68" fmla="*/ 20 w 4"/>
                  <a:gd name="T69" fmla="*/ 0 h 3"/>
                  <a:gd name="T70" fmla="*/ 20 w 4"/>
                  <a:gd name="T71" fmla="*/ 0 h 3"/>
                  <a:gd name="T72" fmla="*/ 20 w 4"/>
                  <a:gd name="T73" fmla="*/ 5 h 3"/>
                  <a:gd name="T74" fmla="*/ 15 w 4"/>
                  <a:gd name="T75" fmla="*/ 5 h 3"/>
                  <a:gd name="T76" fmla="*/ 15 w 4"/>
                  <a:gd name="T77" fmla="*/ 5 h 3"/>
                  <a:gd name="T78" fmla="*/ 10 w 4"/>
                  <a:gd name="T79" fmla="*/ 9 h 3"/>
                  <a:gd name="T80" fmla="*/ 10 w 4"/>
                  <a:gd name="T81" fmla="*/ 9 h 3"/>
                  <a:gd name="T82" fmla="*/ 10 w 4"/>
                  <a:gd name="T83" fmla="*/ 9 h 3"/>
                  <a:gd name="T84" fmla="*/ 10 w 4"/>
                  <a:gd name="T85" fmla="*/ 9 h 3"/>
                  <a:gd name="T86" fmla="*/ 10 w 4"/>
                  <a:gd name="T87" fmla="*/ 14 h 3"/>
                  <a:gd name="T88" fmla="*/ 15 w 4"/>
                  <a:gd name="T89" fmla="*/ 14 h 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
                  <a:gd name="T136" fmla="*/ 0 h 3"/>
                  <a:gd name="T137" fmla="*/ 4 w 4"/>
                  <a:gd name="T138" fmla="*/ 3 h 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 h="3">
                    <a:moveTo>
                      <a:pt x="2" y="2"/>
                    </a:moveTo>
                    <a:lnTo>
                      <a:pt x="2" y="1"/>
                    </a:lnTo>
                    <a:lnTo>
                      <a:pt x="1" y="0"/>
                    </a:lnTo>
                    <a:lnTo>
                      <a:pt x="0" y="1"/>
                    </a:lnTo>
                    <a:lnTo>
                      <a:pt x="0" y="2"/>
                    </a:lnTo>
                    <a:lnTo>
                      <a:pt x="1" y="2"/>
                    </a:lnTo>
                    <a:lnTo>
                      <a:pt x="1" y="3"/>
                    </a:lnTo>
                    <a:lnTo>
                      <a:pt x="2" y="3"/>
                    </a:lnTo>
                    <a:lnTo>
                      <a:pt x="3" y="3"/>
                    </a:lnTo>
                    <a:lnTo>
                      <a:pt x="4" y="2"/>
                    </a:lnTo>
                    <a:lnTo>
                      <a:pt x="4" y="1"/>
                    </a:lnTo>
                    <a:lnTo>
                      <a:pt x="4" y="0"/>
                    </a:lnTo>
                    <a:lnTo>
                      <a:pt x="4" y="1"/>
                    </a:lnTo>
                    <a:lnTo>
                      <a:pt x="3" y="1"/>
                    </a:lnTo>
                    <a:lnTo>
                      <a:pt x="2" y="2"/>
                    </a:lnTo>
                    <a:lnTo>
                      <a:pt x="2" y="3"/>
                    </a:lnTo>
                    <a:lnTo>
                      <a:pt x="3" y="3"/>
                    </a:lnTo>
                  </a:path>
                </a:pathLst>
              </a:custGeom>
              <a:grp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sp>
            <p:nvSpPr>
              <p:cNvPr id="143" name="Freeform 142"/>
              <p:cNvSpPr>
                <a:spLocks/>
              </p:cNvSpPr>
              <p:nvPr/>
            </p:nvSpPr>
            <p:spPr bwMode="auto">
              <a:xfrm>
                <a:off x="949" y="3310"/>
                <a:ext cx="46" cy="30"/>
              </a:xfrm>
              <a:custGeom>
                <a:avLst/>
                <a:gdLst>
                  <a:gd name="T0" fmla="*/ 36 w 9"/>
                  <a:gd name="T1" fmla="*/ 0 h 6"/>
                  <a:gd name="T2" fmla="*/ 20 w 9"/>
                  <a:gd name="T3" fmla="*/ 0 h 6"/>
                  <a:gd name="T4" fmla="*/ 15 w 9"/>
                  <a:gd name="T5" fmla="*/ 5 h 6"/>
                  <a:gd name="T6" fmla="*/ 15 w 9"/>
                  <a:gd name="T7" fmla="*/ 5 h 6"/>
                  <a:gd name="T8" fmla="*/ 15 w 9"/>
                  <a:gd name="T9" fmla="*/ 10 h 6"/>
                  <a:gd name="T10" fmla="*/ 15 w 9"/>
                  <a:gd name="T11" fmla="*/ 15 h 6"/>
                  <a:gd name="T12" fmla="*/ 10 w 9"/>
                  <a:gd name="T13" fmla="*/ 15 h 6"/>
                  <a:gd name="T14" fmla="*/ 10 w 9"/>
                  <a:gd name="T15" fmla="*/ 15 h 6"/>
                  <a:gd name="T16" fmla="*/ 5 w 9"/>
                  <a:gd name="T17" fmla="*/ 15 h 6"/>
                  <a:gd name="T18" fmla="*/ 5 w 9"/>
                  <a:gd name="T19" fmla="*/ 20 h 6"/>
                  <a:gd name="T20" fmla="*/ 5 w 9"/>
                  <a:gd name="T21" fmla="*/ 25 h 6"/>
                  <a:gd name="T22" fmla="*/ 0 w 9"/>
                  <a:gd name="T23" fmla="*/ 25 h 6"/>
                  <a:gd name="T24" fmla="*/ 0 w 9"/>
                  <a:gd name="T25" fmla="*/ 30 h 6"/>
                  <a:gd name="T26" fmla="*/ 0 w 9"/>
                  <a:gd name="T27" fmla="*/ 30 h 6"/>
                  <a:gd name="T28" fmla="*/ 0 w 9"/>
                  <a:gd name="T29" fmla="*/ 30 h 6"/>
                  <a:gd name="T30" fmla="*/ 0 w 9"/>
                  <a:gd name="T31" fmla="*/ 30 h 6"/>
                  <a:gd name="T32" fmla="*/ 0 w 9"/>
                  <a:gd name="T33" fmla="*/ 30 h 6"/>
                  <a:gd name="T34" fmla="*/ 0 w 9"/>
                  <a:gd name="T35" fmla="*/ 30 h 6"/>
                  <a:gd name="T36" fmla="*/ 0 w 9"/>
                  <a:gd name="T37" fmla="*/ 30 h 6"/>
                  <a:gd name="T38" fmla="*/ 5 w 9"/>
                  <a:gd name="T39" fmla="*/ 30 h 6"/>
                  <a:gd name="T40" fmla="*/ 10 w 9"/>
                  <a:gd name="T41" fmla="*/ 30 h 6"/>
                  <a:gd name="T42" fmla="*/ 15 w 9"/>
                  <a:gd name="T43" fmla="*/ 25 h 6"/>
                  <a:gd name="T44" fmla="*/ 31 w 9"/>
                  <a:gd name="T45" fmla="*/ 15 h 6"/>
                  <a:gd name="T46" fmla="*/ 36 w 9"/>
                  <a:gd name="T47" fmla="*/ 10 h 6"/>
                  <a:gd name="T48" fmla="*/ 41 w 9"/>
                  <a:gd name="T49" fmla="*/ 10 h 6"/>
                  <a:gd name="T50" fmla="*/ 46 w 9"/>
                  <a:gd name="T51" fmla="*/ 5 h 6"/>
                  <a:gd name="T52" fmla="*/ 46 w 9"/>
                  <a:gd name="T53" fmla="*/ 5 h 6"/>
                  <a:gd name="T54" fmla="*/ 46 w 9"/>
                  <a:gd name="T55" fmla="*/ 5 h 6"/>
                  <a:gd name="T56" fmla="*/ 41 w 9"/>
                  <a:gd name="T57" fmla="*/ 0 h 6"/>
                  <a:gd name="T58" fmla="*/ 41 w 9"/>
                  <a:gd name="T59" fmla="*/ 0 h 6"/>
                  <a:gd name="T60" fmla="*/ 41 w 9"/>
                  <a:gd name="T61" fmla="*/ 0 h 6"/>
                  <a:gd name="T62" fmla="*/ 41 w 9"/>
                  <a:gd name="T63" fmla="*/ 0 h 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
                  <a:gd name="T97" fmla="*/ 0 h 6"/>
                  <a:gd name="T98" fmla="*/ 9 w 9"/>
                  <a:gd name="T99" fmla="*/ 6 h 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 h="6">
                    <a:moveTo>
                      <a:pt x="8" y="0"/>
                    </a:moveTo>
                    <a:lnTo>
                      <a:pt x="7" y="0"/>
                    </a:lnTo>
                    <a:lnTo>
                      <a:pt x="6" y="0"/>
                    </a:lnTo>
                    <a:lnTo>
                      <a:pt x="4" y="0"/>
                    </a:lnTo>
                    <a:lnTo>
                      <a:pt x="4" y="1"/>
                    </a:lnTo>
                    <a:lnTo>
                      <a:pt x="3" y="1"/>
                    </a:lnTo>
                    <a:lnTo>
                      <a:pt x="3" y="2"/>
                    </a:lnTo>
                    <a:lnTo>
                      <a:pt x="3" y="3"/>
                    </a:lnTo>
                    <a:lnTo>
                      <a:pt x="2" y="3"/>
                    </a:lnTo>
                    <a:lnTo>
                      <a:pt x="1" y="3"/>
                    </a:lnTo>
                    <a:lnTo>
                      <a:pt x="1" y="4"/>
                    </a:lnTo>
                    <a:lnTo>
                      <a:pt x="1" y="5"/>
                    </a:lnTo>
                    <a:lnTo>
                      <a:pt x="0" y="5"/>
                    </a:lnTo>
                    <a:lnTo>
                      <a:pt x="0" y="6"/>
                    </a:lnTo>
                    <a:lnTo>
                      <a:pt x="1" y="6"/>
                    </a:lnTo>
                    <a:lnTo>
                      <a:pt x="2" y="6"/>
                    </a:lnTo>
                    <a:lnTo>
                      <a:pt x="2" y="5"/>
                    </a:lnTo>
                    <a:lnTo>
                      <a:pt x="3" y="5"/>
                    </a:lnTo>
                    <a:lnTo>
                      <a:pt x="5" y="4"/>
                    </a:lnTo>
                    <a:lnTo>
                      <a:pt x="6" y="3"/>
                    </a:lnTo>
                    <a:lnTo>
                      <a:pt x="7" y="2"/>
                    </a:lnTo>
                    <a:lnTo>
                      <a:pt x="8" y="2"/>
                    </a:lnTo>
                    <a:lnTo>
                      <a:pt x="9" y="1"/>
                    </a:lnTo>
                    <a:lnTo>
                      <a:pt x="8" y="0"/>
                    </a:lnTo>
                    <a:close/>
                  </a:path>
                </a:pathLst>
              </a:custGeom>
              <a:grp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sp>
            <p:nvSpPr>
              <p:cNvPr id="144" name="Freeform 143"/>
              <p:cNvSpPr>
                <a:spLocks/>
              </p:cNvSpPr>
              <p:nvPr/>
            </p:nvSpPr>
            <p:spPr bwMode="auto">
              <a:xfrm>
                <a:off x="903" y="3332"/>
                <a:ext cx="46" cy="34"/>
              </a:xfrm>
              <a:custGeom>
                <a:avLst/>
                <a:gdLst>
                  <a:gd name="T0" fmla="*/ 41 w 9"/>
                  <a:gd name="T1" fmla="*/ 15 h 7"/>
                  <a:gd name="T2" fmla="*/ 41 w 9"/>
                  <a:gd name="T3" fmla="*/ 5 h 7"/>
                  <a:gd name="T4" fmla="*/ 26 w 9"/>
                  <a:gd name="T5" fmla="*/ 15 h 7"/>
                  <a:gd name="T6" fmla="*/ 20 w 9"/>
                  <a:gd name="T7" fmla="*/ 19 h 7"/>
                  <a:gd name="T8" fmla="*/ 20 w 9"/>
                  <a:gd name="T9" fmla="*/ 19 h 7"/>
                  <a:gd name="T10" fmla="*/ 10 w 9"/>
                  <a:gd name="T11" fmla="*/ 24 h 7"/>
                  <a:gd name="T12" fmla="*/ 5 w 9"/>
                  <a:gd name="T13" fmla="*/ 29 h 7"/>
                  <a:gd name="T14" fmla="*/ 0 w 9"/>
                  <a:gd name="T15" fmla="*/ 29 h 7"/>
                  <a:gd name="T16" fmla="*/ 10 w 9"/>
                  <a:gd name="T17" fmla="*/ 29 h 7"/>
                  <a:gd name="T18" fmla="*/ 15 w 9"/>
                  <a:gd name="T19" fmla="*/ 24 h 7"/>
                  <a:gd name="T20" fmla="*/ 31 w 9"/>
                  <a:gd name="T21" fmla="*/ 19 h 7"/>
                  <a:gd name="T22" fmla="*/ 41 w 9"/>
                  <a:gd name="T23" fmla="*/ 15 h 7"/>
                  <a:gd name="T24" fmla="*/ 41 w 9"/>
                  <a:gd name="T25" fmla="*/ 15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7"/>
                  <a:gd name="T41" fmla="*/ 9 w 9"/>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7">
                    <a:moveTo>
                      <a:pt x="8" y="3"/>
                    </a:moveTo>
                    <a:cubicBezTo>
                      <a:pt x="8" y="2"/>
                      <a:pt x="9" y="1"/>
                      <a:pt x="8" y="1"/>
                    </a:cubicBezTo>
                    <a:cubicBezTo>
                      <a:pt x="7" y="0"/>
                      <a:pt x="5" y="2"/>
                      <a:pt x="5" y="3"/>
                    </a:cubicBezTo>
                    <a:cubicBezTo>
                      <a:pt x="4" y="3"/>
                      <a:pt x="4" y="3"/>
                      <a:pt x="4" y="4"/>
                    </a:cubicBezTo>
                    <a:cubicBezTo>
                      <a:pt x="4" y="4"/>
                      <a:pt x="4" y="4"/>
                      <a:pt x="4" y="4"/>
                    </a:cubicBezTo>
                    <a:cubicBezTo>
                      <a:pt x="3" y="5"/>
                      <a:pt x="3" y="5"/>
                      <a:pt x="2" y="5"/>
                    </a:cubicBezTo>
                    <a:cubicBezTo>
                      <a:pt x="2" y="5"/>
                      <a:pt x="2" y="5"/>
                      <a:pt x="1" y="6"/>
                    </a:cubicBezTo>
                    <a:cubicBezTo>
                      <a:pt x="1" y="6"/>
                      <a:pt x="0" y="6"/>
                      <a:pt x="0" y="6"/>
                    </a:cubicBezTo>
                    <a:cubicBezTo>
                      <a:pt x="1" y="7"/>
                      <a:pt x="1" y="7"/>
                      <a:pt x="2" y="6"/>
                    </a:cubicBezTo>
                    <a:cubicBezTo>
                      <a:pt x="2" y="6"/>
                      <a:pt x="3" y="5"/>
                      <a:pt x="3" y="5"/>
                    </a:cubicBezTo>
                    <a:cubicBezTo>
                      <a:pt x="4" y="5"/>
                      <a:pt x="5" y="5"/>
                      <a:pt x="6" y="4"/>
                    </a:cubicBezTo>
                    <a:cubicBezTo>
                      <a:pt x="7" y="4"/>
                      <a:pt x="7" y="3"/>
                      <a:pt x="8" y="3"/>
                    </a:cubicBezTo>
                    <a:cubicBezTo>
                      <a:pt x="8" y="3"/>
                      <a:pt x="8" y="3"/>
                      <a:pt x="8" y="3"/>
                    </a:cubicBezTo>
                    <a:close/>
                  </a:path>
                </a:pathLst>
              </a:custGeom>
              <a:grp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sp>
            <p:nvSpPr>
              <p:cNvPr id="145" name="Freeform 144"/>
              <p:cNvSpPr>
                <a:spLocks/>
              </p:cNvSpPr>
              <p:nvPr/>
            </p:nvSpPr>
            <p:spPr bwMode="auto">
              <a:xfrm>
                <a:off x="903" y="3337"/>
                <a:ext cx="41" cy="29"/>
              </a:xfrm>
              <a:custGeom>
                <a:avLst/>
                <a:gdLst>
                  <a:gd name="T0" fmla="*/ 41 w 8"/>
                  <a:gd name="T1" fmla="*/ 10 h 6"/>
                  <a:gd name="T2" fmla="*/ 41 w 8"/>
                  <a:gd name="T3" fmla="*/ 5 h 6"/>
                  <a:gd name="T4" fmla="*/ 41 w 8"/>
                  <a:gd name="T5" fmla="*/ 5 h 6"/>
                  <a:gd name="T6" fmla="*/ 41 w 8"/>
                  <a:gd name="T7" fmla="*/ 0 h 6"/>
                  <a:gd name="T8" fmla="*/ 41 w 8"/>
                  <a:gd name="T9" fmla="*/ 0 h 6"/>
                  <a:gd name="T10" fmla="*/ 41 w 8"/>
                  <a:gd name="T11" fmla="*/ 0 h 6"/>
                  <a:gd name="T12" fmla="*/ 41 w 8"/>
                  <a:gd name="T13" fmla="*/ 0 h 6"/>
                  <a:gd name="T14" fmla="*/ 41 w 8"/>
                  <a:gd name="T15" fmla="*/ 0 h 6"/>
                  <a:gd name="T16" fmla="*/ 41 w 8"/>
                  <a:gd name="T17" fmla="*/ 0 h 6"/>
                  <a:gd name="T18" fmla="*/ 41 w 8"/>
                  <a:gd name="T19" fmla="*/ 0 h 6"/>
                  <a:gd name="T20" fmla="*/ 36 w 8"/>
                  <a:gd name="T21" fmla="*/ 0 h 6"/>
                  <a:gd name="T22" fmla="*/ 36 w 8"/>
                  <a:gd name="T23" fmla="*/ 0 h 6"/>
                  <a:gd name="T24" fmla="*/ 31 w 8"/>
                  <a:gd name="T25" fmla="*/ 0 h 6"/>
                  <a:gd name="T26" fmla="*/ 26 w 8"/>
                  <a:gd name="T27" fmla="*/ 5 h 6"/>
                  <a:gd name="T28" fmla="*/ 26 w 8"/>
                  <a:gd name="T29" fmla="*/ 10 h 6"/>
                  <a:gd name="T30" fmla="*/ 26 w 8"/>
                  <a:gd name="T31" fmla="*/ 10 h 6"/>
                  <a:gd name="T32" fmla="*/ 21 w 8"/>
                  <a:gd name="T33" fmla="*/ 10 h 6"/>
                  <a:gd name="T34" fmla="*/ 21 w 8"/>
                  <a:gd name="T35" fmla="*/ 10 h 6"/>
                  <a:gd name="T36" fmla="*/ 21 w 8"/>
                  <a:gd name="T37" fmla="*/ 10 h 6"/>
                  <a:gd name="T38" fmla="*/ 21 w 8"/>
                  <a:gd name="T39" fmla="*/ 15 h 6"/>
                  <a:gd name="T40" fmla="*/ 21 w 8"/>
                  <a:gd name="T41" fmla="*/ 15 h 6"/>
                  <a:gd name="T42" fmla="*/ 21 w 8"/>
                  <a:gd name="T43" fmla="*/ 15 h 6"/>
                  <a:gd name="T44" fmla="*/ 21 w 8"/>
                  <a:gd name="T45" fmla="*/ 15 h 6"/>
                  <a:gd name="T46" fmla="*/ 10 w 8"/>
                  <a:gd name="T47" fmla="*/ 19 h 6"/>
                  <a:gd name="T48" fmla="*/ 10 w 8"/>
                  <a:gd name="T49" fmla="*/ 19 h 6"/>
                  <a:gd name="T50" fmla="*/ 10 w 8"/>
                  <a:gd name="T51" fmla="*/ 19 h 6"/>
                  <a:gd name="T52" fmla="*/ 10 w 8"/>
                  <a:gd name="T53" fmla="*/ 19 h 6"/>
                  <a:gd name="T54" fmla="*/ 5 w 8"/>
                  <a:gd name="T55" fmla="*/ 19 h 6"/>
                  <a:gd name="T56" fmla="*/ 5 w 8"/>
                  <a:gd name="T57" fmla="*/ 24 h 6"/>
                  <a:gd name="T58" fmla="*/ 5 w 8"/>
                  <a:gd name="T59" fmla="*/ 24 h 6"/>
                  <a:gd name="T60" fmla="*/ 0 w 8"/>
                  <a:gd name="T61" fmla="*/ 24 h 6"/>
                  <a:gd name="T62" fmla="*/ 0 w 8"/>
                  <a:gd name="T63" fmla="*/ 24 h 6"/>
                  <a:gd name="T64" fmla="*/ 0 w 8"/>
                  <a:gd name="T65" fmla="*/ 24 h 6"/>
                  <a:gd name="T66" fmla="*/ 5 w 8"/>
                  <a:gd name="T67" fmla="*/ 29 h 6"/>
                  <a:gd name="T68" fmla="*/ 5 w 8"/>
                  <a:gd name="T69" fmla="*/ 29 h 6"/>
                  <a:gd name="T70" fmla="*/ 5 w 8"/>
                  <a:gd name="T71" fmla="*/ 29 h 6"/>
                  <a:gd name="T72" fmla="*/ 5 w 8"/>
                  <a:gd name="T73" fmla="*/ 29 h 6"/>
                  <a:gd name="T74" fmla="*/ 10 w 8"/>
                  <a:gd name="T75" fmla="*/ 24 h 6"/>
                  <a:gd name="T76" fmla="*/ 10 w 8"/>
                  <a:gd name="T77" fmla="*/ 24 h 6"/>
                  <a:gd name="T78" fmla="*/ 15 w 8"/>
                  <a:gd name="T79" fmla="*/ 24 h 6"/>
                  <a:gd name="T80" fmla="*/ 15 w 8"/>
                  <a:gd name="T81" fmla="*/ 19 h 6"/>
                  <a:gd name="T82" fmla="*/ 15 w 8"/>
                  <a:gd name="T83" fmla="*/ 19 h 6"/>
                  <a:gd name="T84" fmla="*/ 26 w 8"/>
                  <a:gd name="T85" fmla="*/ 19 h 6"/>
                  <a:gd name="T86" fmla="*/ 26 w 8"/>
                  <a:gd name="T87" fmla="*/ 15 h 6"/>
                  <a:gd name="T88" fmla="*/ 31 w 8"/>
                  <a:gd name="T89" fmla="*/ 15 h 6"/>
                  <a:gd name="T90" fmla="*/ 36 w 8"/>
                  <a:gd name="T91" fmla="*/ 15 h 6"/>
                  <a:gd name="T92" fmla="*/ 36 w 8"/>
                  <a:gd name="T93" fmla="*/ 10 h 6"/>
                  <a:gd name="T94" fmla="*/ 36 w 8"/>
                  <a:gd name="T95" fmla="*/ 10 h 6"/>
                  <a:gd name="T96" fmla="*/ 41 w 8"/>
                  <a:gd name="T97" fmla="*/ 10 h 6"/>
                  <a:gd name="T98" fmla="*/ 41 w 8"/>
                  <a:gd name="T99" fmla="*/ 10 h 6"/>
                  <a:gd name="T100" fmla="*/ 41 w 8"/>
                  <a:gd name="T101" fmla="*/ 10 h 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
                  <a:gd name="T154" fmla="*/ 0 h 6"/>
                  <a:gd name="T155" fmla="*/ 8 w 8"/>
                  <a:gd name="T156" fmla="*/ 6 h 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 h="6">
                    <a:moveTo>
                      <a:pt x="8" y="2"/>
                    </a:moveTo>
                    <a:lnTo>
                      <a:pt x="8" y="1"/>
                    </a:lnTo>
                    <a:lnTo>
                      <a:pt x="8" y="0"/>
                    </a:lnTo>
                    <a:lnTo>
                      <a:pt x="7" y="0"/>
                    </a:lnTo>
                    <a:lnTo>
                      <a:pt x="6" y="0"/>
                    </a:lnTo>
                    <a:lnTo>
                      <a:pt x="5" y="1"/>
                    </a:lnTo>
                    <a:lnTo>
                      <a:pt x="5" y="2"/>
                    </a:lnTo>
                    <a:lnTo>
                      <a:pt x="4" y="2"/>
                    </a:lnTo>
                    <a:lnTo>
                      <a:pt x="4" y="3"/>
                    </a:lnTo>
                    <a:lnTo>
                      <a:pt x="2" y="4"/>
                    </a:lnTo>
                    <a:lnTo>
                      <a:pt x="1" y="4"/>
                    </a:lnTo>
                    <a:lnTo>
                      <a:pt x="1" y="5"/>
                    </a:lnTo>
                    <a:lnTo>
                      <a:pt x="0" y="5"/>
                    </a:lnTo>
                    <a:lnTo>
                      <a:pt x="1" y="6"/>
                    </a:lnTo>
                    <a:lnTo>
                      <a:pt x="2" y="5"/>
                    </a:lnTo>
                    <a:lnTo>
                      <a:pt x="3" y="5"/>
                    </a:lnTo>
                    <a:lnTo>
                      <a:pt x="3" y="4"/>
                    </a:lnTo>
                    <a:lnTo>
                      <a:pt x="5" y="4"/>
                    </a:lnTo>
                    <a:lnTo>
                      <a:pt x="5" y="3"/>
                    </a:lnTo>
                    <a:lnTo>
                      <a:pt x="6" y="3"/>
                    </a:lnTo>
                    <a:lnTo>
                      <a:pt x="7" y="3"/>
                    </a:lnTo>
                    <a:lnTo>
                      <a:pt x="7" y="2"/>
                    </a:lnTo>
                    <a:lnTo>
                      <a:pt x="8" y="2"/>
                    </a:lnTo>
                    <a:close/>
                  </a:path>
                </a:pathLst>
              </a:custGeom>
              <a:grp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sp>
            <p:nvSpPr>
              <p:cNvPr id="146" name="Freeform 145"/>
              <p:cNvSpPr>
                <a:spLocks/>
              </p:cNvSpPr>
              <p:nvPr/>
            </p:nvSpPr>
            <p:spPr bwMode="auto">
              <a:xfrm>
                <a:off x="877" y="3376"/>
                <a:ext cx="4" cy="5"/>
              </a:xfrm>
              <a:custGeom>
                <a:avLst/>
                <a:gdLst>
                  <a:gd name="T0" fmla="*/ 4 w 1"/>
                  <a:gd name="T1" fmla="*/ 0 h 1"/>
                  <a:gd name="T2" fmla="*/ 0 w 1"/>
                  <a:gd name="T3" fmla="*/ 0 h 1"/>
                  <a:gd name="T4" fmla="*/ 0 w 1"/>
                  <a:gd name="T5" fmla="*/ 5 h 1"/>
                  <a:gd name="T6" fmla="*/ 4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1" y="0"/>
                    </a:moveTo>
                    <a:cubicBezTo>
                      <a:pt x="1" y="0"/>
                      <a:pt x="0" y="0"/>
                      <a:pt x="0" y="0"/>
                    </a:cubicBezTo>
                    <a:cubicBezTo>
                      <a:pt x="0" y="0"/>
                      <a:pt x="0" y="1"/>
                      <a:pt x="0" y="1"/>
                    </a:cubicBezTo>
                    <a:cubicBezTo>
                      <a:pt x="1" y="1"/>
                      <a:pt x="1" y="1"/>
                      <a:pt x="1" y="0"/>
                    </a:cubicBezTo>
                    <a:close/>
                  </a:path>
                </a:pathLst>
              </a:custGeom>
              <a:grp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sp>
            <p:nvSpPr>
              <p:cNvPr id="147" name="Freeform 146"/>
              <p:cNvSpPr>
                <a:spLocks/>
              </p:cNvSpPr>
              <p:nvPr/>
            </p:nvSpPr>
            <p:spPr bwMode="auto">
              <a:xfrm>
                <a:off x="877" y="3376"/>
                <a:ext cx="4" cy="5"/>
              </a:xfrm>
              <a:custGeom>
                <a:avLst/>
                <a:gdLst>
                  <a:gd name="T0" fmla="*/ 4 w 1"/>
                  <a:gd name="T1" fmla="*/ 0 h 1"/>
                  <a:gd name="T2" fmla="*/ 4 w 1"/>
                  <a:gd name="T3" fmla="*/ 0 h 1"/>
                  <a:gd name="T4" fmla="*/ 4 w 1"/>
                  <a:gd name="T5" fmla="*/ 0 h 1"/>
                  <a:gd name="T6" fmla="*/ 4 w 1"/>
                  <a:gd name="T7" fmla="*/ 0 h 1"/>
                  <a:gd name="T8" fmla="*/ 0 w 1"/>
                  <a:gd name="T9" fmla="*/ 0 h 1"/>
                  <a:gd name="T10" fmla="*/ 0 w 1"/>
                  <a:gd name="T11" fmla="*/ 0 h 1"/>
                  <a:gd name="T12" fmla="*/ 0 w 1"/>
                  <a:gd name="T13" fmla="*/ 0 h 1"/>
                  <a:gd name="T14" fmla="*/ 0 w 1"/>
                  <a:gd name="T15" fmla="*/ 0 h 1"/>
                  <a:gd name="T16" fmla="*/ 0 w 1"/>
                  <a:gd name="T17" fmla="*/ 5 h 1"/>
                  <a:gd name="T18" fmla="*/ 0 w 1"/>
                  <a:gd name="T19" fmla="*/ 5 h 1"/>
                  <a:gd name="T20" fmla="*/ 0 w 1"/>
                  <a:gd name="T21" fmla="*/ 5 h 1"/>
                  <a:gd name="T22" fmla="*/ 0 w 1"/>
                  <a:gd name="T23" fmla="*/ 5 h 1"/>
                  <a:gd name="T24" fmla="*/ 0 w 1"/>
                  <a:gd name="T25" fmla="*/ 5 h 1"/>
                  <a:gd name="T26" fmla="*/ 4 w 1"/>
                  <a:gd name="T27" fmla="*/ 5 h 1"/>
                  <a:gd name="T28" fmla="*/ 4 w 1"/>
                  <a:gd name="T29" fmla="*/ 0 h 1"/>
                  <a:gd name="T30" fmla="*/ 4 w 1"/>
                  <a:gd name="T31" fmla="*/ 0 h 1"/>
                  <a:gd name="T32" fmla="*/ 4 w 1"/>
                  <a:gd name="T33" fmla="*/ 0 h 1"/>
                  <a:gd name="T34" fmla="*/ 4 w 1"/>
                  <a:gd name="T35" fmla="*/ 0 h 1"/>
                  <a:gd name="T36" fmla="*/ 4 w 1"/>
                  <a:gd name="T37" fmla="*/ 0 h 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
                  <a:gd name="T58" fmla="*/ 0 h 1"/>
                  <a:gd name="T59" fmla="*/ 1 w 1"/>
                  <a:gd name="T60" fmla="*/ 1 h 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 h="1">
                    <a:moveTo>
                      <a:pt x="1" y="0"/>
                    </a:moveTo>
                    <a:lnTo>
                      <a:pt x="1" y="0"/>
                    </a:lnTo>
                    <a:lnTo>
                      <a:pt x="0" y="0"/>
                    </a:lnTo>
                    <a:lnTo>
                      <a:pt x="0" y="1"/>
                    </a:lnTo>
                    <a:lnTo>
                      <a:pt x="1" y="1"/>
                    </a:lnTo>
                    <a:lnTo>
                      <a:pt x="1" y="0"/>
                    </a:lnTo>
                    <a:close/>
                  </a:path>
                </a:pathLst>
              </a:custGeom>
              <a:grp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sp>
            <p:nvSpPr>
              <p:cNvPr id="148" name="Freeform 147"/>
              <p:cNvSpPr>
                <a:spLocks/>
              </p:cNvSpPr>
              <p:nvPr/>
            </p:nvSpPr>
            <p:spPr bwMode="auto">
              <a:xfrm>
                <a:off x="836" y="3382"/>
                <a:ext cx="14" cy="14"/>
              </a:xfrm>
              <a:custGeom>
                <a:avLst/>
                <a:gdLst>
                  <a:gd name="T0" fmla="*/ 9 w 3"/>
                  <a:gd name="T1" fmla="*/ 5 h 3"/>
                  <a:gd name="T2" fmla="*/ 14 w 3"/>
                  <a:gd name="T3" fmla="*/ 5 h 3"/>
                  <a:gd name="T4" fmla="*/ 9 w 3"/>
                  <a:gd name="T5" fmla="*/ 5 h 3"/>
                  <a:gd name="T6" fmla="*/ 14 w 3"/>
                  <a:gd name="T7" fmla="*/ 9 h 3"/>
                  <a:gd name="T8" fmla="*/ 9 w 3"/>
                  <a:gd name="T9" fmla="*/ 9 h 3"/>
                  <a:gd name="T10" fmla="*/ 5 w 3"/>
                  <a:gd name="T11" fmla="*/ 14 h 3"/>
                  <a:gd name="T12" fmla="*/ 0 w 3"/>
                  <a:gd name="T13" fmla="*/ 14 h 3"/>
                  <a:gd name="T14" fmla="*/ 5 w 3"/>
                  <a:gd name="T15" fmla="*/ 5 h 3"/>
                  <a:gd name="T16" fmla="*/ 9 w 3"/>
                  <a:gd name="T17" fmla="*/ 5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3"/>
                  <a:gd name="T29" fmla="*/ 3 w 3"/>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3">
                    <a:moveTo>
                      <a:pt x="2" y="1"/>
                    </a:moveTo>
                    <a:cubicBezTo>
                      <a:pt x="2" y="0"/>
                      <a:pt x="3" y="0"/>
                      <a:pt x="3" y="1"/>
                    </a:cubicBezTo>
                    <a:cubicBezTo>
                      <a:pt x="3" y="1"/>
                      <a:pt x="3" y="1"/>
                      <a:pt x="2" y="1"/>
                    </a:cubicBezTo>
                    <a:cubicBezTo>
                      <a:pt x="2" y="2"/>
                      <a:pt x="3" y="2"/>
                      <a:pt x="3" y="2"/>
                    </a:cubicBezTo>
                    <a:cubicBezTo>
                      <a:pt x="3" y="2"/>
                      <a:pt x="2" y="2"/>
                      <a:pt x="2" y="2"/>
                    </a:cubicBezTo>
                    <a:cubicBezTo>
                      <a:pt x="2" y="2"/>
                      <a:pt x="2" y="2"/>
                      <a:pt x="1" y="3"/>
                    </a:cubicBezTo>
                    <a:cubicBezTo>
                      <a:pt x="1" y="3"/>
                      <a:pt x="0" y="3"/>
                      <a:pt x="0" y="3"/>
                    </a:cubicBezTo>
                    <a:cubicBezTo>
                      <a:pt x="0" y="2"/>
                      <a:pt x="1" y="2"/>
                      <a:pt x="1" y="1"/>
                    </a:cubicBezTo>
                    <a:cubicBezTo>
                      <a:pt x="2" y="1"/>
                      <a:pt x="2" y="1"/>
                      <a:pt x="2" y="1"/>
                    </a:cubicBezTo>
                    <a:close/>
                  </a:path>
                </a:pathLst>
              </a:custGeom>
              <a:grp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sp>
            <p:nvSpPr>
              <p:cNvPr id="149" name="Freeform 148"/>
              <p:cNvSpPr>
                <a:spLocks/>
              </p:cNvSpPr>
              <p:nvPr/>
            </p:nvSpPr>
            <p:spPr bwMode="auto">
              <a:xfrm>
                <a:off x="840" y="3384"/>
                <a:ext cx="15" cy="9"/>
              </a:xfrm>
              <a:custGeom>
                <a:avLst/>
                <a:gdLst>
                  <a:gd name="T0" fmla="*/ 10 w 3"/>
                  <a:gd name="T1" fmla="*/ 0 h 2"/>
                  <a:gd name="T2" fmla="*/ 10 w 3"/>
                  <a:gd name="T3" fmla="*/ 0 h 2"/>
                  <a:gd name="T4" fmla="*/ 10 w 3"/>
                  <a:gd name="T5" fmla="*/ 0 h 2"/>
                  <a:gd name="T6" fmla="*/ 10 w 3"/>
                  <a:gd name="T7" fmla="*/ 0 h 2"/>
                  <a:gd name="T8" fmla="*/ 15 w 3"/>
                  <a:gd name="T9" fmla="*/ 0 h 2"/>
                  <a:gd name="T10" fmla="*/ 15 w 3"/>
                  <a:gd name="T11" fmla="*/ 0 h 2"/>
                  <a:gd name="T12" fmla="*/ 15 w 3"/>
                  <a:gd name="T13" fmla="*/ 0 h 2"/>
                  <a:gd name="T14" fmla="*/ 15 w 3"/>
                  <a:gd name="T15" fmla="*/ 0 h 2"/>
                  <a:gd name="T16" fmla="*/ 15 w 3"/>
                  <a:gd name="T17" fmla="*/ 0 h 2"/>
                  <a:gd name="T18" fmla="*/ 15 w 3"/>
                  <a:gd name="T19" fmla="*/ 0 h 2"/>
                  <a:gd name="T20" fmla="*/ 15 w 3"/>
                  <a:gd name="T21" fmla="*/ 0 h 2"/>
                  <a:gd name="T22" fmla="*/ 10 w 3"/>
                  <a:gd name="T23" fmla="*/ 0 h 2"/>
                  <a:gd name="T24" fmla="*/ 10 w 3"/>
                  <a:gd name="T25" fmla="*/ 5 h 2"/>
                  <a:gd name="T26" fmla="*/ 15 w 3"/>
                  <a:gd name="T27" fmla="*/ 5 h 2"/>
                  <a:gd name="T28" fmla="*/ 15 w 3"/>
                  <a:gd name="T29" fmla="*/ 5 h 2"/>
                  <a:gd name="T30" fmla="*/ 15 w 3"/>
                  <a:gd name="T31" fmla="*/ 5 h 2"/>
                  <a:gd name="T32" fmla="*/ 10 w 3"/>
                  <a:gd name="T33" fmla="*/ 5 h 2"/>
                  <a:gd name="T34" fmla="*/ 10 w 3"/>
                  <a:gd name="T35" fmla="*/ 5 h 2"/>
                  <a:gd name="T36" fmla="*/ 10 w 3"/>
                  <a:gd name="T37" fmla="*/ 5 h 2"/>
                  <a:gd name="T38" fmla="*/ 10 w 3"/>
                  <a:gd name="T39" fmla="*/ 5 h 2"/>
                  <a:gd name="T40" fmla="*/ 10 w 3"/>
                  <a:gd name="T41" fmla="*/ 5 h 2"/>
                  <a:gd name="T42" fmla="*/ 5 w 3"/>
                  <a:gd name="T43" fmla="*/ 9 h 2"/>
                  <a:gd name="T44" fmla="*/ 5 w 3"/>
                  <a:gd name="T45" fmla="*/ 9 h 2"/>
                  <a:gd name="T46" fmla="*/ 5 w 3"/>
                  <a:gd name="T47" fmla="*/ 9 h 2"/>
                  <a:gd name="T48" fmla="*/ 0 w 3"/>
                  <a:gd name="T49" fmla="*/ 9 h 2"/>
                  <a:gd name="T50" fmla="*/ 0 w 3"/>
                  <a:gd name="T51" fmla="*/ 9 h 2"/>
                  <a:gd name="T52" fmla="*/ 0 w 3"/>
                  <a:gd name="T53" fmla="*/ 5 h 2"/>
                  <a:gd name="T54" fmla="*/ 5 w 3"/>
                  <a:gd name="T55" fmla="*/ 5 h 2"/>
                  <a:gd name="T56" fmla="*/ 5 w 3"/>
                  <a:gd name="T57" fmla="*/ 5 h 2"/>
                  <a:gd name="T58" fmla="*/ 5 w 3"/>
                  <a:gd name="T59" fmla="*/ 5 h 2"/>
                  <a:gd name="T60" fmla="*/ 5 w 3"/>
                  <a:gd name="T61" fmla="*/ 0 h 2"/>
                  <a:gd name="T62" fmla="*/ 10 w 3"/>
                  <a:gd name="T63" fmla="*/ 0 h 2"/>
                  <a:gd name="T64" fmla="*/ 10 w 3"/>
                  <a:gd name="T65" fmla="*/ 0 h 2"/>
                  <a:gd name="T66" fmla="*/ 10 w 3"/>
                  <a:gd name="T67" fmla="*/ 0 h 2"/>
                  <a:gd name="T68" fmla="*/ 10 w 3"/>
                  <a:gd name="T69" fmla="*/ 0 h 2"/>
                  <a:gd name="T70" fmla="*/ 10 w 3"/>
                  <a:gd name="T71" fmla="*/ 0 h 2"/>
                  <a:gd name="T72" fmla="*/ 10 w 3"/>
                  <a:gd name="T73" fmla="*/ 0 h 2"/>
                  <a:gd name="T74" fmla="*/ 10 w 3"/>
                  <a:gd name="T75" fmla="*/ 0 h 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
                  <a:gd name="T115" fmla="*/ 0 h 2"/>
                  <a:gd name="T116" fmla="*/ 3 w 3"/>
                  <a:gd name="T117" fmla="*/ 2 h 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 h="2">
                    <a:moveTo>
                      <a:pt x="2" y="0"/>
                    </a:moveTo>
                    <a:lnTo>
                      <a:pt x="2" y="0"/>
                    </a:lnTo>
                    <a:lnTo>
                      <a:pt x="3" y="0"/>
                    </a:lnTo>
                    <a:lnTo>
                      <a:pt x="2" y="0"/>
                    </a:lnTo>
                    <a:lnTo>
                      <a:pt x="2" y="1"/>
                    </a:lnTo>
                    <a:lnTo>
                      <a:pt x="3" y="1"/>
                    </a:lnTo>
                    <a:lnTo>
                      <a:pt x="2" y="1"/>
                    </a:lnTo>
                    <a:lnTo>
                      <a:pt x="1" y="2"/>
                    </a:lnTo>
                    <a:lnTo>
                      <a:pt x="0" y="2"/>
                    </a:lnTo>
                    <a:lnTo>
                      <a:pt x="0" y="1"/>
                    </a:lnTo>
                    <a:lnTo>
                      <a:pt x="1" y="1"/>
                    </a:lnTo>
                    <a:lnTo>
                      <a:pt x="1" y="0"/>
                    </a:lnTo>
                    <a:lnTo>
                      <a:pt x="2" y="0"/>
                    </a:lnTo>
                    <a:close/>
                  </a:path>
                </a:pathLst>
              </a:custGeom>
              <a:grp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sp>
            <p:nvSpPr>
              <p:cNvPr id="150" name="Freeform 149"/>
              <p:cNvSpPr>
                <a:spLocks/>
              </p:cNvSpPr>
              <p:nvPr/>
            </p:nvSpPr>
            <p:spPr bwMode="auto">
              <a:xfrm>
                <a:off x="796" y="3390"/>
                <a:ext cx="20" cy="10"/>
              </a:xfrm>
              <a:custGeom>
                <a:avLst/>
                <a:gdLst>
                  <a:gd name="T0" fmla="*/ 15 w 4"/>
                  <a:gd name="T1" fmla="*/ 5 h 2"/>
                  <a:gd name="T2" fmla="*/ 15 w 4"/>
                  <a:gd name="T3" fmla="*/ 0 h 2"/>
                  <a:gd name="T4" fmla="*/ 20 w 4"/>
                  <a:gd name="T5" fmla="*/ 0 h 2"/>
                  <a:gd name="T6" fmla="*/ 20 w 4"/>
                  <a:gd name="T7" fmla="*/ 5 h 2"/>
                  <a:gd name="T8" fmla="*/ 5 w 4"/>
                  <a:gd name="T9" fmla="*/ 10 h 2"/>
                  <a:gd name="T10" fmla="*/ 15 w 4"/>
                  <a:gd name="T11" fmla="*/ 5 h 2"/>
                  <a:gd name="T12" fmla="*/ 0 60000 65536"/>
                  <a:gd name="T13" fmla="*/ 0 60000 65536"/>
                  <a:gd name="T14" fmla="*/ 0 60000 65536"/>
                  <a:gd name="T15" fmla="*/ 0 60000 65536"/>
                  <a:gd name="T16" fmla="*/ 0 60000 65536"/>
                  <a:gd name="T17" fmla="*/ 0 60000 65536"/>
                  <a:gd name="T18" fmla="*/ 0 w 4"/>
                  <a:gd name="T19" fmla="*/ 0 h 2"/>
                  <a:gd name="T20" fmla="*/ 4 w 4"/>
                  <a:gd name="T21" fmla="*/ 2 h 2"/>
                </a:gdLst>
                <a:ahLst/>
                <a:cxnLst>
                  <a:cxn ang="T12">
                    <a:pos x="T0" y="T1"/>
                  </a:cxn>
                  <a:cxn ang="T13">
                    <a:pos x="T2" y="T3"/>
                  </a:cxn>
                  <a:cxn ang="T14">
                    <a:pos x="T4" y="T5"/>
                  </a:cxn>
                  <a:cxn ang="T15">
                    <a:pos x="T6" y="T7"/>
                  </a:cxn>
                  <a:cxn ang="T16">
                    <a:pos x="T8" y="T9"/>
                  </a:cxn>
                  <a:cxn ang="T17">
                    <a:pos x="T10" y="T11"/>
                  </a:cxn>
                </a:cxnLst>
                <a:rect l="T18" t="T19" r="T20" b="T21"/>
                <a:pathLst>
                  <a:path w="4" h="2">
                    <a:moveTo>
                      <a:pt x="3" y="1"/>
                    </a:moveTo>
                    <a:cubicBezTo>
                      <a:pt x="3" y="1"/>
                      <a:pt x="3" y="0"/>
                      <a:pt x="3" y="0"/>
                    </a:cubicBezTo>
                    <a:cubicBezTo>
                      <a:pt x="4" y="0"/>
                      <a:pt x="4" y="0"/>
                      <a:pt x="4" y="0"/>
                    </a:cubicBezTo>
                    <a:cubicBezTo>
                      <a:pt x="4" y="1"/>
                      <a:pt x="4" y="1"/>
                      <a:pt x="4" y="1"/>
                    </a:cubicBezTo>
                    <a:cubicBezTo>
                      <a:pt x="3" y="2"/>
                      <a:pt x="2" y="2"/>
                      <a:pt x="1" y="2"/>
                    </a:cubicBezTo>
                    <a:cubicBezTo>
                      <a:pt x="0" y="1"/>
                      <a:pt x="3" y="2"/>
                      <a:pt x="3" y="1"/>
                    </a:cubicBezTo>
                    <a:close/>
                  </a:path>
                </a:pathLst>
              </a:custGeom>
              <a:grp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sp>
            <p:nvSpPr>
              <p:cNvPr id="151" name="Freeform 150"/>
              <p:cNvSpPr>
                <a:spLocks/>
              </p:cNvSpPr>
              <p:nvPr/>
            </p:nvSpPr>
            <p:spPr bwMode="auto">
              <a:xfrm>
                <a:off x="802" y="3390"/>
                <a:ext cx="14" cy="10"/>
              </a:xfrm>
              <a:custGeom>
                <a:avLst/>
                <a:gdLst>
                  <a:gd name="T0" fmla="*/ 9 w 3"/>
                  <a:gd name="T1" fmla="*/ 5 h 2"/>
                  <a:gd name="T2" fmla="*/ 9 w 3"/>
                  <a:gd name="T3" fmla="*/ 5 h 2"/>
                  <a:gd name="T4" fmla="*/ 9 w 3"/>
                  <a:gd name="T5" fmla="*/ 0 h 2"/>
                  <a:gd name="T6" fmla="*/ 9 w 3"/>
                  <a:gd name="T7" fmla="*/ 0 h 2"/>
                  <a:gd name="T8" fmla="*/ 9 w 3"/>
                  <a:gd name="T9" fmla="*/ 0 h 2"/>
                  <a:gd name="T10" fmla="*/ 9 w 3"/>
                  <a:gd name="T11" fmla="*/ 0 h 2"/>
                  <a:gd name="T12" fmla="*/ 9 w 3"/>
                  <a:gd name="T13" fmla="*/ 0 h 2"/>
                  <a:gd name="T14" fmla="*/ 14 w 3"/>
                  <a:gd name="T15" fmla="*/ 0 h 2"/>
                  <a:gd name="T16" fmla="*/ 14 w 3"/>
                  <a:gd name="T17" fmla="*/ 0 h 2"/>
                  <a:gd name="T18" fmla="*/ 14 w 3"/>
                  <a:gd name="T19" fmla="*/ 0 h 2"/>
                  <a:gd name="T20" fmla="*/ 14 w 3"/>
                  <a:gd name="T21" fmla="*/ 5 h 2"/>
                  <a:gd name="T22" fmla="*/ 14 w 3"/>
                  <a:gd name="T23" fmla="*/ 5 h 2"/>
                  <a:gd name="T24" fmla="*/ 14 w 3"/>
                  <a:gd name="T25" fmla="*/ 5 h 2"/>
                  <a:gd name="T26" fmla="*/ 14 w 3"/>
                  <a:gd name="T27" fmla="*/ 5 h 2"/>
                  <a:gd name="T28" fmla="*/ 9 w 3"/>
                  <a:gd name="T29" fmla="*/ 10 h 2"/>
                  <a:gd name="T30" fmla="*/ 5 w 3"/>
                  <a:gd name="T31" fmla="*/ 10 h 2"/>
                  <a:gd name="T32" fmla="*/ 0 w 3"/>
                  <a:gd name="T33" fmla="*/ 10 h 2"/>
                  <a:gd name="T34" fmla="*/ 0 w 3"/>
                  <a:gd name="T35" fmla="*/ 10 h 2"/>
                  <a:gd name="T36" fmla="*/ 0 w 3"/>
                  <a:gd name="T37" fmla="*/ 10 h 2"/>
                  <a:gd name="T38" fmla="*/ 0 w 3"/>
                  <a:gd name="T39" fmla="*/ 10 h 2"/>
                  <a:gd name="T40" fmla="*/ 0 w 3"/>
                  <a:gd name="T41" fmla="*/ 10 h 2"/>
                  <a:gd name="T42" fmla="*/ 0 w 3"/>
                  <a:gd name="T43" fmla="*/ 10 h 2"/>
                  <a:gd name="T44" fmla="*/ 5 w 3"/>
                  <a:gd name="T45" fmla="*/ 10 h 2"/>
                  <a:gd name="T46" fmla="*/ 9 w 3"/>
                  <a:gd name="T47" fmla="*/ 5 h 2"/>
                  <a:gd name="T48" fmla="*/ 9 w 3"/>
                  <a:gd name="T49" fmla="*/ 5 h 2"/>
                  <a:gd name="T50" fmla="*/ 9 w 3"/>
                  <a:gd name="T51" fmla="*/ 5 h 2"/>
                  <a:gd name="T52" fmla="*/ 9 w 3"/>
                  <a:gd name="T53" fmla="*/ 5 h 2"/>
                  <a:gd name="T54" fmla="*/ 9 w 3"/>
                  <a:gd name="T55" fmla="*/ 5 h 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
                  <a:gd name="T85" fmla="*/ 0 h 2"/>
                  <a:gd name="T86" fmla="*/ 3 w 3"/>
                  <a:gd name="T87" fmla="*/ 2 h 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 h="2">
                    <a:moveTo>
                      <a:pt x="2" y="1"/>
                    </a:moveTo>
                    <a:lnTo>
                      <a:pt x="2" y="1"/>
                    </a:lnTo>
                    <a:lnTo>
                      <a:pt x="2" y="0"/>
                    </a:lnTo>
                    <a:lnTo>
                      <a:pt x="3" y="0"/>
                    </a:lnTo>
                    <a:lnTo>
                      <a:pt x="3" y="1"/>
                    </a:lnTo>
                    <a:lnTo>
                      <a:pt x="2" y="2"/>
                    </a:lnTo>
                    <a:lnTo>
                      <a:pt x="1" y="2"/>
                    </a:lnTo>
                    <a:lnTo>
                      <a:pt x="0" y="2"/>
                    </a:lnTo>
                    <a:lnTo>
                      <a:pt x="1" y="2"/>
                    </a:lnTo>
                    <a:lnTo>
                      <a:pt x="2" y="1"/>
                    </a:lnTo>
                    <a:close/>
                  </a:path>
                </a:pathLst>
              </a:custGeom>
              <a:grp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sp>
            <p:nvSpPr>
              <p:cNvPr id="152" name="Freeform 151"/>
              <p:cNvSpPr>
                <a:spLocks/>
              </p:cNvSpPr>
              <p:nvPr/>
            </p:nvSpPr>
            <p:spPr bwMode="auto">
              <a:xfrm>
                <a:off x="777" y="3391"/>
                <a:ext cx="10" cy="15"/>
              </a:xfrm>
              <a:custGeom>
                <a:avLst/>
                <a:gdLst>
                  <a:gd name="T0" fmla="*/ 5 w 2"/>
                  <a:gd name="T1" fmla="*/ 5 h 3"/>
                  <a:gd name="T2" fmla="*/ 0 w 2"/>
                  <a:gd name="T3" fmla="*/ 0 h 3"/>
                  <a:gd name="T4" fmla="*/ 0 w 2"/>
                  <a:gd name="T5" fmla="*/ 0 h 3"/>
                  <a:gd name="T6" fmla="*/ 5 w 2"/>
                  <a:gd name="T7" fmla="*/ 10 h 3"/>
                  <a:gd name="T8" fmla="*/ 0 w 2"/>
                  <a:gd name="T9" fmla="*/ 10 h 3"/>
                  <a:gd name="T10" fmla="*/ 0 w 2"/>
                  <a:gd name="T11" fmla="*/ 10 h 3"/>
                  <a:gd name="T12" fmla="*/ 0 w 2"/>
                  <a:gd name="T13" fmla="*/ 15 h 3"/>
                  <a:gd name="T14" fmla="*/ 5 w 2"/>
                  <a:gd name="T15" fmla="*/ 15 h 3"/>
                  <a:gd name="T16" fmla="*/ 5 w 2"/>
                  <a:gd name="T17" fmla="*/ 15 h 3"/>
                  <a:gd name="T18" fmla="*/ 10 w 2"/>
                  <a:gd name="T19" fmla="*/ 15 h 3"/>
                  <a:gd name="T20" fmla="*/ 10 w 2"/>
                  <a:gd name="T21" fmla="*/ 5 h 3"/>
                  <a:gd name="T22" fmla="*/ 10 w 2"/>
                  <a:gd name="T23" fmla="*/ 0 h 3"/>
                  <a:gd name="T24" fmla="*/ 5 w 2"/>
                  <a:gd name="T25" fmla="*/ 0 h 3"/>
                  <a:gd name="T26" fmla="*/ 5 w 2"/>
                  <a:gd name="T27" fmla="*/ 5 h 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
                  <a:gd name="T43" fmla="*/ 0 h 3"/>
                  <a:gd name="T44" fmla="*/ 2 w 2"/>
                  <a:gd name="T45" fmla="*/ 3 h 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 h="3">
                    <a:moveTo>
                      <a:pt x="1" y="1"/>
                    </a:moveTo>
                    <a:cubicBezTo>
                      <a:pt x="2" y="0"/>
                      <a:pt x="1" y="0"/>
                      <a:pt x="0" y="0"/>
                    </a:cubicBezTo>
                    <a:cubicBezTo>
                      <a:pt x="0" y="0"/>
                      <a:pt x="0" y="0"/>
                      <a:pt x="0" y="0"/>
                    </a:cubicBezTo>
                    <a:cubicBezTo>
                      <a:pt x="1" y="1"/>
                      <a:pt x="1" y="1"/>
                      <a:pt x="1" y="2"/>
                    </a:cubicBezTo>
                    <a:cubicBezTo>
                      <a:pt x="1" y="2"/>
                      <a:pt x="0" y="2"/>
                      <a:pt x="0" y="2"/>
                    </a:cubicBezTo>
                    <a:cubicBezTo>
                      <a:pt x="0" y="2"/>
                      <a:pt x="0" y="2"/>
                      <a:pt x="0" y="2"/>
                    </a:cubicBezTo>
                    <a:cubicBezTo>
                      <a:pt x="0" y="2"/>
                      <a:pt x="0" y="3"/>
                      <a:pt x="0" y="3"/>
                    </a:cubicBezTo>
                    <a:cubicBezTo>
                      <a:pt x="1" y="3"/>
                      <a:pt x="1" y="3"/>
                      <a:pt x="1" y="3"/>
                    </a:cubicBezTo>
                    <a:cubicBezTo>
                      <a:pt x="1" y="3"/>
                      <a:pt x="1" y="3"/>
                      <a:pt x="1" y="3"/>
                    </a:cubicBezTo>
                    <a:cubicBezTo>
                      <a:pt x="1" y="3"/>
                      <a:pt x="2" y="3"/>
                      <a:pt x="2" y="3"/>
                    </a:cubicBezTo>
                    <a:cubicBezTo>
                      <a:pt x="2" y="2"/>
                      <a:pt x="2" y="2"/>
                      <a:pt x="2" y="1"/>
                    </a:cubicBezTo>
                    <a:cubicBezTo>
                      <a:pt x="2" y="1"/>
                      <a:pt x="2" y="1"/>
                      <a:pt x="2" y="0"/>
                    </a:cubicBezTo>
                    <a:cubicBezTo>
                      <a:pt x="2" y="0"/>
                      <a:pt x="2" y="0"/>
                      <a:pt x="1" y="0"/>
                    </a:cubicBezTo>
                    <a:cubicBezTo>
                      <a:pt x="1" y="0"/>
                      <a:pt x="1" y="1"/>
                      <a:pt x="1" y="1"/>
                    </a:cubicBezTo>
                    <a:close/>
                  </a:path>
                </a:pathLst>
              </a:custGeom>
              <a:grp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sp>
            <p:nvSpPr>
              <p:cNvPr id="153" name="Freeform 152"/>
              <p:cNvSpPr>
                <a:spLocks/>
              </p:cNvSpPr>
              <p:nvPr/>
            </p:nvSpPr>
            <p:spPr bwMode="auto">
              <a:xfrm>
                <a:off x="777" y="3391"/>
                <a:ext cx="10" cy="15"/>
              </a:xfrm>
              <a:custGeom>
                <a:avLst/>
                <a:gdLst>
                  <a:gd name="T0" fmla="*/ 5 w 2"/>
                  <a:gd name="T1" fmla="*/ 5 h 3"/>
                  <a:gd name="T2" fmla="*/ 5 w 2"/>
                  <a:gd name="T3" fmla="*/ 0 h 3"/>
                  <a:gd name="T4" fmla="*/ 5 w 2"/>
                  <a:gd name="T5" fmla="*/ 0 h 3"/>
                  <a:gd name="T6" fmla="*/ 5 w 2"/>
                  <a:gd name="T7" fmla="*/ 0 h 3"/>
                  <a:gd name="T8" fmla="*/ 0 w 2"/>
                  <a:gd name="T9" fmla="*/ 0 h 3"/>
                  <a:gd name="T10" fmla="*/ 0 w 2"/>
                  <a:gd name="T11" fmla="*/ 0 h 3"/>
                  <a:gd name="T12" fmla="*/ 0 w 2"/>
                  <a:gd name="T13" fmla="*/ 5 h 3"/>
                  <a:gd name="T14" fmla="*/ 5 w 2"/>
                  <a:gd name="T15" fmla="*/ 5 h 3"/>
                  <a:gd name="T16" fmla="*/ 5 w 2"/>
                  <a:gd name="T17" fmla="*/ 5 h 3"/>
                  <a:gd name="T18" fmla="*/ 5 w 2"/>
                  <a:gd name="T19" fmla="*/ 10 h 3"/>
                  <a:gd name="T20" fmla="*/ 0 w 2"/>
                  <a:gd name="T21" fmla="*/ 10 h 3"/>
                  <a:gd name="T22" fmla="*/ 0 w 2"/>
                  <a:gd name="T23" fmla="*/ 10 h 3"/>
                  <a:gd name="T24" fmla="*/ 0 w 2"/>
                  <a:gd name="T25" fmla="*/ 10 h 3"/>
                  <a:gd name="T26" fmla="*/ 0 w 2"/>
                  <a:gd name="T27" fmla="*/ 10 h 3"/>
                  <a:gd name="T28" fmla="*/ 0 w 2"/>
                  <a:gd name="T29" fmla="*/ 10 h 3"/>
                  <a:gd name="T30" fmla="*/ 0 w 2"/>
                  <a:gd name="T31" fmla="*/ 10 h 3"/>
                  <a:gd name="T32" fmla="*/ 0 w 2"/>
                  <a:gd name="T33" fmla="*/ 15 h 3"/>
                  <a:gd name="T34" fmla="*/ 5 w 2"/>
                  <a:gd name="T35" fmla="*/ 15 h 3"/>
                  <a:gd name="T36" fmla="*/ 5 w 2"/>
                  <a:gd name="T37" fmla="*/ 15 h 3"/>
                  <a:gd name="T38" fmla="*/ 5 w 2"/>
                  <a:gd name="T39" fmla="*/ 15 h 3"/>
                  <a:gd name="T40" fmla="*/ 5 w 2"/>
                  <a:gd name="T41" fmla="*/ 15 h 3"/>
                  <a:gd name="T42" fmla="*/ 5 w 2"/>
                  <a:gd name="T43" fmla="*/ 15 h 3"/>
                  <a:gd name="T44" fmla="*/ 10 w 2"/>
                  <a:gd name="T45" fmla="*/ 15 h 3"/>
                  <a:gd name="T46" fmla="*/ 10 w 2"/>
                  <a:gd name="T47" fmla="*/ 10 h 3"/>
                  <a:gd name="T48" fmla="*/ 10 w 2"/>
                  <a:gd name="T49" fmla="*/ 5 h 3"/>
                  <a:gd name="T50" fmla="*/ 10 w 2"/>
                  <a:gd name="T51" fmla="*/ 5 h 3"/>
                  <a:gd name="T52" fmla="*/ 10 w 2"/>
                  <a:gd name="T53" fmla="*/ 5 h 3"/>
                  <a:gd name="T54" fmla="*/ 10 w 2"/>
                  <a:gd name="T55" fmla="*/ 0 h 3"/>
                  <a:gd name="T56" fmla="*/ 10 w 2"/>
                  <a:gd name="T57" fmla="*/ 0 h 3"/>
                  <a:gd name="T58" fmla="*/ 10 w 2"/>
                  <a:gd name="T59" fmla="*/ 0 h 3"/>
                  <a:gd name="T60" fmla="*/ 5 w 2"/>
                  <a:gd name="T61" fmla="*/ 0 h 3"/>
                  <a:gd name="T62" fmla="*/ 5 w 2"/>
                  <a:gd name="T63" fmla="*/ 0 h 3"/>
                  <a:gd name="T64" fmla="*/ 5 w 2"/>
                  <a:gd name="T65" fmla="*/ 5 h 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
                  <a:gd name="T100" fmla="*/ 0 h 3"/>
                  <a:gd name="T101" fmla="*/ 2 w 2"/>
                  <a:gd name="T102" fmla="*/ 3 h 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 h="3">
                    <a:moveTo>
                      <a:pt x="1" y="1"/>
                    </a:moveTo>
                    <a:lnTo>
                      <a:pt x="1" y="1"/>
                    </a:lnTo>
                    <a:lnTo>
                      <a:pt x="1" y="0"/>
                    </a:lnTo>
                    <a:lnTo>
                      <a:pt x="0" y="0"/>
                    </a:lnTo>
                    <a:lnTo>
                      <a:pt x="0" y="1"/>
                    </a:lnTo>
                    <a:lnTo>
                      <a:pt x="1" y="1"/>
                    </a:lnTo>
                    <a:lnTo>
                      <a:pt x="1" y="2"/>
                    </a:lnTo>
                    <a:lnTo>
                      <a:pt x="0" y="2"/>
                    </a:lnTo>
                    <a:lnTo>
                      <a:pt x="0" y="3"/>
                    </a:lnTo>
                    <a:lnTo>
                      <a:pt x="1" y="3"/>
                    </a:lnTo>
                    <a:lnTo>
                      <a:pt x="2" y="3"/>
                    </a:lnTo>
                    <a:lnTo>
                      <a:pt x="2" y="2"/>
                    </a:lnTo>
                    <a:lnTo>
                      <a:pt x="2" y="1"/>
                    </a:lnTo>
                    <a:lnTo>
                      <a:pt x="2" y="0"/>
                    </a:lnTo>
                    <a:lnTo>
                      <a:pt x="1" y="0"/>
                    </a:lnTo>
                    <a:lnTo>
                      <a:pt x="1" y="1"/>
                    </a:lnTo>
                    <a:close/>
                  </a:path>
                </a:pathLst>
              </a:custGeom>
              <a:grp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sp>
            <p:nvSpPr>
              <p:cNvPr id="154" name="Freeform 153"/>
              <p:cNvSpPr>
                <a:spLocks/>
              </p:cNvSpPr>
              <p:nvPr/>
            </p:nvSpPr>
            <p:spPr bwMode="auto">
              <a:xfrm>
                <a:off x="756" y="3393"/>
                <a:ext cx="16" cy="15"/>
              </a:xfrm>
              <a:custGeom>
                <a:avLst/>
                <a:gdLst>
                  <a:gd name="T0" fmla="*/ 16 w 3"/>
                  <a:gd name="T1" fmla="*/ 15 h 3"/>
                  <a:gd name="T2" fmla="*/ 16 w 3"/>
                  <a:gd name="T3" fmla="*/ 15 h 3"/>
                  <a:gd name="T4" fmla="*/ 16 w 3"/>
                  <a:gd name="T5" fmla="*/ 15 h 3"/>
                  <a:gd name="T6" fmla="*/ 16 w 3"/>
                  <a:gd name="T7" fmla="*/ 15 h 3"/>
                  <a:gd name="T8" fmla="*/ 16 w 3"/>
                  <a:gd name="T9" fmla="*/ 15 h 3"/>
                  <a:gd name="T10" fmla="*/ 16 w 3"/>
                  <a:gd name="T11" fmla="*/ 15 h 3"/>
                  <a:gd name="T12" fmla="*/ 11 w 3"/>
                  <a:gd name="T13" fmla="*/ 10 h 3"/>
                  <a:gd name="T14" fmla="*/ 5 w 3"/>
                  <a:gd name="T15" fmla="*/ 5 h 3"/>
                  <a:gd name="T16" fmla="*/ 5 w 3"/>
                  <a:gd name="T17" fmla="*/ 5 h 3"/>
                  <a:gd name="T18" fmla="*/ 5 w 3"/>
                  <a:gd name="T19" fmla="*/ 5 h 3"/>
                  <a:gd name="T20" fmla="*/ 5 w 3"/>
                  <a:gd name="T21" fmla="*/ 5 h 3"/>
                  <a:gd name="T22" fmla="*/ 5 w 3"/>
                  <a:gd name="T23" fmla="*/ 5 h 3"/>
                  <a:gd name="T24" fmla="*/ 5 w 3"/>
                  <a:gd name="T25" fmla="*/ 0 h 3"/>
                  <a:gd name="T26" fmla="*/ 0 w 3"/>
                  <a:gd name="T27" fmla="*/ 0 h 3"/>
                  <a:gd name="T28" fmla="*/ 0 w 3"/>
                  <a:gd name="T29" fmla="*/ 0 h 3"/>
                  <a:gd name="T30" fmla="*/ 0 w 3"/>
                  <a:gd name="T31" fmla="*/ 0 h 3"/>
                  <a:gd name="T32" fmla="*/ 0 w 3"/>
                  <a:gd name="T33" fmla="*/ 0 h 3"/>
                  <a:gd name="T34" fmla="*/ 0 w 3"/>
                  <a:gd name="T35" fmla="*/ 0 h 3"/>
                  <a:gd name="T36" fmla="*/ 0 w 3"/>
                  <a:gd name="T37" fmla="*/ 0 h 3"/>
                  <a:gd name="T38" fmla="*/ 0 w 3"/>
                  <a:gd name="T39" fmla="*/ 0 h 3"/>
                  <a:gd name="T40" fmla="*/ 0 w 3"/>
                  <a:gd name="T41" fmla="*/ 5 h 3"/>
                  <a:gd name="T42" fmla="*/ 0 w 3"/>
                  <a:gd name="T43" fmla="*/ 5 h 3"/>
                  <a:gd name="T44" fmla="*/ 0 w 3"/>
                  <a:gd name="T45" fmla="*/ 5 h 3"/>
                  <a:gd name="T46" fmla="*/ 0 w 3"/>
                  <a:gd name="T47" fmla="*/ 5 h 3"/>
                  <a:gd name="T48" fmla="*/ 5 w 3"/>
                  <a:gd name="T49" fmla="*/ 5 h 3"/>
                  <a:gd name="T50" fmla="*/ 5 w 3"/>
                  <a:gd name="T51" fmla="*/ 10 h 3"/>
                  <a:gd name="T52" fmla="*/ 5 w 3"/>
                  <a:gd name="T53" fmla="*/ 10 h 3"/>
                  <a:gd name="T54" fmla="*/ 11 w 3"/>
                  <a:gd name="T55" fmla="*/ 15 h 3"/>
                  <a:gd name="T56" fmla="*/ 11 w 3"/>
                  <a:gd name="T57" fmla="*/ 15 h 3"/>
                  <a:gd name="T58" fmla="*/ 16 w 3"/>
                  <a:gd name="T59" fmla="*/ 15 h 3"/>
                  <a:gd name="T60" fmla="*/ 16 w 3"/>
                  <a:gd name="T61" fmla="*/ 15 h 3"/>
                  <a:gd name="T62" fmla="*/ 16 w 3"/>
                  <a:gd name="T63" fmla="*/ 15 h 3"/>
                  <a:gd name="T64" fmla="*/ 16 w 3"/>
                  <a:gd name="T65" fmla="*/ 15 h 3"/>
                  <a:gd name="T66" fmla="*/ 16 w 3"/>
                  <a:gd name="T67" fmla="*/ 15 h 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
                  <a:gd name="T103" fmla="*/ 0 h 3"/>
                  <a:gd name="T104" fmla="*/ 3 w 3"/>
                  <a:gd name="T105" fmla="*/ 3 h 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 h="3">
                    <a:moveTo>
                      <a:pt x="3" y="3"/>
                    </a:moveTo>
                    <a:lnTo>
                      <a:pt x="3" y="3"/>
                    </a:lnTo>
                    <a:lnTo>
                      <a:pt x="2" y="2"/>
                    </a:lnTo>
                    <a:lnTo>
                      <a:pt x="1" y="1"/>
                    </a:lnTo>
                    <a:lnTo>
                      <a:pt x="1" y="0"/>
                    </a:lnTo>
                    <a:lnTo>
                      <a:pt x="0" y="0"/>
                    </a:lnTo>
                    <a:lnTo>
                      <a:pt x="0" y="1"/>
                    </a:lnTo>
                    <a:lnTo>
                      <a:pt x="1" y="1"/>
                    </a:lnTo>
                    <a:lnTo>
                      <a:pt x="1" y="2"/>
                    </a:lnTo>
                    <a:lnTo>
                      <a:pt x="2" y="3"/>
                    </a:lnTo>
                    <a:lnTo>
                      <a:pt x="3" y="3"/>
                    </a:lnTo>
                    <a:close/>
                  </a:path>
                </a:pathLst>
              </a:custGeom>
              <a:grp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sp>
            <p:nvSpPr>
              <p:cNvPr id="155" name="Freeform 154"/>
              <p:cNvSpPr>
                <a:spLocks/>
              </p:cNvSpPr>
              <p:nvPr/>
            </p:nvSpPr>
            <p:spPr bwMode="auto">
              <a:xfrm>
                <a:off x="728" y="3383"/>
                <a:ext cx="20" cy="10"/>
              </a:xfrm>
              <a:custGeom>
                <a:avLst/>
                <a:gdLst>
                  <a:gd name="T0" fmla="*/ 0 w 4"/>
                  <a:gd name="T1" fmla="*/ 5 h 2"/>
                  <a:gd name="T2" fmla="*/ 0 w 4"/>
                  <a:gd name="T3" fmla="*/ 5 h 2"/>
                  <a:gd name="T4" fmla="*/ 5 w 4"/>
                  <a:gd name="T5" fmla="*/ 0 h 2"/>
                  <a:gd name="T6" fmla="*/ 5 w 4"/>
                  <a:gd name="T7" fmla="*/ 0 h 2"/>
                  <a:gd name="T8" fmla="*/ 10 w 4"/>
                  <a:gd name="T9" fmla="*/ 0 h 2"/>
                  <a:gd name="T10" fmla="*/ 15 w 4"/>
                  <a:gd name="T11" fmla="*/ 0 h 2"/>
                  <a:gd name="T12" fmla="*/ 15 w 4"/>
                  <a:gd name="T13" fmla="*/ 0 h 2"/>
                  <a:gd name="T14" fmla="*/ 15 w 4"/>
                  <a:gd name="T15" fmla="*/ 0 h 2"/>
                  <a:gd name="T16" fmla="*/ 15 w 4"/>
                  <a:gd name="T17" fmla="*/ 5 h 2"/>
                  <a:gd name="T18" fmla="*/ 20 w 4"/>
                  <a:gd name="T19" fmla="*/ 5 h 2"/>
                  <a:gd name="T20" fmla="*/ 20 w 4"/>
                  <a:gd name="T21" fmla="*/ 5 h 2"/>
                  <a:gd name="T22" fmla="*/ 20 w 4"/>
                  <a:gd name="T23" fmla="*/ 5 h 2"/>
                  <a:gd name="T24" fmla="*/ 20 w 4"/>
                  <a:gd name="T25" fmla="*/ 5 h 2"/>
                  <a:gd name="T26" fmla="*/ 20 w 4"/>
                  <a:gd name="T27" fmla="*/ 5 h 2"/>
                  <a:gd name="T28" fmla="*/ 20 w 4"/>
                  <a:gd name="T29" fmla="*/ 5 h 2"/>
                  <a:gd name="T30" fmla="*/ 20 w 4"/>
                  <a:gd name="T31" fmla="*/ 5 h 2"/>
                  <a:gd name="T32" fmla="*/ 20 w 4"/>
                  <a:gd name="T33" fmla="*/ 10 h 2"/>
                  <a:gd name="T34" fmla="*/ 20 w 4"/>
                  <a:gd name="T35" fmla="*/ 10 h 2"/>
                  <a:gd name="T36" fmla="*/ 20 w 4"/>
                  <a:gd name="T37" fmla="*/ 10 h 2"/>
                  <a:gd name="T38" fmla="*/ 20 w 4"/>
                  <a:gd name="T39" fmla="*/ 10 h 2"/>
                  <a:gd name="T40" fmla="*/ 15 w 4"/>
                  <a:gd name="T41" fmla="*/ 5 h 2"/>
                  <a:gd name="T42" fmla="*/ 15 w 4"/>
                  <a:gd name="T43" fmla="*/ 5 h 2"/>
                  <a:gd name="T44" fmla="*/ 15 w 4"/>
                  <a:gd name="T45" fmla="*/ 10 h 2"/>
                  <a:gd name="T46" fmla="*/ 15 w 4"/>
                  <a:gd name="T47" fmla="*/ 10 h 2"/>
                  <a:gd name="T48" fmla="*/ 15 w 4"/>
                  <a:gd name="T49" fmla="*/ 10 h 2"/>
                  <a:gd name="T50" fmla="*/ 10 w 4"/>
                  <a:gd name="T51" fmla="*/ 10 h 2"/>
                  <a:gd name="T52" fmla="*/ 10 w 4"/>
                  <a:gd name="T53" fmla="*/ 10 h 2"/>
                  <a:gd name="T54" fmla="*/ 10 w 4"/>
                  <a:gd name="T55" fmla="*/ 10 h 2"/>
                  <a:gd name="T56" fmla="*/ 10 w 4"/>
                  <a:gd name="T57" fmla="*/ 10 h 2"/>
                  <a:gd name="T58" fmla="*/ 10 w 4"/>
                  <a:gd name="T59" fmla="*/ 10 h 2"/>
                  <a:gd name="T60" fmla="*/ 10 w 4"/>
                  <a:gd name="T61" fmla="*/ 10 h 2"/>
                  <a:gd name="T62" fmla="*/ 10 w 4"/>
                  <a:gd name="T63" fmla="*/ 10 h 2"/>
                  <a:gd name="T64" fmla="*/ 5 w 4"/>
                  <a:gd name="T65" fmla="*/ 10 h 2"/>
                  <a:gd name="T66" fmla="*/ 5 w 4"/>
                  <a:gd name="T67" fmla="*/ 10 h 2"/>
                  <a:gd name="T68" fmla="*/ 5 w 4"/>
                  <a:gd name="T69" fmla="*/ 5 h 2"/>
                  <a:gd name="T70" fmla="*/ 5 w 4"/>
                  <a:gd name="T71" fmla="*/ 5 h 2"/>
                  <a:gd name="T72" fmla="*/ 5 w 4"/>
                  <a:gd name="T73" fmla="*/ 5 h 2"/>
                  <a:gd name="T74" fmla="*/ 5 w 4"/>
                  <a:gd name="T75" fmla="*/ 5 h 2"/>
                  <a:gd name="T76" fmla="*/ 5 w 4"/>
                  <a:gd name="T77" fmla="*/ 5 h 2"/>
                  <a:gd name="T78" fmla="*/ 5 w 4"/>
                  <a:gd name="T79" fmla="*/ 5 h 2"/>
                  <a:gd name="T80" fmla="*/ 5 w 4"/>
                  <a:gd name="T81" fmla="*/ 5 h 2"/>
                  <a:gd name="T82" fmla="*/ 5 w 4"/>
                  <a:gd name="T83" fmla="*/ 5 h 2"/>
                  <a:gd name="T84" fmla="*/ 5 w 4"/>
                  <a:gd name="T85" fmla="*/ 5 h 2"/>
                  <a:gd name="T86" fmla="*/ 5 w 4"/>
                  <a:gd name="T87" fmla="*/ 5 h 2"/>
                  <a:gd name="T88" fmla="*/ 5 w 4"/>
                  <a:gd name="T89" fmla="*/ 5 h 2"/>
                  <a:gd name="T90" fmla="*/ 5 w 4"/>
                  <a:gd name="T91" fmla="*/ 5 h 2"/>
                  <a:gd name="T92" fmla="*/ 5 w 4"/>
                  <a:gd name="T93" fmla="*/ 5 h 2"/>
                  <a:gd name="T94" fmla="*/ 0 w 4"/>
                  <a:gd name="T95" fmla="*/ 5 h 2"/>
                  <a:gd name="T96" fmla="*/ 0 w 4"/>
                  <a:gd name="T97" fmla="*/ 5 h 2"/>
                  <a:gd name="T98" fmla="*/ 0 w 4"/>
                  <a:gd name="T99" fmla="*/ 5 h 2"/>
                  <a:gd name="T100" fmla="*/ 0 w 4"/>
                  <a:gd name="T101" fmla="*/ 5 h 2"/>
                  <a:gd name="T102" fmla="*/ 0 w 4"/>
                  <a:gd name="T103" fmla="*/ 5 h 2"/>
                  <a:gd name="T104" fmla="*/ 0 w 4"/>
                  <a:gd name="T105" fmla="*/ 5 h 2"/>
                  <a:gd name="T106" fmla="*/ 0 w 4"/>
                  <a:gd name="T107" fmla="*/ 5 h 2"/>
                  <a:gd name="T108" fmla="*/ 0 w 4"/>
                  <a:gd name="T109" fmla="*/ 5 h 2"/>
                  <a:gd name="T110" fmla="*/ 0 w 4"/>
                  <a:gd name="T111" fmla="*/ 5 h 2"/>
                  <a:gd name="T112" fmla="*/ 0 w 4"/>
                  <a:gd name="T113" fmla="*/ 5 h 2"/>
                  <a:gd name="T114" fmla="*/ 0 w 4"/>
                  <a:gd name="T115" fmla="*/ 5 h 2"/>
                  <a:gd name="T116" fmla="*/ 0 w 4"/>
                  <a:gd name="T117" fmla="*/ 5 h 2"/>
                  <a:gd name="T118" fmla="*/ 0 w 4"/>
                  <a:gd name="T119" fmla="*/ 5 h 2"/>
                  <a:gd name="T120" fmla="*/ 0 w 4"/>
                  <a:gd name="T121" fmla="*/ 5 h 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
                  <a:gd name="T184" fmla="*/ 0 h 2"/>
                  <a:gd name="T185" fmla="*/ 4 w 4"/>
                  <a:gd name="T186" fmla="*/ 2 h 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 h="2">
                    <a:moveTo>
                      <a:pt x="0" y="1"/>
                    </a:moveTo>
                    <a:lnTo>
                      <a:pt x="0" y="1"/>
                    </a:lnTo>
                    <a:lnTo>
                      <a:pt x="1" y="0"/>
                    </a:lnTo>
                    <a:lnTo>
                      <a:pt x="2" y="0"/>
                    </a:lnTo>
                    <a:lnTo>
                      <a:pt x="3" y="0"/>
                    </a:lnTo>
                    <a:lnTo>
                      <a:pt x="3" y="1"/>
                    </a:lnTo>
                    <a:lnTo>
                      <a:pt x="4" y="1"/>
                    </a:lnTo>
                    <a:lnTo>
                      <a:pt x="4" y="2"/>
                    </a:lnTo>
                    <a:lnTo>
                      <a:pt x="3" y="1"/>
                    </a:lnTo>
                    <a:lnTo>
                      <a:pt x="3" y="2"/>
                    </a:lnTo>
                    <a:lnTo>
                      <a:pt x="2" y="2"/>
                    </a:lnTo>
                    <a:lnTo>
                      <a:pt x="1" y="2"/>
                    </a:lnTo>
                    <a:lnTo>
                      <a:pt x="1" y="1"/>
                    </a:lnTo>
                    <a:lnTo>
                      <a:pt x="0" y="1"/>
                    </a:lnTo>
                    <a:close/>
                  </a:path>
                </a:pathLst>
              </a:custGeom>
              <a:grp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grpSp>
        <p:grpSp>
          <p:nvGrpSpPr>
            <p:cNvPr id="56" name="Group 55"/>
            <p:cNvGrpSpPr>
              <a:grpSpLocks/>
            </p:cNvGrpSpPr>
            <p:nvPr/>
          </p:nvGrpSpPr>
          <p:grpSpPr bwMode="auto">
            <a:xfrm>
              <a:off x="2824933" y="4853552"/>
              <a:ext cx="1233379" cy="747095"/>
              <a:chOff x="1991" y="3321"/>
              <a:chExt cx="361" cy="231"/>
            </a:xfrm>
            <a:solidFill>
              <a:schemeClr val="bg1"/>
            </a:solidFill>
          </p:grpSpPr>
          <p:sp>
            <p:nvSpPr>
              <p:cNvPr id="133" name="Freeform 132"/>
              <p:cNvSpPr>
                <a:spLocks/>
              </p:cNvSpPr>
              <p:nvPr/>
            </p:nvSpPr>
            <p:spPr bwMode="auto">
              <a:xfrm>
                <a:off x="2274" y="3459"/>
                <a:ext cx="78" cy="93"/>
              </a:xfrm>
              <a:custGeom>
                <a:avLst/>
                <a:gdLst>
                  <a:gd name="T0" fmla="*/ 0 w 16"/>
                  <a:gd name="T1" fmla="*/ 34 h 19"/>
                  <a:gd name="T2" fmla="*/ 5 w 16"/>
                  <a:gd name="T3" fmla="*/ 64 h 19"/>
                  <a:gd name="T4" fmla="*/ 5 w 16"/>
                  <a:gd name="T5" fmla="*/ 78 h 19"/>
                  <a:gd name="T6" fmla="*/ 29 w 16"/>
                  <a:gd name="T7" fmla="*/ 93 h 19"/>
                  <a:gd name="T8" fmla="*/ 39 w 16"/>
                  <a:gd name="T9" fmla="*/ 78 h 19"/>
                  <a:gd name="T10" fmla="*/ 78 w 16"/>
                  <a:gd name="T11" fmla="*/ 54 h 19"/>
                  <a:gd name="T12" fmla="*/ 63 w 16"/>
                  <a:gd name="T13" fmla="*/ 24 h 19"/>
                  <a:gd name="T14" fmla="*/ 15 w 16"/>
                  <a:gd name="T15" fmla="*/ 0 h 19"/>
                  <a:gd name="T16" fmla="*/ 15 w 16"/>
                  <a:gd name="T17" fmla="*/ 24 h 19"/>
                  <a:gd name="T18" fmla="*/ 0 w 16"/>
                  <a:gd name="T19" fmla="*/ 34 h 19"/>
                  <a:gd name="T20" fmla="*/ 0 w 16"/>
                  <a:gd name="T21" fmla="*/ 34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
                  <a:gd name="T34" fmla="*/ 0 h 19"/>
                  <a:gd name="T35" fmla="*/ 16 w 16"/>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 h="19">
                    <a:moveTo>
                      <a:pt x="0" y="7"/>
                    </a:moveTo>
                    <a:lnTo>
                      <a:pt x="1" y="13"/>
                    </a:lnTo>
                    <a:lnTo>
                      <a:pt x="1" y="16"/>
                    </a:lnTo>
                    <a:lnTo>
                      <a:pt x="6" y="19"/>
                    </a:lnTo>
                    <a:lnTo>
                      <a:pt x="8" y="16"/>
                    </a:lnTo>
                    <a:lnTo>
                      <a:pt x="16" y="11"/>
                    </a:lnTo>
                    <a:lnTo>
                      <a:pt x="13" y="5"/>
                    </a:lnTo>
                    <a:lnTo>
                      <a:pt x="3" y="0"/>
                    </a:lnTo>
                    <a:lnTo>
                      <a:pt x="3" y="5"/>
                    </a:lnTo>
                    <a:lnTo>
                      <a:pt x="0" y="7"/>
                    </a:lnTo>
                    <a:close/>
                  </a:path>
                </a:pathLst>
              </a:custGeom>
              <a:grp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sp>
            <p:nvSpPr>
              <p:cNvPr id="134" name="Freeform 133"/>
              <p:cNvSpPr>
                <a:spLocks/>
              </p:cNvSpPr>
              <p:nvPr/>
            </p:nvSpPr>
            <p:spPr bwMode="auto">
              <a:xfrm>
                <a:off x="2235" y="3409"/>
                <a:ext cx="44" cy="29"/>
              </a:xfrm>
              <a:custGeom>
                <a:avLst/>
                <a:gdLst>
                  <a:gd name="T0" fmla="*/ 15 w 9"/>
                  <a:gd name="T1" fmla="*/ 29 h 6"/>
                  <a:gd name="T2" fmla="*/ 39 w 9"/>
                  <a:gd name="T3" fmla="*/ 29 h 6"/>
                  <a:gd name="T4" fmla="*/ 44 w 9"/>
                  <a:gd name="T5" fmla="*/ 15 h 6"/>
                  <a:gd name="T6" fmla="*/ 24 w 9"/>
                  <a:gd name="T7" fmla="*/ 10 h 6"/>
                  <a:gd name="T8" fmla="*/ 15 w 9"/>
                  <a:gd name="T9" fmla="*/ 10 h 6"/>
                  <a:gd name="T10" fmla="*/ 10 w 9"/>
                  <a:gd name="T11" fmla="*/ 0 h 6"/>
                  <a:gd name="T12" fmla="*/ 0 w 9"/>
                  <a:gd name="T13" fmla="*/ 10 h 6"/>
                  <a:gd name="T14" fmla="*/ 10 w 9"/>
                  <a:gd name="T15" fmla="*/ 24 h 6"/>
                  <a:gd name="T16" fmla="*/ 15 w 9"/>
                  <a:gd name="T17" fmla="*/ 29 h 6"/>
                  <a:gd name="T18" fmla="*/ 15 w 9"/>
                  <a:gd name="T19" fmla="*/ 29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6"/>
                  <a:gd name="T32" fmla="*/ 9 w 9"/>
                  <a:gd name="T33" fmla="*/ 6 h 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6">
                    <a:moveTo>
                      <a:pt x="3" y="6"/>
                    </a:moveTo>
                    <a:lnTo>
                      <a:pt x="8" y="6"/>
                    </a:lnTo>
                    <a:lnTo>
                      <a:pt x="9" y="3"/>
                    </a:lnTo>
                    <a:lnTo>
                      <a:pt x="5" y="2"/>
                    </a:lnTo>
                    <a:lnTo>
                      <a:pt x="3" y="2"/>
                    </a:lnTo>
                    <a:lnTo>
                      <a:pt x="2" y="0"/>
                    </a:lnTo>
                    <a:lnTo>
                      <a:pt x="0" y="2"/>
                    </a:lnTo>
                    <a:lnTo>
                      <a:pt x="2" y="5"/>
                    </a:lnTo>
                    <a:lnTo>
                      <a:pt x="3" y="6"/>
                    </a:lnTo>
                    <a:close/>
                  </a:path>
                </a:pathLst>
              </a:custGeom>
              <a:grp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sp>
            <p:nvSpPr>
              <p:cNvPr id="135" name="Freeform 134"/>
              <p:cNvSpPr>
                <a:spLocks/>
              </p:cNvSpPr>
              <p:nvPr/>
            </p:nvSpPr>
            <p:spPr bwMode="auto">
              <a:xfrm>
                <a:off x="2225" y="3438"/>
                <a:ext cx="20" cy="10"/>
              </a:xfrm>
              <a:custGeom>
                <a:avLst/>
                <a:gdLst>
                  <a:gd name="T0" fmla="*/ 0 w 4"/>
                  <a:gd name="T1" fmla="*/ 10 h 2"/>
                  <a:gd name="T2" fmla="*/ 20 w 4"/>
                  <a:gd name="T3" fmla="*/ 0 h 2"/>
                  <a:gd name="T4" fmla="*/ 20 w 4"/>
                  <a:gd name="T5" fmla="*/ 10 h 2"/>
                  <a:gd name="T6" fmla="*/ 0 w 4"/>
                  <a:gd name="T7" fmla="*/ 10 h 2"/>
                  <a:gd name="T8" fmla="*/ 0 w 4"/>
                  <a:gd name="T9" fmla="*/ 10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0" y="2"/>
                    </a:moveTo>
                    <a:lnTo>
                      <a:pt x="4" y="0"/>
                    </a:lnTo>
                    <a:lnTo>
                      <a:pt x="4" y="2"/>
                    </a:lnTo>
                    <a:lnTo>
                      <a:pt x="0" y="2"/>
                    </a:lnTo>
                    <a:close/>
                  </a:path>
                </a:pathLst>
              </a:custGeom>
              <a:grp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sp>
            <p:nvSpPr>
              <p:cNvPr id="136" name="Freeform 135"/>
              <p:cNvSpPr>
                <a:spLocks/>
              </p:cNvSpPr>
              <p:nvPr/>
            </p:nvSpPr>
            <p:spPr bwMode="auto">
              <a:xfrm>
                <a:off x="2211" y="3419"/>
                <a:ext cx="19" cy="14"/>
              </a:xfrm>
              <a:custGeom>
                <a:avLst/>
                <a:gdLst>
                  <a:gd name="T0" fmla="*/ 10 w 4"/>
                  <a:gd name="T1" fmla="*/ 0 h 3"/>
                  <a:gd name="T2" fmla="*/ 10 w 4"/>
                  <a:gd name="T3" fmla="*/ 0 h 3"/>
                  <a:gd name="T4" fmla="*/ 14 w 4"/>
                  <a:gd name="T5" fmla="*/ 0 h 3"/>
                  <a:gd name="T6" fmla="*/ 14 w 4"/>
                  <a:gd name="T7" fmla="*/ 0 h 3"/>
                  <a:gd name="T8" fmla="*/ 14 w 4"/>
                  <a:gd name="T9" fmla="*/ 0 h 3"/>
                  <a:gd name="T10" fmla="*/ 14 w 4"/>
                  <a:gd name="T11" fmla="*/ 5 h 3"/>
                  <a:gd name="T12" fmla="*/ 14 w 4"/>
                  <a:gd name="T13" fmla="*/ 5 h 3"/>
                  <a:gd name="T14" fmla="*/ 14 w 4"/>
                  <a:gd name="T15" fmla="*/ 5 h 3"/>
                  <a:gd name="T16" fmla="*/ 19 w 4"/>
                  <a:gd name="T17" fmla="*/ 5 h 3"/>
                  <a:gd name="T18" fmla="*/ 14 w 4"/>
                  <a:gd name="T19" fmla="*/ 9 h 3"/>
                  <a:gd name="T20" fmla="*/ 14 w 4"/>
                  <a:gd name="T21" fmla="*/ 9 h 3"/>
                  <a:gd name="T22" fmla="*/ 14 w 4"/>
                  <a:gd name="T23" fmla="*/ 9 h 3"/>
                  <a:gd name="T24" fmla="*/ 14 w 4"/>
                  <a:gd name="T25" fmla="*/ 14 h 3"/>
                  <a:gd name="T26" fmla="*/ 14 w 4"/>
                  <a:gd name="T27" fmla="*/ 14 h 3"/>
                  <a:gd name="T28" fmla="*/ 14 w 4"/>
                  <a:gd name="T29" fmla="*/ 14 h 3"/>
                  <a:gd name="T30" fmla="*/ 10 w 4"/>
                  <a:gd name="T31" fmla="*/ 14 h 3"/>
                  <a:gd name="T32" fmla="*/ 10 w 4"/>
                  <a:gd name="T33" fmla="*/ 14 h 3"/>
                  <a:gd name="T34" fmla="*/ 10 w 4"/>
                  <a:gd name="T35" fmla="*/ 14 h 3"/>
                  <a:gd name="T36" fmla="*/ 5 w 4"/>
                  <a:gd name="T37" fmla="*/ 14 h 3"/>
                  <a:gd name="T38" fmla="*/ 5 w 4"/>
                  <a:gd name="T39" fmla="*/ 14 h 3"/>
                  <a:gd name="T40" fmla="*/ 5 w 4"/>
                  <a:gd name="T41" fmla="*/ 14 h 3"/>
                  <a:gd name="T42" fmla="*/ 5 w 4"/>
                  <a:gd name="T43" fmla="*/ 9 h 3"/>
                  <a:gd name="T44" fmla="*/ 0 w 4"/>
                  <a:gd name="T45" fmla="*/ 9 h 3"/>
                  <a:gd name="T46" fmla="*/ 0 w 4"/>
                  <a:gd name="T47" fmla="*/ 9 h 3"/>
                  <a:gd name="T48" fmla="*/ 0 w 4"/>
                  <a:gd name="T49" fmla="*/ 5 h 3"/>
                  <a:gd name="T50" fmla="*/ 0 w 4"/>
                  <a:gd name="T51" fmla="*/ 5 h 3"/>
                  <a:gd name="T52" fmla="*/ 0 w 4"/>
                  <a:gd name="T53" fmla="*/ 5 h 3"/>
                  <a:gd name="T54" fmla="*/ 5 w 4"/>
                  <a:gd name="T55" fmla="*/ 5 h 3"/>
                  <a:gd name="T56" fmla="*/ 5 w 4"/>
                  <a:gd name="T57" fmla="*/ 0 h 3"/>
                  <a:gd name="T58" fmla="*/ 5 w 4"/>
                  <a:gd name="T59" fmla="*/ 0 h 3"/>
                  <a:gd name="T60" fmla="*/ 5 w 4"/>
                  <a:gd name="T61" fmla="*/ 0 h 3"/>
                  <a:gd name="T62" fmla="*/ 10 w 4"/>
                  <a:gd name="T63" fmla="*/ 0 h 3"/>
                  <a:gd name="T64" fmla="*/ 10 w 4"/>
                  <a:gd name="T65" fmla="*/ 0 h 3"/>
                  <a:gd name="T66" fmla="*/ 10 w 4"/>
                  <a:gd name="T67" fmla="*/ 0 h 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
                  <a:gd name="T103" fmla="*/ 0 h 3"/>
                  <a:gd name="T104" fmla="*/ 4 w 4"/>
                  <a:gd name="T105" fmla="*/ 3 h 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 h="3">
                    <a:moveTo>
                      <a:pt x="2" y="0"/>
                    </a:moveTo>
                    <a:lnTo>
                      <a:pt x="2" y="0"/>
                    </a:lnTo>
                    <a:lnTo>
                      <a:pt x="3" y="0"/>
                    </a:lnTo>
                    <a:lnTo>
                      <a:pt x="3" y="1"/>
                    </a:lnTo>
                    <a:lnTo>
                      <a:pt x="4" y="1"/>
                    </a:lnTo>
                    <a:lnTo>
                      <a:pt x="3" y="2"/>
                    </a:lnTo>
                    <a:lnTo>
                      <a:pt x="3" y="3"/>
                    </a:lnTo>
                    <a:lnTo>
                      <a:pt x="2" y="3"/>
                    </a:lnTo>
                    <a:lnTo>
                      <a:pt x="1" y="3"/>
                    </a:lnTo>
                    <a:lnTo>
                      <a:pt x="1" y="2"/>
                    </a:lnTo>
                    <a:lnTo>
                      <a:pt x="0" y="2"/>
                    </a:lnTo>
                    <a:lnTo>
                      <a:pt x="0" y="1"/>
                    </a:lnTo>
                    <a:lnTo>
                      <a:pt x="1" y="1"/>
                    </a:lnTo>
                    <a:lnTo>
                      <a:pt x="1" y="0"/>
                    </a:lnTo>
                    <a:lnTo>
                      <a:pt x="2" y="0"/>
                    </a:lnTo>
                    <a:close/>
                  </a:path>
                </a:pathLst>
              </a:custGeom>
              <a:grp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sp>
            <p:nvSpPr>
              <p:cNvPr id="137" name="Freeform 136"/>
              <p:cNvSpPr>
                <a:spLocks/>
              </p:cNvSpPr>
              <p:nvPr/>
            </p:nvSpPr>
            <p:spPr bwMode="auto">
              <a:xfrm>
                <a:off x="2186" y="3394"/>
                <a:ext cx="39" cy="15"/>
              </a:xfrm>
              <a:custGeom>
                <a:avLst/>
                <a:gdLst>
                  <a:gd name="T0" fmla="*/ 0 w 8"/>
                  <a:gd name="T1" fmla="*/ 15 h 3"/>
                  <a:gd name="T2" fmla="*/ 34 w 8"/>
                  <a:gd name="T3" fmla="*/ 15 h 3"/>
                  <a:gd name="T4" fmla="*/ 39 w 8"/>
                  <a:gd name="T5" fmla="*/ 0 h 3"/>
                  <a:gd name="T6" fmla="*/ 10 w 8"/>
                  <a:gd name="T7" fmla="*/ 0 h 3"/>
                  <a:gd name="T8" fmla="*/ 0 w 8"/>
                  <a:gd name="T9" fmla="*/ 15 h 3"/>
                  <a:gd name="T10" fmla="*/ 0 w 8"/>
                  <a:gd name="T11" fmla="*/ 15 h 3"/>
                  <a:gd name="T12" fmla="*/ 0 60000 65536"/>
                  <a:gd name="T13" fmla="*/ 0 60000 65536"/>
                  <a:gd name="T14" fmla="*/ 0 60000 65536"/>
                  <a:gd name="T15" fmla="*/ 0 60000 65536"/>
                  <a:gd name="T16" fmla="*/ 0 60000 65536"/>
                  <a:gd name="T17" fmla="*/ 0 60000 65536"/>
                  <a:gd name="T18" fmla="*/ 0 w 8"/>
                  <a:gd name="T19" fmla="*/ 0 h 3"/>
                  <a:gd name="T20" fmla="*/ 8 w 8"/>
                  <a:gd name="T21" fmla="*/ 3 h 3"/>
                </a:gdLst>
                <a:ahLst/>
                <a:cxnLst>
                  <a:cxn ang="T12">
                    <a:pos x="T0" y="T1"/>
                  </a:cxn>
                  <a:cxn ang="T13">
                    <a:pos x="T2" y="T3"/>
                  </a:cxn>
                  <a:cxn ang="T14">
                    <a:pos x="T4" y="T5"/>
                  </a:cxn>
                  <a:cxn ang="T15">
                    <a:pos x="T6" y="T7"/>
                  </a:cxn>
                  <a:cxn ang="T16">
                    <a:pos x="T8" y="T9"/>
                  </a:cxn>
                  <a:cxn ang="T17">
                    <a:pos x="T10" y="T11"/>
                  </a:cxn>
                </a:cxnLst>
                <a:rect l="T18" t="T19" r="T20" b="T21"/>
                <a:pathLst>
                  <a:path w="8" h="3">
                    <a:moveTo>
                      <a:pt x="0" y="3"/>
                    </a:moveTo>
                    <a:lnTo>
                      <a:pt x="7" y="3"/>
                    </a:lnTo>
                    <a:lnTo>
                      <a:pt x="8" y="0"/>
                    </a:lnTo>
                    <a:lnTo>
                      <a:pt x="2" y="0"/>
                    </a:lnTo>
                    <a:lnTo>
                      <a:pt x="0" y="3"/>
                    </a:lnTo>
                    <a:close/>
                  </a:path>
                </a:pathLst>
              </a:custGeom>
              <a:grp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sp>
            <p:nvSpPr>
              <p:cNvPr id="138" name="Freeform 137"/>
              <p:cNvSpPr>
                <a:spLocks/>
              </p:cNvSpPr>
              <p:nvPr/>
            </p:nvSpPr>
            <p:spPr bwMode="auto">
              <a:xfrm>
                <a:off x="2026" y="3321"/>
                <a:ext cx="38" cy="24"/>
              </a:xfrm>
              <a:custGeom>
                <a:avLst/>
                <a:gdLst>
                  <a:gd name="T0" fmla="*/ 0 w 8"/>
                  <a:gd name="T1" fmla="*/ 19 h 5"/>
                  <a:gd name="T2" fmla="*/ 14 w 8"/>
                  <a:gd name="T3" fmla="*/ 24 h 5"/>
                  <a:gd name="T4" fmla="*/ 28 w 8"/>
                  <a:gd name="T5" fmla="*/ 24 h 5"/>
                  <a:gd name="T6" fmla="*/ 38 w 8"/>
                  <a:gd name="T7" fmla="*/ 10 h 5"/>
                  <a:gd name="T8" fmla="*/ 24 w 8"/>
                  <a:gd name="T9" fmla="*/ 0 h 5"/>
                  <a:gd name="T10" fmla="*/ 5 w 8"/>
                  <a:gd name="T11" fmla="*/ 10 h 5"/>
                  <a:gd name="T12" fmla="*/ 0 w 8"/>
                  <a:gd name="T13" fmla="*/ 19 h 5"/>
                  <a:gd name="T14" fmla="*/ 0 w 8"/>
                  <a:gd name="T15" fmla="*/ 19 h 5"/>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5"/>
                  <a:gd name="T26" fmla="*/ 8 w 8"/>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5">
                    <a:moveTo>
                      <a:pt x="0" y="4"/>
                    </a:moveTo>
                    <a:lnTo>
                      <a:pt x="3" y="5"/>
                    </a:lnTo>
                    <a:lnTo>
                      <a:pt x="6" y="5"/>
                    </a:lnTo>
                    <a:lnTo>
                      <a:pt x="8" y="2"/>
                    </a:lnTo>
                    <a:lnTo>
                      <a:pt x="5" y="0"/>
                    </a:lnTo>
                    <a:lnTo>
                      <a:pt x="1" y="2"/>
                    </a:lnTo>
                    <a:lnTo>
                      <a:pt x="0" y="4"/>
                    </a:lnTo>
                    <a:close/>
                  </a:path>
                </a:pathLst>
              </a:custGeom>
              <a:grp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sp>
            <p:nvSpPr>
              <p:cNvPr id="139" name="Freeform 138"/>
              <p:cNvSpPr>
                <a:spLocks/>
              </p:cNvSpPr>
              <p:nvPr/>
            </p:nvSpPr>
            <p:spPr bwMode="auto">
              <a:xfrm>
                <a:off x="1991" y="3321"/>
                <a:ext cx="20" cy="24"/>
              </a:xfrm>
              <a:custGeom>
                <a:avLst/>
                <a:gdLst>
                  <a:gd name="T0" fmla="*/ 0 w 4"/>
                  <a:gd name="T1" fmla="*/ 24 h 5"/>
                  <a:gd name="T2" fmla="*/ 20 w 4"/>
                  <a:gd name="T3" fmla="*/ 10 h 5"/>
                  <a:gd name="T4" fmla="*/ 20 w 4"/>
                  <a:gd name="T5" fmla="*/ 0 h 5"/>
                  <a:gd name="T6" fmla="*/ 0 w 4"/>
                  <a:gd name="T7" fmla="*/ 19 h 5"/>
                  <a:gd name="T8" fmla="*/ 0 w 4"/>
                  <a:gd name="T9" fmla="*/ 24 h 5"/>
                  <a:gd name="T10" fmla="*/ 0 w 4"/>
                  <a:gd name="T11" fmla="*/ 24 h 5"/>
                  <a:gd name="T12" fmla="*/ 0 60000 65536"/>
                  <a:gd name="T13" fmla="*/ 0 60000 65536"/>
                  <a:gd name="T14" fmla="*/ 0 60000 65536"/>
                  <a:gd name="T15" fmla="*/ 0 60000 65536"/>
                  <a:gd name="T16" fmla="*/ 0 60000 65536"/>
                  <a:gd name="T17" fmla="*/ 0 60000 65536"/>
                  <a:gd name="T18" fmla="*/ 0 w 4"/>
                  <a:gd name="T19" fmla="*/ 0 h 5"/>
                  <a:gd name="T20" fmla="*/ 4 w 4"/>
                  <a:gd name="T21" fmla="*/ 5 h 5"/>
                </a:gdLst>
                <a:ahLst/>
                <a:cxnLst>
                  <a:cxn ang="T12">
                    <a:pos x="T0" y="T1"/>
                  </a:cxn>
                  <a:cxn ang="T13">
                    <a:pos x="T2" y="T3"/>
                  </a:cxn>
                  <a:cxn ang="T14">
                    <a:pos x="T4" y="T5"/>
                  </a:cxn>
                  <a:cxn ang="T15">
                    <a:pos x="T6" y="T7"/>
                  </a:cxn>
                  <a:cxn ang="T16">
                    <a:pos x="T8" y="T9"/>
                  </a:cxn>
                  <a:cxn ang="T17">
                    <a:pos x="T10" y="T11"/>
                  </a:cxn>
                </a:cxnLst>
                <a:rect l="T18" t="T19" r="T20" b="T21"/>
                <a:pathLst>
                  <a:path w="4" h="5">
                    <a:moveTo>
                      <a:pt x="0" y="5"/>
                    </a:moveTo>
                    <a:lnTo>
                      <a:pt x="4" y="2"/>
                    </a:lnTo>
                    <a:lnTo>
                      <a:pt x="4" y="0"/>
                    </a:lnTo>
                    <a:lnTo>
                      <a:pt x="0" y="4"/>
                    </a:lnTo>
                    <a:lnTo>
                      <a:pt x="0" y="5"/>
                    </a:lnTo>
                    <a:close/>
                  </a:path>
                </a:pathLst>
              </a:custGeom>
              <a:grp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sp>
            <p:nvSpPr>
              <p:cNvPr id="140" name="Freeform 139"/>
              <p:cNvSpPr>
                <a:spLocks/>
              </p:cNvSpPr>
              <p:nvPr/>
            </p:nvSpPr>
            <p:spPr bwMode="auto">
              <a:xfrm>
                <a:off x="2128" y="3360"/>
                <a:ext cx="39" cy="34"/>
              </a:xfrm>
              <a:custGeom>
                <a:avLst/>
                <a:gdLst>
                  <a:gd name="T0" fmla="*/ 15 w 8"/>
                  <a:gd name="T1" fmla="*/ 34 h 7"/>
                  <a:gd name="T2" fmla="*/ 39 w 8"/>
                  <a:gd name="T3" fmla="*/ 34 h 7"/>
                  <a:gd name="T4" fmla="*/ 39 w 8"/>
                  <a:gd name="T5" fmla="*/ 19 h 7"/>
                  <a:gd name="T6" fmla="*/ 20 w 8"/>
                  <a:gd name="T7" fmla="*/ 0 h 7"/>
                  <a:gd name="T8" fmla="*/ 0 w 8"/>
                  <a:gd name="T9" fmla="*/ 10 h 7"/>
                  <a:gd name="T10" fmla="*/ 15 w 8"/>
                  <a:gd name="T11" fmla="*/ 34 h 7"/>
                  <a:gd name="T12" fmla="*/ 15 w 8"/>
                  <a:gd name="T13" fmla="*/ 34 h 7"/>
                  <a:gd name="T14" fmla="*/ 0 60000 65536"/>
                  <a:gd name="T15" fmla="*/ 0 60000 65536"/>
                  <a:gd name="T16" fmla="*/ 0 60000 65536"/>
                  <a:gd name="T17" fmla="*/ 0 60000 65536"/>
                  <a:gd name="T18" fmla="*/ 0 60000 65536"/>
                  <a:gd name="T19" fmla="*/ 0 60000 65536"/>
                  <a:gd name="T20" fmla="*/ 0 60000 65536"/>
                  <a:gd name="T21" fmla="*/ 0 w 8"/>
                  <a:gd name="T22" fmla="*/ 0 h 7"/>
                  <a:gd name="T23" fmla="*/ 8 w 8"/>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7">
                    <a:moveTo>
                      <a:pt x="3" y="7"/>
                    </a:moveTo>
                    <a:lnTo>
                      <a:pt x="8" y="7"/>
                    </a:lnTo>
                    <a:lnTo>
                      <a:pt x="8" y="4"/>
                    </a:lnTo>
                    <a:lnTo>
                      <a:pt x="4" y="0"/>
                    </a:lnTo>
                    <a:lnTo>
                      <a:pt x="0" y="2"/>
                    </a:lnTo>
                    <a:lnTo>
                      <a:pt x="3" y="7"/>
                    </a:lnTo>
                    <a:close/>
                  </a:path>
                </a:pathLst>
              </a:custGeom>
              <a:grpFill/>
              <a:ln w="12700" cmpd="sng">
                <a:solidFill>
                  <a:schemeClr val="tx1"/>
                </a:solidFill>
                <a:prstDash val="solid"/>
                <a:round/>
                <a:headEnd/>
                <a:tailEnd/>
              </a:ln>
            </p:spPr>
            <p:txBody>
              <a:bodyPr>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latin typeface="+mn-lt"/>
                  <a:ea typeface="+mn-ea"/>
                  <a:cs typeface="+mn-cs"/>
                </a:endParaRPr>
              </a:p>
            </p:txBody>
          </p:sp>
        </p:grpSp>
        <p:sp>
          <p:nvSpPr>
            <p:cNvPr id="57" name="Oval 56"/>
            <p:cNvSpPr/>
            <p:nvPr/>
          </p:nvSpPr>
          <p:spPr>
            <a:xfrm>
              <a:off x="7559084" y="2716631"/>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58" name="Oval 57"/>
            <p:cNvSpPr/>
            <p:nvPr/>
          </p:nvSpPr>
          <p:spPr>
            <a:xfrm>
              <a:off x="7162800" y="2725738"/>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59" name="Oval 58"/>
            <p:cNvSpPr/>
            <p:nvPr/>
          </p:nvSpPr>
          <p:spPr>
            <a:xfrm>
              <a:off x="7534682" y="3859896"/>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60" name="Oval 59"/>
            <p:cNvSpPr/>
            <p:nvPr/>
          </p:nvSpPr>
          <p:spPr>
            <a:xfrm>
              <a:off x="2133826" y="3317290"/>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61" name="Oval 60"/>
            <p:cNvSpPr/>
            <p:nvPr/>
          </p:nvSpPr>
          <p:spPr>
            <a:xfrm>
              <a:off x="7810907" y="3592931"/>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62" name="Oval 61"/>
            <p:cNvSpPr/>
            <p:nvPr/>
          </p:nvSpPr>
          <p:spPr>
            <a:xfrm>
              <a:off x="1793875" y="2895015"/>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63" name="Oval 62"/>
            <p:cNvSpPr/>
            <p:nvPr/>
          </p:nvSpPr>
          <p:spPr>
            <a:xfrm>
              <a:off x="1766113" y="3032710"/>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64" name="Oval 63"/>
            <p:cNvSpPr/>
            <p:nvPr/>
          </p:nvSpPr>
          <p:spPr>
            <a:xfrm>
              <a:off x="6266859" y="2716630"/>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65" name="Oval 64"/>
            <p:cNvSpPr/>
            <p:nvPr/>
          </p:nvSpPr>
          <p:spPr>
            <a:xfrm>
              <a:off x="7118757" y="4056063"/>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66" name="Oval 65"/>
            <p:cNvSpPr/>
            <p:nvPr/>
          </p:nvSpPr>
          <p:spPr>
            <a:xfrm>
              <a:off x="7696789" y="3524083"/>
              <a:ext cx="137705" cy="137695"/>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p>
          </p:txBody>
        </p:sp>
        <p:sp>
          <p:nvSpPr>
            <p:cNvPr id="67" name="Oval 66"/>
            <p:cNvSpPr/>
            <p:nvPr/>
          </p:nvSpPr>
          <p:spPr>
            <a:xfrm>
              <a:off x="7011397" y="2854326"/>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68" name="Oval 67"/>
            <p:cNvSpPr/>
            <p:nvPr/>
          </p:nvSpPr>
          <p:spPr>
            <a:xfrm>
              <a:off x="6383745" y="2638426"/>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69" name="Oval 68"/>
            <p:cNvSpPr/>
            <p:nvPr/>
          </p:nvSpPr>
          <p:spPr>
            <a:xfrm>
              <a:off x="6688137" y="2963863"/>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70" name="Oval 69"/>
            <p:cNvSpPr/>
            <p:nvPr/>
          </p:nvSpPr>
          <p:spPr>
            <a:xfrm>
              <a:off x="7750582" y="5138131"/>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71" name="Oval 70"/>
            <p:cNvSpPr/>
            <p:nvPr/>
          </p:nvSpPr>
          <p:spPr>
            <a:xfrm>
              <a:off x="7977595" y="2244726"/>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72" name="Oval 71"/>
            <p:cNvSpPr/>
            <p:nvPr/>
          </p:nvSpPr>
          <p:spPr>
            <a:xfrm>
              <a:off x="8284572" y="2489201"/>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73" name="Oval 72"/>
            <p:cNvSpPr/>
            <p:nvPr/>
          </p:nvSpPr>
          <p:spPr>
            <a:xfrm>
              <a:off x="1834966" y="3217863"/>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74" name="Oval 73"/>
            <p:cNvSpPr/>
            <p:nvPr/>
          </p:nvSpPr>
          <p:spPr>
            <a:xfrm>
              <a:off x="2064973" y="3614153"/>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75" name="Oval 74"/>
            <p:cNvSpPr/>
            <p:nvPr/>
          </p:nvSpPr>
          <p:spPr>
            <a:xfrm>
              <a:off x="7045471" y="2460626"/>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76" name="Oval 75"/>
            <p:cNvSpPr/>
            <p:nvPr/>
          </p:nvSpPr>
          <p:spPr>
            <a:xfrm>
              <a:off x="6177370" y="2322931"/>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77" name="Oval 76"/>
            <p:cNvSpPr/>
            <p:nvPr/>
          </p:nvSpPr>
          <p:spPr>
            <a:xfrm>
              <a:off x="3292979" y="2895015"/>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78" name="Oval 77"/>
            <p:cNvSpPr/>
            <p:nvPr/>
          </p:nvSpPr>
          <p:spPr>
            <a:xfrm>
              <a:off x="7879759" y="3455236"/>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79" name="Oval 78"/>
            <p:cNvSpPr/>
            <p:nvPr/>
          </p:nvSpPr>
          <p:spPr>
            <a:xfrm>
              <a:off x="8401457" y="2234031"/>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80" name="Oval 79"/>
            <p:cNvSpPr/>
            <p:nvPr/>
          </p:nvSpPr>
          <p:spPr>
            <a:xfrm>
              <a:off x="5510212" y="4734510"/>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81" name="Oval 80"/>
            <p:cNvSpPr/>
            <p:nvPr/>
          </p:nvSpPr>
          <p:spPr>
            <a:xfrm>
              <a:off x="8193495" y="2676943"/>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82" name="Oval 81"/>
            <p:cNvSpPr/>
            <p:nvPr/>
          </p:nvSpPr>
          <p:spPr>
            <a:xfrm>
              <a:off x="8269287" y="2794585"/>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83" name="Oval 82"/>
            <p:cNvSpPr/>
            <p:nvPr/>
          </p:nvSpPr>
          <p:spPr>
            <a:xfrm>
              <a:off x="8401457" y="2578936"/>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84" name="Oval 83"/>
            <p:cNvSpPr/>
            <p:nvPr/>
          </p:nvSpPr>
          <p:spPr>
            <a:xfrm>
              <a:off x="7084422" y="2933115"/>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85" name="Oval 84"/>
            <p:cNvSpPr/>
            <p:nvPr/>
          </p:nvSpPr>
          <p:spPr>
            <a:xfrm>
              <a:off x="7153275" y="4182478"/>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86" name="Oval 85"/>
            <p:cNvSpPr/>
            <p:nvPr/>
          </p:nvSpPr>
          <p:spPr>
            <a:xfrm>
              <a:off x="8569325" y="2175878"/>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87" name="Oval 86"/>
            <p:cNvSpPr/>
            <p:nvPr/>
          </p:nvSpPr>
          <p:spPr>
            <a:xfrm>
              <a:off x="5321707" y="4527968"/>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88" name="Oval 87"/>
            <p:cNvSpPr/>
            <p:nvPr/>
          </p:nvSpPr>
          <p:spPr>
            <a:xfrm>
              <a:off x="5274672" y="3217862"/>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89" name="Oval 88"/>
            <p:cNvSpPr/>
            <p:nvPr/>
          </p:nvSpPr>
          <p:spPr>
            <a:xfrm>
              <a:off x="6245225" y="3080167"/>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90" name="Oval 89"/>
            <p:cNvSpPr/>
            <p:nvPr/>
          </p:nvSpPr>
          <p:spPr>
            <a:xfrm>
              <a:off x="3292979" y="5000436"/>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91" name="Oval 90"/>
            <p:cNvSpPr/>
            <p:nvPr/>
          </p:nvSpPr>
          <p:spPr>
            <a:xfrm>
              <a:off x="7516812" y="4665663"/>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92" name="Oval 91"/>
            <p:cNvSpPr/>
            <p:nvPr/>
          </p:nvSpPr>
          <p:spPr>
            <a:xfrm>
              <a:off x="1793875" y="2785478"/>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93" name="Oval 92"/>
            <p:cNvSpPr/>
            <p:nvPr/>
          </p:nvSpPr>
          <p:spPr>
            <a:xfrm>
              <a:off x="1902594" y="2854326"/>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94" name="Oval 93"/>
            <p:cNvSpPr/>
            <p:nvPr/>
          </p:nvSpPr>
          <p:spPr>
            <a:xfrm>
              <a:off x="1543637" y="4558131"/>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95" name="Oval 94"/>
            <p:cNvSpPr/>
            <p:nvPr/>
          </p:nvSpPr>
          <p:spPr>
            <a:xfrm>
              <a:off x="4251732" y="3149015"/>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96" name="Oval 95"/>
            <p:cNvSpPr/>
            <p:nvPr/>
          </p:nvSpPr>
          <p:spPr>
            <a:xfrm>
              <a:off x="2271531" y="1395831"/>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97" name="Oval 96"/>
            <p:cNvSpPr/>
            <p:nvPr/>
          </p:nvSpPr>
          <p:spPr>
            <a:xfrm>
              <a:off x="2202678" y="3641726"/>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98" name="Oval 97"/>
            <p:cNvSpPr/>
            <p:nvPr/>
          </p:nvSpPr>
          <p:spPr>
            <a:xfrm>
              <a:off x="5886857" y="3317290"/>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99" name="Oval 98"/>
            <p:cNvSpPr/>
            <p:nvPr/>
          </p:nvSpPr>
          <p:spPr>
            <a:xfrm>
              <a:off x="5621337" y="3229393"/>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00" name="Oval 99"/>
            <p:cNvSpPr/>
            <p:nvPr/>
          </p:nvSpPr>
          <p:spPr>
            <a:xfrm>
              <a:off x="6907766" y="2472838"/>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01" name="Oval 100"/>
            <p:cNvSpPr/>
            <p:nvPr/>
          </p:nvSpPr>
          <p:spPr>
            <a:xfrm>
              <a:off x="8087722" y="2991853"/>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02" name="Oval 101"/>
            <p:cNvSpPr/>
            <p:nvPr/>
          </p:nvSpPr>
          <p:spPr>
            <a:xfrm>
              <a:off x="6846297" y="3336340"/>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03" name="Oval 102"/>
            <p:cNvSpPr/>
            <p:nvPr/>
          </p:nvSpPr>
          <p:spPr>
            <a:xfrm>
              <a:off x="7977595" y="3032710"/>
              <a:ext cx="137705" cy="137695"/>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04" name="Oval 103"/>
            <p:cNvSpPr/>
            <p:nvPr/>
          </p:nvSpPr>
          <p:spPr>
            <a:xfrm>
              <a:off x="1971446" y="3514140"/>
              <a:ext cx="137705" cy="137695"/>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05" name="Oval 104"/>
            <p:cNvSpPr/>
            <p:nvPr/>
          </p:nvSpPr>
          <p:spPr>
            <a:xfrm>
              <a:off x="7604349" y="3198645"/>
              <a:ext cx="137705" cy="137695"/>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06" name="Oval 105"/>
            <p:cNvSpPr/>
            <p:nvPr/>
          </p:nvSpPr>
          <p:spPr>
            <a:xfrm>
              <a:off x="5951945" y="4559301"/>
              <a:ext cx="137705" cy="137695"/>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07" name="Oval 106"/>
            <p:cNvSpPr/>
            <p:nvPr/>
          </p:nvSpPr>
          <p:spPr>
            <a:xfrm>
              <a:off x="8525282" y="5000436"/>
              <a:ext cx="137705" cy="137695"/>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08" name="Oval 107"/>
            <p:cNvSpPr/>
            <p:nvPr/>
          </p:nvSpPr>
          <p:spPr>
            <a:xfrm>
              <a:off x="8087722" y="3129548"/>
              <a:ext cx="137705" cy="137695"/>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09" name="Oval 108"/>
            <p:cNvSpPr/>
            <p:nvPr/>
          </p:nvSpPr>
          <p:spPr>
            <a:xfrm>
              <a:off x="6748870" y="3602873"/>
              <a:ext cx="137705" cy="137695"/>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10" name="Oval 109"/>
            <p:cNvSpPr/>
            <p:nvPr/>
          </p:nvSpPr>
          <p:spPr>
            <a:xfrm>
              <a:off x="8638177" y="5101625"/>
              <a:ext cx="137705" cy="137695"/>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11" name="Oval 110"/>
            <p:cNvSpPr/>
            <p:nvPr/>
          </p:nvSpPr>
          <p:spPr>
            <a:xfrm>
              <a:off x="5015884" y="3215883"/>
              <a:ext cx="137705" cy="137695"/>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12" name="Oval 111"/>
            <p:cNvSpPr/>
            <p:nvPr/>
          </p:nvSpPr>
          <p:spPr>
            <a:xfrm>
              <a:off x="5174513" y="2826168"/>
              <a:ext cx="137705" cy="137695"/>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13" name="Oval 112"/>
            <p:cNvSpPr/>
            <p:nvPr/>
          </p:nvSpPr>
          <p:spPr>
            <a:xfrm>
              <a:off x="7742054" y="3367088"/>
              <a:ext cx="137705" cy="137695"/>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14" name="Oval 113"/>
            <p:cNvSpPr/>
            <p:nvPr/>
          </p:nvSpPr>
          <p:spPr>
            <a:xfrm>
              <a:off x="2307845" y="3740568"/>
              <a:ext cx="137705" cy="137695"/>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15" name="Oval 114"/>
            <p:cNvSpPr/>
            <p:nvPr/>
          </p:nvSpPr>
          <p:spPr>
            <a:xfrm>
              <a:off x="5351462" y="4793449"/>
              <a:ext cx="137705" cy="137695"/>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16" name="Oval 115"/>
            <p:cNvSpPr/>
            <p:nvPr/>
          </p:nvSpPr>
          <p:spPr>
            <a:xfrm>
              <a:off x="8422277" y="2362201"/>
              <a:ext cx="137705" cy="137695"/>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17" name="Oval 116"/>
            <p:cNvSpPr/>
            <p:nvPr/>
          </p:nvSpPr>
          <p:spPr>
            <a:xfrm>
              <a:off x="6619284" y="4193758"/>
              <a:ext cx="137705" cy="137695"/>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18" name="Oval 117"/>
            <p:cNvSpPr/>
            <p:nvPr/>
          </p:nvSpPr>
          <p:spPr>
            <a:xfrm>
              <a:off x="5174513" y="3740568"/>
              <a:ext cx="137705" cy="137695"/>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19" name="Oval 118"/>
            <p:cNvSpPr/>
            <p:nvPr/>
          </p:nvSpPr>
          <p:spPr>
            <a:xfrm>
              <a:off x="3054350" y="3928744"/>
              <a:ext cx="137705" cy="137695"/>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20" name="Oval 119"/>
            <p:cNvSpPr/>
            <p:nvPr/>
          </p:nvSpPr>
          <p:spPr>
            <a:xfrm>
              <a:off x="3155274" y="4105693"/>
              <a:ext cx="137705" cy="137695"/>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21" name="Oval 120"/>
            <p:cNvSpPr/>
            <p:nvPr/>
          </p:nvSpPr>
          <p:spPr>
            <a:xfrm>
              <a:off x="7534682" y="2391778"/>
              <a:ext cx="137705" cy="137695"/>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22" name="Oval 121"/>
            <p:cNvSpPr/>
            <p:nvPr/>
          </p:nvSpPr>
          <p:spPr>
            <a:xfrm>
              <a:off x="8183970" y="2163763"/>
              <a:ext cx="137705" cy="137695"/>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23" name="Oval 122"/>
            <p:cNvSpPr/>
            <p:nvPr/>
          </p:nvSpPr>
          <p:spPr>
            <a:xfrm>
              <a:off x="6565370" y="2843102"/>
              <a:ext cx="137705" cy="137695"/>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24" name="Oval 123"/>
            <p:cNvSpPr/>
            <p:nvPr/>
          </p:nvSpPr>
          <p:spPr>
            <a:xfrm>
              <a:off x="5174513" y="4174540"/>
              <a:ext cx="137705" cy="137695"/>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25" name="Oval 124"/>
            <p:cNvSpPr/>
            <p:nvPr/>
          </p:nvSpPr>
          <p:spPr>
            <a:xfrm>
              <a:off x="7765641" y="2244725"/>
              <a:ext cx="137705" cy="137695"/>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26" name="Oval 125"/>
            <p:cNvSpPr/>
            <p:nvPr/>
          </p:nvSpPr>
          <p:spPr>
            <a:xfrm>
              <a:off x="8193495" y="2262188"/>
              <a:ext cx="137705" cy="137695"/>
            </a:xfrm>
            <a:prstGeom prst="ellipse">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grpSp>
      <p:pic>
        <p:nvPicPr>
          <p:cNvPr id="156" name="Picture 155" descr="IGUta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2466" y="1271503"/>
            <a:ext cx="1436894" cy="2158714"/>
          </a:xfrm>
          <a:prstGeom prst="rect">
            <a:avLst/>
          </a:prstGeom>
        </p:spPr>
      </p:pic>
      <p:pic>
        <p:nvPicPr>
          <p:cNvPr id="157" name="Picture 156" descr="ExoBB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8822" y="1279062"/>
            <a:ext cx="1603874" cy="2138498"/>
          </a:xfrm>
          <a:prstGeom prst="rect">
            <a:avLst/>
          </a:prstGeom>
        </p:spPr>
      </p:pic>
      <p:cxnSp>
        <p:nvCxnSpPr>
          <p:cNvPr id="159" name="Straight Connector 158"/>
          <p:cNvCxnSpPr>
            <a:endCxn id="77" idx="0"/>
          </p:cNvCxnSpPr>
          <p:nvPr/>
        </p:nvCxnSpPr>
        <p:spPr>
          <a:xfrm>
            <a:off x="5759129" y="3301714"/>
            <a:ext cx="96094" cy="154715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2" name="Straight Connector 161"/>
          <p:cNvCxnSpPr/>
          <p:nvPr/>
        </p:nvCxnSpPr>
        <p:spPr>
          <a:xfrm flipH="1">
            <a:off x="8443879" y="3301714"/>
            <a:ext cx="188971" cy="19421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64" name="TextBox 163"/>
          <p:cNvSpPr txBox="1"/>
          <p:nvPr/>
        </p:nvSpPr>
        <p:spPr>
          <a:xfrm>
            <a:off x="5388673" y="1012398"/>
            <a:ext cx="1521721" cy="307777"/>
          </a:xfrm>
          <a:prstGeom prst="rect">
            <a:avLst/>
          </a:prstGeom>
          <a:noFill/>
        </p:spPr>
        <p:txBody>
          <a:bodyPr wrap="none" rtlCol="0">
            <a:spAutoFit/>
          </a:bodyPr>
          <a:lstStyle/>
          <a:p>
            <a:r>
              <a:rPr lang="en-US" sz="1400" b="1" dirty="0" err="1" smtClean="0"/>
              <a:t>InstaGENI</a:t>
            </a:r>
            <a:r>
              <a:rPr lang="en-US" sz="1400" b="1" dirty="0" smtClean="0"/>
              <a:t> Rack</a:t>
            </a:r>
            <a:endParaRPr lang="en-US" sz="1400" b="1" dirty="0"/>
          </a:p>
        </p:txBody>
      </p:sp>
      <p:sp>
        <p:nvSpPr>
          <p:cNvPr id="165" name="TextBox 164"/>
          <p:cNvSpPr txBox="1"/>
          <p:nvPr/>
        </p:nvSpPr>
        <p:spPr>
          <a:xfrm>
            <a:off x="7462069" y="1012398"/>
            <a:ext cx="1575118" cy="307777"/>
          </a:xfrm>
          <a:prstGeom prst="rect">
            <a:avLst/>
          </a:prstGeom>
          <a:noFill/>
        </p:spPr>
        <p:txBody>
          <a:bodyPr wrap="square" rtlCol="0">
            <a:spAutoFit/>
          </a:bodyPr>
          <a:lstStyle/>
          <a:p>
            <a:pPr algn="ctr"/>
            <a:r>
              <a:rPr lang="en-US" sz="1400" b="1" dirty="0" err="1" smtClean="0"/>
              <a:t>ExoGENI</a:t>
            </a:r>
            <a:r>
              <a:rPr lang="en-US" sz="1400" b="1" dirty="0" smtClean="0"/>
              <a:t> Rack</a:t>
            </a:r>
            <a:endParaRPr lang="en-US" sz="1400" b="1" dirty="0"/>
          </a:p>
        </p:txBody>
      </p:sp>
      <p:pic>
        <p:nvPicPr>
          <p:cNvPr id="158" name="Picture 157"/>
          <p:cNvPicPr>
            <a:picLocks noChangeAspect="1"/>
          </p:cNvPicPr>
          <p:nvPr/>
        </p:nvPicPr>
        <p:blipFill>
          <a:blip r:embed="rId5"/>
          <a:stretch>
            <a:fillRect/>
          </a:stretch>
        </p:blipFill>
        <p:spPr>
          <a:xfrm>
            <a:off x="5264902" y="2733686"/>
            <a:ext cx="1017061" cy="942415"/>
          </a:xfrm>
          <a:prstGeom prst="rect">
            <a:avLst/>
          </a:prstGeom>
        </p:spPr>
      </p:pic>
      <p:grpSp>
        <p:nvGrpSpPr>
          <p:cNvPr id="160" name="Group 159"/>
          <p:cNvGrpSpPr/>
          <p:nvPr/>
        </p:nvGrpSpPr>
        <p:grpSpPr>
          <a:xfrm>
            <a:off x="8262611" y="2723419"/>
            <a:ext cx="913661" cy="936212"/>
            <a:chOff x="8693573" y="768047"/>
            <a:chExt cx="471594" cy="474738"/>
          </a:xfrm>
        </p:grpSpPr>
        <p:sp>
          <p:nvSpPr>
            <p:cNvPr id="161" name="Rectangle 160"/>
            <p:cNvSpPr/>
            <p:nvPr/>
          </p:nvSpPr>
          <p:spPr>
            <a:xfrm>
              <a:off x="8693573" y="768047"/>
              <a:ext cx="471594" cy="47473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rgbClr val="FFFFFF"/>
                </a:solidFill>
              </a:endParaRPr>
            </a:p>
          </p:txBody>
        </p:sp>
        <p:pic>
          <p:nvPicPr>
            <p:cNvPr id="163" name="Picture 162"/>
            <p:cNvPicPr>
              <a:picLocks noChangeAspect="1"/>
            </p:cNvPicPr>
            <p:nvPr/>
          </p:nvPicPr>
          <p:blipFill>
            <a:blip r:embed="rId6"/>
            <a:stretch>
              <a:fillRect/>
            </a:stretch>
          </p:blipFill>
          <p:spPr>
            <a:xfrm>
              <a:off x="8693573" y="768047"/>
              <a:ext cx="471594" cy="474738"/>
            </a:xfrm>
            <a:prstGeom prst="rect">
              <a:avLst/>
            </a:prstGeom>
            <a:ln w="57150" cmpd="sng">
              <a:noFill/>
            </a:ln>
          </p:spPr>
        </p:pic>
      </p:grpSp>
    </p:spTree>
    <p:extLst>
      <p:ext uri="{BB962C8B-B14F-4D97-AF65-F5344CB8AC3E}">
        <p14:creationId xmlns:p14="http://schemas.microsoft.com/office/powerpoint/2010/main" val="550436274"/>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Slice</a:t>
            </a:r>
            <a:endParaRPr lang="en-US" dirty="0"/>
          </a:p>
        </p:txBody>
      </p:sp>
      <p:sp>
        <p:nvSpPr>
          <p:cNvPr id="3" name="Content Placeholder 2"/>
          <p:cNvSpPr>
            <a:spLocks noGrp="1"/>
          </p:cNvSpPr>
          <p:nvPr>
            <p:ph idx="1"/>
          </p:nvPr>
        </p:nvSpPr>
        <p:spPr>
          <a:xfrm>
            <a:off x="431797" y="1710266"/>
            <a:ext cx="5892803" cy="965863"/>
          </a:xfrm>
        </p:spPr>
        <p:txBody>
          <a:bodyPr/>
          <a:lstStyle/>
          <a:p>
            <a:pPr marL="0" indent="0">
              <a:buNone/>
            </a:pPr>
            <a:r>
              <a:rPr lang="en-US" dirty="0" smtClean="0"/>
              <a:t>A </a:t>
            </a:r>
            <a:r>
              <a:rPr lang="en-US" sz="3200" b="1" dirty="0" smtClean="0"/>
              <a:t>slice</a:t>
            </a:r>
            <a:r>
              <a:rPr lang="en-US" sz="3200" dirty="0" smtClean="0"/>
              <a:t> </a:t>
            </a:r>
            <a:r>
              <a:rPr lang="en-US" dirty="0" smtClean="0"/>
              <a:t>is a </a:t>
            </a:r>
            <a:r>
              <a:rPr lang="en-US" i="1" dirty="0" smtClean="0"/>
              <a:t>container</a:t>
            </a:r>
            <a:r>
              <a:rPr lang="en-US" dirty="0" smtClean="0"/>
              <a:t> of resources used in an </a:t>
            </a:r>
            <a:r>
              <a:rPr lang="en-US" i="1" dirty="0" smtClean="0"/>
              <a:t>experiment</a:t>
            </a:r>
            <a:r>
              <a:rPr lang="en-US" dirty="0" smtClean="0"/>
              <a:t>.</a:t>
            </a:r>
          </a:p>
        </p:txBody>
      </p:sp>
      <p:sp>
        <p:nvSpPr>
          <p:cNvPr id="13" name="Parallelogram 12"/>
          <p:cNvSpPr/>
          <p:nvPr/>
        </p:nvSpPr>
        <p:spPr>
          <a:xfrm rot="365662" flipH="1">
            <a:off x="6065230" y="4051180"/>
            <a:ext cx="2528971" cy="878415"/>
          </a:xfrm>
          <a:prstGeom prst="parallelogram">
            <a:avLst>
              <a:gd name="adj" fmla="val 11962"/>
            </a:avLst>
          </a:prstGeom>
          <a:gradFill flip="none" rotWithShape="1">
            <a:gsLst>
              <a:gs pos="0">
                <a:schemeClr val="bg2"/>
              </a:gs>
              <a:gs pos="100000">
                <a:srgbClr val="FFFFFF"/>
              </a:gs>
            </a:gsLst>
            <a:lin ang="558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Content Placeholder 2"/>
          <p:cNvSpPr txBox="1">
            <a:spLocks/>
          </p:cNvSpPr>
          <p:nvPr/>
        </p:nvSpPr>
        <p:spPr bwMode="auto">
          <a:xfrm>
            <a:off x="479313" y="3422369"/>
            <a:ext cx="6381879" cy="319184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rgbClr val="080808"/>
                </a:solidFill>
                <a:latin typeface="Arial"/>
                <a:ea typeface="+mn-ea"/>
                <a:cs typeface="Arial"/>
              </a:defRPr>
            </a:lvl1pPr>
            <a:lvl2pPr marL="742950" indent="-285750" algn="l" rtl="0" eaLnBrk="1" fontAlgn="base" hangingPunct="1">
              <a:spcBef>
                <a:spcPct val="20000"/>
              </a:spcBef>
              <a:spcAft>
                <a:spcPct val="0"/>
              </a:spcAft>
              <a:buChar char="–"/>
              <a:defRPr sz="2400">
                <a:solidFill>
                  <a:srgbClr val="080808"/>
                </a:solidFill>
                <a:latin typeface="Arial"/>
                <a:ea typeface="+mn-ea"/>
                <a:cs typeface="Arial"/>
              </a:defRPr>
            </a:lvl2pPr>
            <a:lvl3pPr marL="1143000" indent="-228600" algn="l" rtl="0" eaLnBrk="1" fontAlgn="base" hangingPunct="1">
              <a:spcBef>
                <a:spcPct val="20000"/>
              </a:spcBef>
              <a:spcAft>
                <a:spcPct val="0"/>
              </a:spcAft>
              <a:buChar char="•"/>
              <a:defRPr sz="2000">
                <a:solidFill>
                  <a:srgbClr val="080808"/>
                </a:solidFill>
                <a:latin typeface="Arial"/>
                <a:ea typeface="+mn-ea"/>
                <a:cs typeface="Arial"/>
              </a:defRPr>
            </a:lvl3pPr>
            <a:lvl4pPr marL="1600200" indent="-228600" algn="l" rtl="0" eaLnBrk="1" fontAlgn="base" hangingPunct="1">
              <a:spcBef>
                <a:spcPct val="20000"/>
              </a:spcBef>
              <a:spcAft>
                <a:spcPct val="0"/>
              </a:spcAft>
              <a:buChar char="–"/>
              <a:defRPr>
                <a:solidFill>
                  <a:srgbClr val="080808"/>
                </a:solidFill>
                <a:latin typeface="Arial"/>
                <a:ea typeface="+mn-ea"/>
                <a:cs typeface="Arial"/>
              </a:defRPr>
            </a:lvl4pPr>
            <a:lvl5pPr marL="2057400" indent="-228600" algn="l" rtl="0" eaLnBrk="1" fontAlgn="base" hangingPunct="1">
              <a:spcBef>
                <a:spcPct val="20000"/>
              </a:spcBef>
              <a:spcAft>
                <a:spcPct val="0"/>
              </a:spcAft>
              <a:buChar char="»"/>
              <a:defRPr>
                <a:solidFill>
                  <a:srgbClr val="080808"/>
                </a:solidFill>
                <a:latin typeface="Arial"/>
                <a:ea typeface="+mn-ea"/>
                <a:cs typeface="Arial"/>
              </a:defRPr>
            </a:lvl5pPr>
            <a:lvl6pPr marL="2514600" indent="-228600" algn="l" rtl="0" eaLnBrk="1" fontAlgn="base" hangingPunct="1">
              <a:spcBef>
                <a:spcPct val="20000"/>
              </a:spcBef>
              <a:spcAft>
                <a:spcPct val="0"/>
              </a:spcAft>
              <a:buChar char="»"/>
              <a:defRPr sz="2000">
                <a:solidFill>
                  <a:srgbClr val="080808"/>
                </a:solidFill>
                <a:latin typeface="+mn-lt"/>
                <a:ea typeface="+mn-ea"/>
                <a:cs typeface="+mn-cs"/>
              </a:defRPr>
            </a:lvl6pPr>
            <a:lvl7pPr marL="2971800" indent="-228600" algn="l" rtl="0" eaLnBrk="1" fontAlgn="base" hangingPunct="1">
              <a:spcBef>
                <a:spcPct val="20000"/>
              </a:spcBef>
              <a:spcAft>
                <a:spcPct val="0"/>
              </a:spcAft>
              <a:buChar char="»"/>
              <a:defRPr sz="2000">
                <a:solidFill>
                  <a:srgbClr val="080808"/>
                </a:solidFill>
                <a:latin typeface="+mn-lt"/>
                <a:ea typeface="+mn-ea"/>
                <a:cs typeface="+mn-cs"/>
              </a:defRPr>
            </a:lvl7pPr>
            <a:lvl8pPr marL="3429000" indent="-228600" algn="l" rtl="0" eaLnBrk="1" fontAlgn="base" hangingPunct="1">
              <a:spcBef>
                <a:spcPct val="20000"/>
              </a:spcBef>
              <a:spcAft>
                <a:spcPct val="0"/>
              </a:spcAft>
              <a:buChar char="»"/>
              <a:defRPr sz="2000">
                <a:solidFill>
                  <a:srgbClr val="080808"/>
                </a:solidFill>
                <a:latin typeface="+mn-lt"/>
                <a:ea typeface="+mn-ea"/>
                <a:cs typeface="+mn-cs"/>
              </a:defRPr>
            </a:lvl8pPr>
            <a:lvl9pPr marL="3886200" indent="-228600" algn="l" rtl="0" eaLnBrk="1" fontAlgn="base" hangingPunct="1">
              <a:spcBef>
                <a:spcPct val="20000"/>
              </a:spcBef>
              <a:spcAft>
                <a:spcPct val="0"/>
              </a:spcAft>
              <a:buChar char="»"/>
              <a:defRPr sz="2000">
                <a:solidFill>
                  <a:srgbClr val="080808"/>
                </a:solidFill>
                <a:latin typeface="+mn-lt"/>
                <a:ea typeface="+mn-ea"/>
                <a:cs typeface="+mn-cs"/>
              </a:defRPr>
            </a:lvl9pPr>
          </a:lstStyle>
          <a:p>
            <a:pPr marL="0" indent="0">
              <a:spcBef>
                <a:spcPts val="0"/>
              </a:spcBef>
              <a:buFontTx/>
              <a:buNone/>
            </a:pPr>
            <a:r>
              <a:rPr lang="en-US" sz="2400" dirty="0" smtClean="0"/>
              <a:t>A slice can contain resources from one or more aggregates</a:t>
            </a:r>
          </a:p>
          <a:p>
            <a:pPr marL="0" indent="0">
              <a:spcBef>
                <a:spcPts val="1800"/>
              </a:spcBef>
              <a:buFontTx/>
              <a:buNone/>
            </a:pPr>
            <a:r>
              <a:rPr lang="en-US" sz="2400" dirty="0" smtClean="0"/>
              <a:t>A slice is in a single project </a:t>
            </a:r>
            <a:endParaRPr lang="en-US" sz="2400" dirty="0"/>
          </a:p>
          <a:p>
            <a:pPr marL="0" indent="0">
              <a:spcBef>
                <a:spcPts val="1800"/>
              </a:spcBef>
              <a:buFontTx/>
              <a:buNone/>
            </a:pPr>
            <a:r>
              <a:rPr lang="en-US" sz="2400" dirty="0" smtClean="0"/>
              <a:t>A slice has an </a:t>
            </a:r>
            <a:r>
              <a:rPr lang="en-US" sz="2400" b="1" i="1" dirty="0" smtClean="0"/>
              <a:t>expiration</a:t>
            </a:r>
            <a:endParaRPr lang="en-US" sz="2400" dirty="0" smtClean="0"/>
          </a:p>
          <a:p>
            <a:pPr marL="0" indent="0">
              <a:spcBef>
                <a:spcPts val="1800"/>
              </a:spcBef>
              <a:buFontTx/>
              <a:buNone/>
            </a:pPr>
            <a:r>
              <a:rPr lang="en-US" sz="2400" dirty="0" smtClean="0"/>
              <a:t>Slice names are </a:t>
            </a:r>
            <a:r>
              <a:rPr lang="en-US" sz="2400" b="1" i="1" dirty="0" smtClean="0"/>
              <a:t>public</a:t>
            </a:r>
            <a:r>
              <a:rPr lang="en-US" sz="2400" dirty="0" smtClean="0"/>
              <a:t>, </a:t>
            </a:r>
            <a:r>
              <a:rPr lang="en-US" sz="2400" b="1" i="1" dirty="0" smtClean="0"/>
              <a:t>reusable</a:t>
            </a:r>
            <a:r>
              <a:rPr lang="en-US" sz="2400" dirty="0" smtClean="0"/>
              <a:t> and </a:t>
            </a:r>
            <a:r>
              <a:rPr lang="en-US" sz="2400" b="1" i="1" dirty="0" smtClean="0"/>
              <a:t>unique </a:t>
            </a:r>
            <a:r>
              <a:rPr lang="en-US" sz="2400" i="1" dirty="0" smtClean="0"/>
              <a:t>(within a project)</a:t>
            </a:r>
            <a:endParaRPr lang="en-US" strike="sngStrike" dirty="0"/>
          </a:p>
        </p:txBody>
      </p:sp>
      <p:pic>
        <p:nvPicPr>
          <p:cNvPr id="51" name="Picture 50" descr="skd188256sd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79605" flipH="1">
            <a:off x="7333401" y="2127083"/>
            <a:ext cx="858397" cy="735667"/>
          </a:xfrm>
          <a:prstGeom prst="rect">
            <a:avLst/>
          </a:prstGeom>
        </p:spPr>
      </p:pic>
      <p:pic>
        <p:nvPicPr>
          <p:cNvPr id="26" name="Picture 25" descr="skd188256sd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620395">
            <a:off x="6478869" y="2846416"/>
            <a:ext cx="858397" cy="735667"/>
          </a:xfrm>
          <a:prstGeom prst="rect">
            <a:avLst/>
          </a:prstGeom>
        </p:spPr>
      </p:pic>
      <p:pic>
        <p:nvPicPr>
          <p:cNvPr id="27" name="Picture 26" descr="skd188256sd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65709" flipH="1">
            <a:off x="7509457" y="3935020"/>
            <a:ext cx="858397" cy="735667"/>
          </a:xfrm>
          <a:prstGeom prst="rect">
            <a:avLst/>
          </a:prstGeom>
        </p:spPr>
      </p:pic>
      <p:sp>
        <p:nvSpPr>
          <p:cNvPr id="12" name="Parallelogram 11"/>
          <p:cNvSpPr/>
          <p:nvPr/>
        </p:nvSpPr>
        <p:spPr>
          <a:xfrm rot="19861250">
            <a:off x="7712396" y="4409715"/>
            <a:ext cx="1113599" cy="884211"/>
          </a:xfrm>
          <a:prstGeom prst="parallelogram">
            <a:avLst>
              <a:gd name="adj" fmla="val 55268"/>
            </a:avLst>
          </a:prstGeom>
          <a:gradFill flip="none" rotWithShape="1">
            <a:gsLst>
              <a:gs pos="0">
                <a:srgbClr val="FF6600"/>
              </a:gs>
              <a:gs pos="100000">
                <a:srgbClr val="FFFFFF"/>
              </a:gs>
            </a:gsLst>
            <a:lin ang="612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4"/>
          <a:stretch>
            <a:fillRect/>
          </a:stretch>
        </p:blipFill>
        <p:spPr>
          <a:xfrm rot="20687757">
            <a:off x="6843868" y="3855078"/>
            <a:ext cx="710686" cy="710686"/>
          </a:xfrm>
          <a:prstGeom prst="rect">
            <a:avLst/>
          </a:prstGeom>
        </p:spPr>
      </p:pic>
      <p:sp>
        <p:nvSpPr>
          <p:cNvPr id="11" name="Parallelogram 10"/>
          <p:cNvSpPr/>
          <p:nvPr/>
        </p:nvSpPr>
        <p:spPr>
          <a:xfrm rot="998658" flipH="1">
            <a:off x="5914992" y="4222447"/>
            <a:ext cx="2270410" cy="977940"/>
          </a:xfrm>
          <a:prstGeom prst="parallelogram">
            <a:avLst>
              <a:gd name="adj" fmla="val 29508"/>
            </a:avLst>
          </a:prstGeom>
          <a:gradFill flip="none" rotWithShape="1">
            <a:gsLst>
              <a:gs pos="0">
                <a:srgbClr val="FF6600"/>
              </a:gs>
              <a:gs pos="100000">
                <a:srgbClr val="FFFFFF"/>
              </a:gs>
            </a:gsLst>
            <a:lin ang="612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0" name="Picture 29"/>
          <p:cNvPicPr>
            <a:picLocks noChangeAspect="1"/>
          </p:cNvPicPr>
          <p:nvPr/>
        </p:nvPicPr>
        <p:blipFill>
          <a:blip r:embed="rId4"/>
          <a:stretch>
            <a:fillRect/>
          </a:stretch>
        </p:blipFill>
        <p:spPr>
          <a:xfrm rot="1392268">
            <a:off x="7568925" y="3076470"/>
            <a:ext cx="689199" cy="689199"/>
          </a:xfrm>
          <a:prstGeom prst="rect">
            <a:avLst/>
          </a:prstGeom>
        </p:spPr>
      </p:pic>
      <p:pic>
        <p:nvPicPr>
          <p:cNvPr id="36" name="Picture 35"/>
          <p:cNvPicPr>
            <a:picLocks noChangeAspect="1"/>
          </p:cNvPicPr>
          <p:nvPr/>
        </p:nvPicPr>
        <p:blipFill>
          <a:blip r:embed="rId4"/>
          <a:stretch>
            <a:fillRect/>
          </a:stretch>
        </p:blipFill>
        <p:spPr>
          <a:xfrm rot="20687757">
            <a:off x="6839981" y="1694433"/>
            <a:ext cx="653657" cy="653657"/>
          </a:xfrm>
          <a:prstGeom prst="rect">
            <a:avLst/>
          </a:prstGeom>
        </p:spPr>
      </p:pic>
    </p:spTree>
    <p:extLst>
      <p:ext uri="{BB962C8B-B14F-4D97-AF65-F5344CB8AC3E}">
        <p14:creationId xmlns:p14="http://schemas.microsoft.com/office/powerpoint/2010/main" val="191610962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Rounded Rectangle 84"/>
          <p:cNvSpPr/>
          <p:nvPr/>
        </p:nvSpPr>
        <p:spPr>
          <a:xfrm>
            <a:off x="285651" y="1006690"/>
            <a:ext cx="8772985" cy="5489114"/>
          </a:xfrm>
          <a:prstGeom prst="roundRect">
            <a:avLst/>
          </a:prstGeom>
          <a:solidFill>
            <a:srgbClr val="FF6600">
              <a:alpha val="5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9" name="Rounded Rectangle 48"/>
          <p:cNvSpPr/>
          <p:nvPr/>
        </p:nvSpPr>
        <p:spPr>
          <a:xfrm>
            <a:off x="559389" y="3098211"/>
            <a:ext cx="8330423" cy="3159706"/>
          </a:xfrm>
          <a:prstGeom prst="roundRect">
            <a:avLst/>
          </a:prstGeom>
          <a:solidFill>
            <a:schemeClr val="bg2">
              <a:alpha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1" name="Rounded Rectangle 80"/>
          <p:cNvSpPr/>
          <p:nvPr/>
        </p:nvSpPr>
        <p:spPr>
          <a:xfrm>
            <a:off x="808228" y="3859361"/>
            <a:ext cx="7885050" cy="2116550"/>
          </a:xfrm>
          <a:prstGeom prst="roundRect">
            <a:avLst/>
          </a:prstGeom>
          <a:solidFill>
            <a:srgbClr val="FF6600">
              <a:alpha val="50000"/>
            </a:srgbClr>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 name="Group 1"/>
          <p:cNvGrpSpPr/>
          <p:nvPr/>
        </p:nvGrpSpPr>
        <p:grpSpPr>
          <a:xfrm flipH="1">
            <a:off x="6170512" y="1169825"/>
            <a:ext cx="1541708" cy="1901790"/>
            <a:chOff x="595822" y="1189038"/>
            <a:chExt cx="2449557" cy="3021677"/>
          </a:xfrm>
        </p:grpSpPr>
        <p:pic>
          <p:nvPicPr>
            <p:cNvPr id="66562" name="Picture 2" descr="MCj0415800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934678" y="1189038"/>
              <a:ext cx="1747838" cy="21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606" name="Text Box 47"/>
            <p:cNvSpPr txBox="1">
              <a:spLocks noChangeArrowheads="1"/>
            </p:cNvSpPr>
            <p:nvPr/>
          </p:nvSpPr>
          <p:spPr bwMode="auto">
            <a:xfrm>
              <a:off x="595822" y="3281588"/>
              <a:ext cx="2449557" cy="929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Arial" charset="0"/>
                  <a:ea typeface="Kozuka Gothic Pro L" charset="0"/>
                  <a:cs typeface="Kozuka Gothic Pro L" charset="0"/>
                </a:defRPr>
              </a:lvl1pPr>
              <a:lvl2pPr marL="37931725" indent="-37474525" eaLnBrk="0" hangingPunct="0">
                <a:defRPr sz="2800">
                  <a:solidFill>
                    <a:schemeClr val="tx1"/>
                  </a:solidFill>
                  <a:latin typeface="Arial" charset="0"/>
                  <a:ea typeface="Kozuka Gothic Pro L" charset="0"/>
                  <a:cs typeface="Kozuka Gothic Pro L" charset="0"/>
                </a:defRPr>
              </a:lvl2pPr>
              <a:lvl3pPr eaLnBrk="0" hangingPunct="0">
                <a:defRPr sz="2800">
                  <a:solidFill>
                    <a:schemeClr val="tx1"/>
                  </a:solidFill>
                  <a:latin typeface="Arial" charset="0"/>
                  <a:ea typeface="Kozuka Gothic Pro L" charset="0"/>
                  <a:cs typeface="Kozuka Gothic Pro L" charset="0"/>
                </a:defRPr>
              </a:lvl3pPr>
              <a:lvl4pPr eaLnBrk="0" hangingPunct="0">
                <a:defRPr sz="2800">
                  <a:solidFill>
                    <a:schemeClr val="tx1"/>
                  </a:solidFill>
                  <a:latin typeface="Arial" charset="0"/>
                  <a:ea typeface="Kozuka Gothic Pro L" charset="0"/>
                  <a:cs typeface="Kozuka Gothic Pro L" charset="0"/>
                </a:defRPr>
              </a:lvl4pPr>
              <a:lvl5pPr eaLnBrk="0" hangingPunct="0">
                <a:defRPr sz="2800">
                  <a:solidFill>
                    <a:schemeClr val="tx1"/>
                  </a:solidFill>
                  <a:latin typeface="Arial" charset="0"/>
                  <a:ea typeface="Kozuka Gothic Pro L" charset="0"/>
                  <a:cs typeface="Kozuka Gothic Pro L" charset="0"/>
                </a:defRPr>
              </a:lvl5pPr>
              <a:lvl6pPr marL="457200" eaLnBrk="0" fontAlgn="base" hangingPunct="0">
                <a:spcBef>
                  <a:spcPct val="0"/>
                </a:spcBef>
                <a:spcAft>
                  <a:spcPct val="0"/>
                </a:spcAft>
                <a:defRPr sz="2800">
                  <a:solidFill>
                    <a:schemeClr val="tx1"/>
                  </a:solidFill>
                  <a:latin typeface="Arial" charset="0"/>
                  <a:ea typeface="Kozuka Gothic Pro L" charset="0"/>
                  <a:cs typeface="Kozuka Gothic Pro L" charset="0"/>
                </a:defRPr>
              </a:lvl6pPr>
              <a:lvl7pPr marL="914400" eaLnBrk="0" fontAlgn="base" hangingPunct="0">
                <a:spcBef>
                  <a:spcPct val="0"/>
                </a:spcBef>
                <a:spcAft>
                  <a:spcPct val="0"/>
                </a:spcAft>
                <a:defRPr sz="2800">
                  <a:solidFill>
                    <a:schemeClr val="tx1"/>
                  </a:solidFill>
                  <a:latin typeface="Arial" charset="0"/>
                  <a:ea typeface="Kozuka Gothic Pro L" charset="0"/>
                  <a:cs typeface="Kozuka Gothic Pro L" charset="0"/>
                </a:defRPr>
              </a:lvl7pPr>
              <a:lvl8pPr marL="1371600" eaLnBrk="0" fontAlgn="base" hangingPunct="0">
                <a:spcBef>
                  <a:spcPct val="0"/>
                </a:spcBef>
                <a:spcAft>
                  <a:spcPct val="0"/>
                </a:spcAft>
                <a:defRPr sz="2800">
                  <a:solidFill>
                    <a:schemeClr val="tx1"/>
                  </a:solidFill>
                  <a:latin typeface="Arial" charset="0"/>
                  <a:ea typeface="Kozuka Gothic Pro L" charset="0"/>
                  <a:cs typeface="Kozuka Gothic Pro L" charset="0"/>
                </a:defRPr>
              </a:lvl8pPr>
              <a:lvl9pPr marL="1828800" eaLnBrk="0" fontAlgn="base" hangingPunct="0">
                <a:spcBef>
                  <a:spcPct val="0"/>
                </a:spcBef>
                <a:spcAft>
                  <a:spcPct val="0"/>
                </a:spcAft>
                <a:defRPr sz="2800">
                  <a:solidFill>
                    <a:schemeClr val="tx1"/>
                  </a:solidFill>
                  <a:latin typeface="Arial" charset="0"/>
                  <a:ea typeface="Kozuka Gothic Pro L" charset="0"/>
                  <a:cs typeface="Kozuka Gothic Pro L" charset="0"/>
                </a:defRPr>
              </a:lvl9pPr>
            </a:lstStyle>
            <a:p>
              <a:pPr algn="ctr" eaLnBrk="1" hangingPunct="1"/>
              <a:r>
                <a:rPr lang="en-US" sz="1600" b="1" dirty="0" smtClean="0">
                  <a:ea typeface="ＭＳ Ｐゴシック" charset="0"/>
                  <a:cs typeface="ＭＳ Ｐゴシック" charset="0"/>
                </a:rPr>
                <a:t>Experimenter</a:t>
              </a:r>
            </a:p>
            <a:p>
              <a:pPr algn="ctr" eaLnBrk="1" hangingPunct="1"/>
              <a:r>
                <a:rPr lang="en-US" sz="1600" b="1" dirty="0" smtClean="0">
                  <a:ea typeface="ＭＳ Ｐゴシック" charset="0"/>
                  <a:cs typeface="ＭＳ Ｐゴシック" charset="0"/>
                </a:rPr>
                <a:t>(aka Student)</a:t>
              </a:r>
              <a:endParaRPr lang="en-US" sz="1600" dirty="0">
                <a:ea typeface="ＭＳ Ｐゴシック" charset="0"/>
                <a:cs typeface="ＭＳ Ｐゴシック" charset="0"/>
              </a:endParaRPr>
            </a:p>
          </p:txBody>
        </p:sp>
      </p:grpSp>
      <p:sp>
        <p:nvSpPr>
          <p:cNvPr id="66607" name="Rectangle 48"/>
          <p:cNvSpPr>
            <a:spLocks noGrp="1" noChangeArrowheads="1"/>
          </p:cNvSpPr>
          <p:nvPr>
            <p:ph type="title" idx="4294967295"/>
          </p:nvPr>
        </p:nvSpPr>
        <p:spPr>
          <a:xfrm>
            <a:off x="1447800" y="152400"/>
            <a:ext cx="7620000" cy="715963"/>
          </a:xfrm>
        </p:spPr>
        <p:txBody>
          <a:bodyPr/>
          <a:lstStyle/>
          <a:p>
            <a:r>
              <a:rPr lang="en-US" sz="4000" dirty="0" smtClean="0">
                <a:latin typeface="Arial" charset="0"/>
                <a:ea typeface="ＭＳ Ｐゴシック" charset="0"/>
                <a:cs typeface="ＭＳ Ｐゴシック" charset="0"/>
              </a:rPr>
              <a:t>Putting it all together</a:t>
            </a:r>
            <a:endParaRPr lang="en-US" sz="3600" dirty="0">
              <a:latin typeface="Arial" charset="0"/>
              <a:ea typeface="ＭＳ Ｐゴシック" charset="0"/>
              <a:cs typeface="ＭＳ Ｐゴシック" charset="0"/>
            </a:endParaRPr>
          </a:p>
        </p:txBody>
      </p:sp>
      <p:sp>
        <p:nvSpPr>
          <p:cNvPr id="78" name="TextBox 77"/>
          <p:cNvSpPr txBox="1"/>
          <p:nvPr/>
        </p:nvSpPr>
        <p:spPr>
          <a:xfrm>
            <a:off x="1039188" y="3156171"/>
            <a:ext cx="869198" cy="461665"/>
          </a:xfrm>
          <a:prstGeom prst="rect">
            <a:avLst/>
          </a:prstGeom>
          <a:noFill/>
        </p:spPr>
        <p:txBody>
          <a:bodyPr wrap="none" rtlCol="0">
            <a:spAutoFit/>
          </a:bodyPr>
          <a:lstStyle/>
          <a:p>
            <a:r>
              <a:rPr lang="en-US" sz="2400" b="1" dirty="0" smtClean="0"/>
              <a:t>slice</a:t>
            </a:r>
            <a:endParaRPr lang="en-US" sz="2400" b="1" dirty="0"/>
          </a:p>
        </p:txBody>
      </p:sp>
      <p:sp>
        <p:nvSpPr>
          <p:cNvPr id="83" name="TextBox 82"/>
          <p:cNvSpPr txBox="1"/>
          <p:nvPr/>
        </p:nvSpPr>
        <p:spPr>
          <a:xfrm>
            <a:off x="1190368" y="3775517"/>
            <a:ext cx="1655622" cy="461665"/>
          </a:xfrm>
          <a:prstGeom prst="rect">
            <a:avLst/>
          </a:prstGeom>
          <a:noFill/>
        </p:spPr>
        <p:txBody>
          <a:bodyPr wrap="none" rtlCol="0">
            <a:spAutoFit/>
          </a:bodyPr>
          <a:lstStyle/>
          <a:p>
            <a:r>
              <a:rPr lang="en-US" sz="2400" b="1" dirty="0" smtClean="0"/>
              <a:t>aggregate</a:t>
            </a:r>
            <a:endParaRPr lang="en-US" sz="2400" b="1" dirty="0"/>
          </a:p>
        </p:txBody>
      </p:sp>
      <p:sp>
        <p:nvSpPr>
          <p:cNvPr id="87" name="TextBox 86"/>
          <p:cNvSpPr txBox="1"/>
          <p:nvPr/>
        </p:nvSpPr>
        <p:spPr>
          <a:xfrm>
            <a:off x="1039188" y="1011121"/>
            <a:ext cx="1210788" cy="461665"/>
          </a:xfrm>
          <a:prstGeom prst="rect">
            <a:avLst/>
          </a:prstGeom>
          <a:noFill/>
        </p:spPr>
        <p:txBody>
          <a:bodyPr wrap="none" rtlCol="0">
            <a:spAutoFit/>
          </a:bodyPr>
          <a:lstStyle/>
          <a:p>
            <a:r>
              <a:rPr lang="en-US" sz="2400" b="1" dirty="0" smtClean="0"/>
              <a:t>project</a:t>
            </a:r>
            <a:endParaRPr lang="en-US" sz="2400" b="1" dirty="0"/>
          </a:p>
        </p:txBody>
      </p:sp>
      <p:sp>
        <p:nvSpPr>
          <p:cNvPr id="89" name="Text Box 47"/>
          <p:cNvSpPr txBox="1">
            <a:spLocks noChangeArrowheads="1"/>
          </p:cNvSpPr>
          <p:nvPr/>
        </p:nvSpPr>
        <p:spPr bwMode="auto">
          <a:xfrm>
            <a:off x="5821322" y="1006690"/>
            <a:ext cx="10397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Arial" charset="0"/>
                <a:ea typeface="Kozuka Gothic Pro L" charset="0"/>
                <a:cs typeface="Kozuka Gothic Pro L" charset="0"/>
              </a:defRPr>
            </a:lvl1pPr>
            <a:lvl2pPr marL="37931725" indent="-37474525" eaLnBrk="0" hangingPunct="0">
              <a:defRPr sz="2800">
                <a:solidFill>
                  <a:schemeClr val="tx1"/>
                </a:solidFill>
                <a:latin typeface="Arial" charset="0"/>
                <a:ea typeface="Kozuka Gothic Pro L" charset="0"/>
                <a:cs typeface="Kozuka Gothic Pro L" charset="0"/>
              </a:defRPr>
            </a:lvl2pPr>
            <a:lvl3pPr eaLnBrk="0" hangingPunct="0">
              <a:defRPr sz="2800">
                <a:solidFill>
                  <a:schemeClr val="tx1"/>
                </a:solidFill>
                <a:latin typeface="Arial" charset="0"/>
                <a:ea typeface="Kozuka Gothic Pro L" charset="0"/>
                <a:cs typeface="Kozuka Gothic Pro L" charset="0"/>
              </a:defRPr>
            </a:lvl3pPr>
            <a:lvl4pPr eaLnBrk="0" hangingPunct="0">
              <a:defRPr sz="2800">
                <a:solidFill>
                  <a:schemeClr val="tx1"/>
                </a:solidFill>
                <a:latin typeface="Arial" charset="0"/>
                <a:ea typeface="Kozuka Gothic Pro L" charset="0"/>
                <a:cs typeface="Kozuka Gothic Pro L" charset="0"/>
              </a:defRPr>
            </a:lvl4pPr>
            <a:lvl5pPr eaLnBrk="0" hangingPunct="0">
              <a:defRPr sz="2800">
                <a:solidFill>
                  <a:schemeClr val="tx1"/>
                </a:solidFill>
                <a:latin typeface="Arial" charset="0"/>
                <a:ea typeface="Kozuka Gothic Pro L" charset="0"/>
                <a:cs typeface="Kozuka Gothic Pro L" charset="0"/>
              </a:defRPr>
            </a:lvl5pPr>
            <a:lvl6pPr marL="457200" eaLnBrk="0" fontAlgn="base" hangingPunct="0">
              <a:spcBef>
                <a:spcPct val="0"/>
              </a:spcBef>
              <a:spcAft>
                <a:spcPct val="0"/>
              </a:spcAft>
              <a:defRPr sz="2800">
                <a:solidFill>
                  <a:schemeClr val="tx1"/>
                </a:solidFill>
                <a:latin typeface="Arial" charset="0"/>
                <a:ea typeface="Kozuka Gothic Pro L" charset="0"/>
                <a:cs typeface="Kozuka Gothic Pro L" charset="0"/>
              </a:defRPr>
            </a:lvl6pPr>
            <a:lvl7pPr marL="914400" eaLnBrk="0" fontAlgn="base" hangingPunct="0">
              <a:spcBef>
                <a:spcPct val="0"/>
              </a:spcBef>
              <a:spcAft>
                <a:spcPct val="0"/>
              </a:spcAft>
              <a:defRPr sz="2800">
                <a:solidFill>
                  <a:schemeClr val="tx1"/>
                </a:solidFill>
                <a:latin typeface="Arial" charset="0"/>
                <a:ea typeface="Kozuka Gothic Pro L" charset="0"/>
                <a:cs typeface="Kozuka Gothic Pro L" charset="0"/>
              </a:defRPr>
            </a:lvl7pPr>
            <a:lvl8pPr marL="1371600" eaLnBrk="0" fontAlgn="base" hangingPunct="0">
              <a:spcBef>
                <a:spcPct val="0"/>
              </a:spcBef>
              <a:spcAft>
                <a:spcPct val="0"/>
              </a:spcAft>
              <a:defRPr sz="2800">
                <a:solidFill>
                  <a:schemeClr val="tx1"/>
                </a:solidFill>
                <a:latin typeface="Arial" charset="0"/>
                <a:ea typeface="Kozuka Gothic Pro L" charset="0"/>
                <a:cs typeface="Kozuka Gothic Pro L" charset="0"/>
              </a:defRPr>
            </a:lvl8pPr>
            <a:lvl9pPr marL="1828800" eaLnBrk="0" fontAlgn="base" hangingPunct="0">
              <a:spcBef>
                <a:spcPct val="0"/>
              </a:spcBef>
              <a:spcAft>
                <a:spcPct val="0"/>
              </a:spcAft>
              <a:defRPr sz="2800">
                <a:solidFill>
                  <a:schemeClr val="tx1"/>
                </a:solidFill>
                <a:latin typeface="Arial" charset="0"/>
                <a:ea typeface="Kozuka Gothic Pro L" charset="0"/>
                <a:cs typeface="Kozuka Gothic Pro L" charset="0"/>
              </a:defRPr>
            </a:lvl9pPr>
          </a:lstStyle>
          <a:p>
            <a:pPr algn="ctr" eaLnBrk="1" hangingPunct="1"/>
            <a:r>
              <a:rPr lang="en-US" sz="1600" b="1" dirty="0" smtClean="0">
                <a:ea typeface="ＭＳ Ｐゴシック" charset="0"/>
                <a:cs typeface="ＭＳ Ｐゴシック" charset="0"/>
              </a:rPr>
              <a:t>Member:</a:t>
            </a:r>
            <a:endParaRPr lang="en-US" sz="1600" dirty="0" smtClean="0">
              <a:ea typeface="ＭＳ Ｐゴシック" charset="0"/>
              <a:cs typeface="ＭＳ Ｐゴシック" charset="0"/>
            </a:endParaRPr>
          </a:p>
        </p:txBody>
      </p:sp>
      <p:sp>
        <p:nvSpPr>
          <p:cNvPr id="93" name="Text Box 47"/>
          <p:cNvSpPr txBox="1">
            <a:spLocks noChangeArrowheads="1"/>
          </p:cNvSpPr>
          <p:nvPr/>
        </p:nvSpPr>
        <p:spPr bwMode="auto">
          <a:xfrm>
            <a:off x="3232423" y="1019771"/>
            <a:ext cx="7318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Arial" charset="0"/>
                <a:ea typeface="Kozuka Gothic Pro L" charset="0"/>
                <a:cs typeface="Kozuka Gothic Pro L" charset="0"/>
              </a:defRPr>
            </a:lvl1pPr>
            <a:lvl2pPr marL="37931725" indent="-37474525" eaLnBrk="0" hangingPunct="0">
              <a:defRPr sz="2800">
                <a:solidFill>
                  <a:schemeClr val="tx1"/>
                </a:solidFill>
                <a:latin typeface="Arial" charset="0"/>
                <a:ea typeface="Kozuka Gothic Pro L" charset="0"/>
                <a:cs typeface="Kozuka Gothic Pro L" charset="0"/>
              </a:defRPr>
            </a:lvl2pPr>
            <a:lvl3pPr eaLnBrk="0" hangingPunct="0">
              <a:defRPr sz="2800">
                <a:solidFill>
                  <a:schemeClr val="tx1"/>
                </a:solidFill>
                <a:latin typeface="Arial" charset="0"/>
                <a:ea typeface="Kozuka Gothic Pro L" charset="0"/>
                <a:cs typeface="Kozuka Gothic Pro L" charset="0"/>
              </a:defRPr>
            </a:lvl3pPr>
            <a:lvl4pPr eaLnBrk="0" hangingPunct="0">
              <a:defRPr sz="2800">
                <a:solidFill>
                  <a:schemeClr val="tx1"/>
                </a:solidFill>
                <a:latin typeface="Arial" charset="0"/>
                <a:ea typeface="Kozuka Gothic Pro L" charset="0"/>
                <a:cs typeface="Kozuka Gothic Pro L" charset="0"/>
              </a:defRPr>
            </a:lvl4pPr>
            <a:lvl5pPr eaLnBrk="0" hangingPunct="0">
              <a:defRPr sz="2800">
                <a:solidFill>
                  <a:schemeClr val="tx1"/>
                </a:solidFill>
                <a:latin typeface="Arial" charset="0"/>
                <a:ea typeface="Kozuka Gothic Pro L" charset="0"/>
                <a:cs typeface="Kozuka Gothic Pro L" charset="0"/>
              </a:defRPr>
            </a:lvl5pPr>
            <a:lvl6pPr marL="457200" eaLnBrk="0" fontAlgn="base" hangingPunct="0">
              <a:spcBef>
                <a:spcPct val="0"/>
              </a:spcBef>
              <a:spcAft>
                <a:spcPct val="0"/>
              </a:spcAft>
              <a:defRPr sz="2800">
                <a:solidFill>
                  <a:schemeClr val="tx1"/>
                </a:solidFill>
                <a:latin typeface="Arial" charset="0"/>
                <a:ea typeface="Kozuka Gothic Pro L" charset="0"/>
                <a:cs typeface="Kozuka Gothic Pro L" charset="0"/>
              </a:defRPr>
            </a:lvl6pPr>
            <a:lvl7pPr marL="914400" eaLnBrk="0" fontAlgn="base" hangingPunct="0">
              <a:spcBef>
                <a:spcPct val="0"/>
              </a:spcBef>
              <a:spcAft>
                <a:spcPct val="0"/>
              </a:spcAft>
              <a:defRPr sz="2800">
                <a:solidFill>
                  <a:schemeClr val="tx1"/>
                </a:solidFill>
                <a:latin typeface="Arial" charset="0"/>
                <a:ea typeface="Kozuka Gothic Pro L" charset="0"/>
                <a:cs typeface="Kozuka Gothic Pro L" charset="0"/>
              </a:defRPr>
            </a:lvl7pPr>
            <a:lvl8pPr marL="1371600" eaLnBrk="0" fontAlgn="base" hangingPunct="0">
              <a:spcBef>
                <a:spcPct val="0"/>
              </a:spcBef>
              <a:spcAft>
                <a:spcPct val="0"/>
              </a:spcAft>
              <a:defRPr sz="2800">
                <a:solidFill>
                  <a:schemeClr val="tx1"/>
                </a:solidFill>
                <a:latin typeface="Arial" charset="0"/>
                <a:ea typeface="Kozuka Gothic Pro L" charset="0"/>
                <a:cs typeface="Kozuka Gothic Pro L" charset="0"/>
              </a:defRPr>
            </a:lvl8pPr>
            <a:lvl9pPr marL="1828800" eaLnBrk="0" fontAlgn="base" hangingPunct="0">
              <a:spcBef>
                <a:spcPct val="0"/>
              </a:spcBef>
              <a:spcAft>
                <a:spcPct val="0"/>
              </a:spcAft>
              <a:defRPr sz="2800">
                <a:solidFill>
                  <a:schemeClr val="tx1"/>
                </a:solidFill>
                <a:latin typeface="Arial" charset="0"/>
                <a:ea typeface="Kozuka Gothic Pro L" charset="0"/>
                <a:cs typeface="Kozuka Gothic Pro L" charset="0"/>
              </a:defRPr>
            </a:lvl9pPr>
          </a:lstStyle>
          <a:p>
            <a:pPr algn="ctr" eaLnBrk="1" hangingPunct="1"/>
            <a:r>
              <a:rPr lang="en-US" sz="1600" b="1" dirty="0" smtClean="0">
                <a:ea typeface="ＭＳ Ｐゴシック" charset="0"/>
                <a:cs typeface="ＭＳ Ｐゴシック" charset="0"/>
              </a:rPr>
              <a:t>Lead:</a:t>
            </a:r>
            <a:endParaRPr lang="en-US" sz="1600" dirty="0" smtClean="0">
              <a:ea typeface="ＭＳ Ｐゴシック" charset="0"/>
              <a:cs typeface="ＭＳ Ｐゴシック" charset="0"/>
            </a:endParaRPr>
          </a:p>
        </p:txBody>
      </p:sp>
      <p:pic>
        <p:nvPicPr>
          <p:cNvPr id="96" name="Picture 95"/>
          <p:cNvPicPr>
            <a:picLocks noChangeAspect="1"/>
          </p:cNvPicPr>
          <p:nvPr/>
        </p:nvPicPr>
        <p:blipFill>
          <a:blip r:embed="rId4"/>
          <a:stretch>
            <a:fillRect/>
          </a:stretch>
        </p:blipFill>
        <p:spPr>
          <a:xfrm>
            <a:off x="4104737" y="1234275"/>
            <a:ext cx="892324" cy="1341767"/>
          </a:xfrm>
          <a:prstGeom prst="rect">
            <a:avLst/>
          </a:prstGeom>
        </p:spPr>
      </p:pic>
      <p:sp>
        <p:nvSpPr>
          <p:cNvPr id="97" name="Text Box 47"/>
          <p:cNvSpPr txBox="1">
            <a:spLocks noChangeArrowheads="1"/>
          </p:cNvSpPr>
          <p:nvPr/>
        </p:nvSpPr>
        <p:spPr bwMode="auto">
          <a:xfrm flipH="1">
            <a:off x="3714539" y="2491172"/>
            <a:ext cx="1678564"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Arial" charset="0"/>
                <a:ea typeface="Kozuka Gothic Pro L" charset="0"/>
                <a:cs typeface="Kozuka Gothic Pro L" charset="0"/>
              </a:defRPr>
            </a:lvl1pPr>
            <a:lvl2pPr marL="37931725" indent="-37474525" eaLnBrk="0" hangingPunct="0">
              <a:defRPr sz="2800">
                <a:solidFill>
                  <a:schemeClr val="tx1"/>
                </a:solidFill>
                <a:latin typeface="Arial" charset="0"/>
                <a:ea typeface="Kozuka Gothic Pro L" charset="0"/>
                <a:cs typeface="Kozuka Gothic Pro L" charset="0"/>
              </a:defRPr>
            </a:lvl2pPr>
            <a:lvl3pPr eaLnBrk="0" hangingPunct="0">
              <a:defRPr sz="2800">
                <a:solidFill>
                  <a:schemeClr val="tx1"/>
                </a:solidFill>
                <a:latin typeface="Arial" charset="0"/>
                <a:ea typeface="Kozuka Gothic Pro L" charset="0"/>
                <a:cs typeface="Kozuka Gothic Pro L" charset="0"/>
              </a:defRPr>
            </a:lvl3pPr>
            <a:lvl4pPr eaLnBrk="0" hangingPunct="0">
              <a:defRPr sz="2800">
                <a:solidFill>
                  <a:schemeClr val="tx1"/>
                </a:solidFill>
                <a:latin typeface="Arial" charset="0"/>
                <a:ea typeface="Kozuka Gothic Pro L" charset="0"/>
                <a:cs typeface="Kozuka Gothic Pro L" charset="0"/>
              </a:defRPr>
            </a:lvl4pPr>
            <a:lvl5pPr eaLnBrk="0" hangingPunct="0">
              <a:defRPr sz="2800">
                <a:solidFill>
                  <a:schemeClr val="tx1"/>
                </a:solidFill>
                <a:latin typeface="Arial" charset="0"/>
                <a:ea typeface="Kozuka Gothic Pro L" charset="0"/>
                <a:cs typeface="Kozuka Gothic Pro L" charset="0"/>
              </a:defRPr>
            </a:lvl5pPr>
            <a:lvl6pPr marL="457200" eaLnBrk="0" fontAlgn="base" hangingPunct="0">
              <a:spcBef>
                <a:spcPct val="0"/>
              </a:spcBef>
              <a:spcAft>
                <a:spcPct val="0"/>
              </a:spcAft>
              <a:defRPr sz="2800">
                <a:solidFill>
                  <a:schemeClr val="tx1"/>
                </a:solidFill>
                <a:latin typeface="Arial" charset="0"/>
                <a:ea typeface="Kozuka Gothic Pro L" charset="0"/>
                <a:cs typeface="Kozuka Gothic Pro L" charset="0"/>
              </a:defRPr>
            </a:lvl6pPr>
            <a:lvl7pPr marL="914400" eaLnBrk="0" fontAlgn="base" hangingPunct="0">
              <a:spcBef>
                <a:spcPct val="0"/>
              </a:spcBef>
              <a:spcAft>
                <a:spcPct val="0"/>
              </a:spcAft>
              <a:defRPr sz="2800">
                <a:solidFill>
                  <a:schemeClr val="tx1"/>
                </a:solidFill>
                <a:latin typeface="Arial" charset="0"/>
                <a:ea typeface="Kozuka Gothic Pro L" charset="0"/>
                <a:cs typeface="Kozuka Gothic Pro L" charset="0"/>
              </a:defRPr>
            </a:lvl7pPr>
            <a:lvl8pPr marL="1371600" eaLnBrk="0" fontAlgn="base" hangingPunct="0">
              <a:spcBef>
                <a:spcPct val="0"/>
              </a:spcBef>
              <a:spcAft>
                <a:spcPct val="0"/>
              </a:spcAft>
              <a:defRPr sz="2800">
                <a:solidFill>
                  <a:schemeClr val="tx1"/>
                </a:solidFill>
                <a:latin typeface="Arial" charset="0"/>
                <a:ea typeface="Kozuka Gothic Pro L" charset="0"/>
                <a:cs typeface="Kozuka Gothic Pro L" charset="0"/>
              </a:defRPr>
            </a:lvl8pPr>
            <a:lvl9pPr marL="1828800" eaLnBrk="0" fontAlgn="base" hangingPunct="0">
              <a:spcBef>
                <a:spcPct val="0"/>
              </a:spcBef>
              <a:spcAft>
                <a:spcPct val="0"/>
              </a:spcAft>
              <a:defRPr sz="2800">
                <a:solidFill>
                  <a:schemeClr val="tx1"/>
                </a:solidFill>
                <a:latin typeface="Arial" charset="0"/>
                <a:ea typeface="Kozuka Gothic Pro L" charset="0"/>
                <a:cs typeface="Kozuka Gothic Pro L" charset="0"/>
              </a:defRPr>
            </a:lvl9pPr>
          </a:lstStyle>
          <a:p>
            <a:pPr algn="ctr" eaLnBrk="1" hangingPunct="1"/>
            <a:r>
              <a:rPr lang="en-US" sz="1600" b="1" dirty="0" smtClean="0">
                <a:ea typeface="ＭＳ Ｐゴシック" charset="0"/>
                <a:cs typeface="ＭＳ Ｐゴシック" charset="0"/>
              </a:rPr>
              <a:t>Experimenter</a:t>
            </a:r>
          </a:p>
          <a:p>
            <a:pPr algn="ctr" eaLnBrk="1" hangingPunct="1"/>
            <a:r>
              <a:rPr lang="en-US" sz="1600" b="1" dirty="0" smtClean="0">
                <a:ea typeface="ＭＳ Ｐゴシック" charset="0"/>
                <a:cs typeface="ＭＳ Ｐゴシック" charset="0"/>
              </a:rPr>
              <a:t>(aka Professor)</a:t>
            </a:r>
            <a:endParaRPr lang="en-US" sz="1600" dirty="0" smtClean="0">
              <a:ea typeface="ＭＳ Ｐゴシック" charset="0"/>
              <a:cs typeface="ＭＳ Ｐゴシック" charset="0"/>
            </a:endParaRPr>
          </a:p>
        </p:txBody>
      </p:sp>
      <p:sp>
        <p:nvSpPr>
          <p:cNvPr id="55" name="Can 54"/>
          <p:cNvSpPr/>
          <p:nvPr/>
        </p:nvSpPr>
        <p:spPr>
          <a:xfrm rot="16200000" flipH="1">
            <a:off x="4497369" y="3484487"/>
            <a:ext cx="458780" cy="2995920"/>
          </a:xfrm>
          <a:prstGeom prst="can">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TextBox 61"/>
          <p:cNvSpPr txBox="1"/>
          <p:nvPr/>
        </p:nvSpPr>
        <p:spPr>
          <a:xfrm>
            <a:off x="3346256" y="4754463"/>
            <a:ext cx="2882661" cy="461665"/>
          </a:xfrm>
          <a:prstGeom prst="rect">
            <a:avLst/>
          </a:prstGeom>
          <a:noFill/>
        </p:spPr>
        <p:txBody>
          <a:bodyPr wrap="square" rtlCol="0">
            <a:spAutoFit/>
          </a:bodyPr>
          <a:lstStyle/>
          <a:p>
            <a:pPr algn="ctr"/>
            <a:r>
              <a:rPr lang="en-US" sz="2400" dirty="0" smtClean="0">
                <a:solidFill>
                  <a:schemeClr val="bg1"/>
                </a:solidFill>
              </a:rPr>
              <a:t>Layer 2</a:t>
            </a:r>
            <a:endParaRPr lang="en-US" sz="2400" dirty="0">
              <a:solidFill>
                <a:schemeClr val="bg1"/>
              </a:solidFill>
            </a:endParaRPr>
          </a:p>
        </p:txBody>
      </p:sp>
      <p:pic>
        <p:nvPicPr>
          <p:cNvPr id="3" name="Picture 2" descr="skd188256sdc.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73699" y="4214308"/>
            <a:ext cx="1984861" cy="1701075"/>
          </a:xfrm>
          <a:prstGeom prst="rect">
            <a:avLst/>
          </a:prstGeom>
        </p:spPr>
      </p:pic>
      <p:sp>
        <p:nvSpPr>
          <p:cNvPr id="86" name="TextBox 85"/>
          <p:cNvSpPr txBox="1"/>
          <p:nvPr/>
        </p:nvSpPr>
        <p:spPr>
          <a:xfrm>
            <a:off x="6628377" y="4451752"/>
            <a:ext cx="1210113" cy="353943"/>
          </a:xfrm>
          <a:prstGeom prst="rect">
            <a:avLst/>
          </a:prstGeom>
          <a:noFill/>
        </p:spPr>
        <p:txBody>
          <a:bodyPr wrap="square" rtlCol="0">
            <a:spAutoFit/>
          </a:bodyPr>
          <a:lstStyle/>
          <a:p>
            <a:pPr algn="ctr"/>
            <a:r>
              <a:rPr lang="en-US" sz="1700" dirty="0" smtClean="0">
                <a:solidFill>
                  <a:schemeClr val="bg1"/>
                </a:solidFill>
              </a:rPr>
              <a:t>resource</a:t>
            </a:r>
            <a:endParaRPr lang="en-US" sz="1700" dirty="0">
              <a:solidFill>
                <a:schemeClr val="bg1"/>
              </a:solidFill>
            </a:endParaRPr>
          </a:p>
        </p:txBody>
      </p:sp>
      <p:pic>
        <p:nvPicPr>
          <p:cNvPr id="99" name="Picture 98" descr="skd188256sdc.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903797" y="4214308"/>
            <a:ext cx="1984861" cy="1701075"/>
          </a:xfrm>
          <a:prstGeom prst="rect">
            <a:avLst/>
          </a:prstGeom>
        </p:spPr>
      </p:pic>
      <p:sp>
        <p:nvSpPr>
          <p:cNvPr id="100" name="TextBox 99"/>
          <p:cNvSpPr txBox="1"/>
          <p:nvPr/>
        </p:nvSpPr>
        <p:spPr>
          <a:xfrm>
            <a:off x="1648309" y="4451752"/>
            <a:ext cx="1210113" cy="353943"/>
          </a:xfrm>
          <a:prstGeom prst="rect">
            <a:avLst/>
          </a:prstGeom>
          <a:noFill/>
        </p:spPr>
        <p:txBody>
          <a:bodyPr wrap="square" rtlCol="0">
            <a:spAutoFit/>
          </a:bodyPr>
          <a:lstStyle/>
          <a:p>
            <a:pPr algn="ctr"/>
            <a:r>
              <a:rPr lang="en-US" sz="1700" dirty="0" smtClean="0">
                <a:solidFill>
                  <a:schemeClr val="bg1"/>
                </a:solidFill>
              </a:rPr>
              <a:t>resource</a:t>
            </a:r>
            <a:endParaRPr lang="en-US" sz="1700" dirty="0">
              <a:solidFill>
                <a:schemeClr val="bg1"/>
              </a:solidFill>
            </a:endParaRPr>
          </a:p>
        </p:txBody>
      </p:sp>
    </p:spTree>
    <p:extLst>
      <p:ext uri="{BB962C8B-B14F-4D97-AF65-F5344CB8AC3E}">
        <p14:creationId xmlns:p14="http://schemas.microsoft.com/office/powerpoint/2010/main" val="2322301545"/>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ounded Rectangle 29"/>
          <p:cNvSpPr/>
          <p:nvPr/>
        </p:nvSpPr>
        <p:spPr>
          <a:xfrm>
            <a:off x="444608" y="1005362"/>
            <a:ext cx="8330423" cy="2146786"/>
          </a:xfrm>
          <a:prstGeom prst="roundRect">
            <a:avLst/>
          </a:prstGeom>
          <a:solidFill>
            <a:schemeClr val="bg2">
              <a:alpha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1" name="TextBox 30"/>
          <p:cNvSpPr txBox="1"/>
          <p:nvPr/>
        </p:nvSpPr>
        <p:spPr>
          <a:xfrm>
            <a:off x="751624" y="981104"/>
            <a:ext cx="755110" cy="400110"/>
          </a:xfrm>
          <a:prstGeom prst="rect">
            <a:avLst/>
          </a:prstGeom>
          <a:noFill/>
        </p:spPr>
        <p:txBody>
          <a:bodyPr wrap="none" rtlCol="0">
            <a:spAutoFit/>
          </a:bodyPr>
          <a:lstStyle/>
          <a:p>
            <a:r>
              <a:rPr lang="en-US" sz="2000" b="1" dirty="0" smtClean="0"/>
              <a:t>slice</a:t>
            </a:r>
            <a:endParaRPr lang="en-US" sz="2000" b="1" dirty="0"/>
          </a:p>
        </p:txBody>
      </p:sp>
      <p:sp>
        <p:nvSpPr>
          <p:cNvPr id="2" name="Title 1"/>
          <p:cNvSpPr>
            <a:spLocks noGrp="1"/>
          </p:cNvSpPr>
          <p:nvPr>
            <p:ph type="title"/>
          </p:nvPr>
        </p:nvSpPr>
        <p:spPr>
          <a:xfrm>
            <a:off x="685800" y="-90708"/>
            <a:ext cx="8229600" cy="1143000"/>
          </a:xfrm>
        </p:spPr>
        <p:txBody>
          <a:bodyPr/>
          <a:lstStyle/>
          <a:p>
            <a:r>
              <a:rPr lang="en-US" sz="3600" dirty="0" smtClean="0"/>
              <a:t>Part I</a:t>
            </a:r>
            <a:r>
              <a:rPr lang="en-US" sz="3600" dirty="0"/>
              <a:t> </a:t>
            </a:r>
            <a:r>
              <a:rPr lang="en-US" sz="3600" dirty="0" smtClean="0"/>
              <a:t>continued:</a:t>
            </a:r>
            <a:br>
              <a:rPr lang="en-US" sz="3600" dirty="0" smtClean="0"/>
            </a:br>
            <a:r>
              <a:rPr lang="en-US" sz="3600" dirty="0" smtClean="0"/>
              <a:t>Obtain Resources</a:t>
            </a:r>
            <a:endParaRPr lang="en-US" sz="3600" dirty="0"/>
          </a:p>
        </p:txBody>
      </p:sp>
      <p:sp>
        <p:nvSpPr>
          <p:cNvPr id="3" name="Content Placeholder 2"/>
          <p:cNvSpPr>
            <a:spLocks noGrp="1"/>
          </p:cNvSpPr>
          <p:nvPr>
            <p:ph idx="1"/>
          </p:nvPr>
        </p:nvSpPr>
        <p:spPr>
          <a:xfrm>
            <a:off x="457200" y="3613253"/>
            <a:ext cx="8458200" cy="2862858"/>
          </a:xfrm>
          <a:solidFill>
            <a:srgbClr val="FF6600">
              <a:alpha val="16000"/>
            </a:srgbClr>
          </a:solidFill>
        </p:spPr>
        <p:txBody>
          <a:bodyPr/>
          <a:lstStyle/>
          <a:p>
            <a:pPr marL="0" indent="0">
              <a:spcBef>
                <a:spcPts val="1272"/>
              </a:spcBef>
              <a:spcAft>
                <a:spcPts val="1200"/>
              </a:spcAft>
              <a:buNone/>
            </a:pPr>
            <a:r>
              <a:rPr lang="en-US" dirty="0" smtClean="0"/>
              <a:t>3.1 Create a slice</a:t>
            </a:r>
          </a:p>
          <a:p>
            <a:pPr marL="0" indent="0">
              <a:spcBef>
                <a:spcPts val="1272"/>
              </a:spcBef>
              <a:spcAft>
                <a:spcPts val="1200"/>
              </a:spcAft>
              <a:buNone/>
            </a:pPr>
            <a:r>
              <a:rPr lang="en-US" dirty="0" smtClean="0"/>
              <a:t>3.2 (optional) Renew your slice</a:t>
            </a:r>
          </a:p>
          <a:p>
            <a:pPr marL="0" indent="0">
              <a:spcBef>
                <a:spcPts val="1272"/>
              </a:spcBef>
              <a:spcAft>
                <a:spcPts val="1200"/>
              </a:spcAft>
              <a:buNone/>
            </a:pPr>
            <a:r>
              <a:rPr lang="en-US" dirty="0" smtClean="0"/>
              <a:t>3.3 Reserve two VMs at on aggregate</a:t>
            </a:r>
          </a:p>
          <a:p>
            <a:pPr marL="0" indent="0">
              <a:spcBef>
                <a:spcPts val="1272"/>
              </a:spcBef>
              <a:spcAft>
                <a:spcPts val="1200"/>
              </a:spcAft>
              <a:buNone/>
            </a:pPr>
            <a:r>
              <a:rPr lang="en-US" dirty="0" smtClean="0"/>
              <a:t>3.4 Check Whether VMs are Ready to be Used</a:t>
            </a:r>
          </a:p>
        </p:txBody>
      </p:sp>
      <p:sp>
        <p:nvSpPr>
          <p:cNvPr id="7" name="Can 6"/>
          <p:cNvSpPr/>
          <p:nvPr/>
        </p:nvSpPr>
        <p:spPr>
          <a:xfrm rot="16200000" flipH="1">
            <a:off x="4270362" y="324232"/>
            <a:ext cx="458780" cy="3294687"/>
          </a:xfrm>
          <a:prstGeom prst="can">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3031932" y="1743592"/>
            <a:ext cx="2989578" cy="461665"/>
          </a:xfrm>
          <a:prstGeom prst="rect">
            <a:avLst/>
          </a:prstGeom>
          <a:noFill/>
        </p:spPr>
        <p:txBody>
          <a:bodyPr wrap="square" rtlCol="0">
            <a:spAutoFit/>
          </a:bodyPr>
          <a:lstStyle/>
          <a:p>
            <a:pPr algn="ctr"/>
            <a:r>
              <a:rPr lang="en-US" sz="2400" dirty="0" smtClean="0">
                <a:solidFill>
                  <a:schemeClr val="bg1"/>
                </a:solidFill>
              </a:rPr>
              <a:t>Layer 2</a:t>
            </a:r>
            <a:endParaRPr lang="en-US" sz="2400" dirty="0">
              <a:solidFill>
                <a:schemeClr val="bg1"/>
              </a:solidFill>
            </a:endParaRPr>
          </a:p>
        </p:txBody>
      </p:sp>
      <p:pic>
        <p:nvPicPr>
          <p:cNvPr id="26" name="Picture 25" descr="skd188256sd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0621" y="1311778"/>
            <a:ext cx="1984861" cy="1701075"/>
          </a:xfrm>
          <a:prstGeom prst="rect">
            <a:avLst/>
          </a:prstGeom>
        </p:spPr>
      </p:pic>
      <p:sp>
        <p:nvSpPr>
          <p:cNvPr id="27" name="TextBox 26"/>
          <p:cNvSpPr txBox="1"/>
          <p:nvPr/>
        </p:nvSpPr>
        <p:spPr>
          <a:xfrm>
            <a:off x="6381093" y="1583702"/>
            <a:ext cx="1210113" cy="353943"/>
          </a:xfrm>
          <a:prstGeom prst="rect">
            <a:avLst/>
          </a:prstGeom>
          <a:noFill/>
        </p:spPr>
        <p:txBody>
          <a:bodyPr wrap="square" rtlCol="0">
            <a:spAutoFit/>
          </a:bodyPr>
          <a:lstStyle/>
          <a:p>
            <a:pPr algn="ctr"/>
            <a:r>
              <a:rPr lang="en-US" sz="1700" dirty="0" smtClean="0">
                <a:solidFill>
                  <a:schemeClr val="bg1"/>
                </a:solidFill>
              </a:rPr>
              <a:t>VM</a:t>
            </a:r>
          </a:p>
        </p:txBody>
      </p:sp>
      <p:pic>
        <p:nvPicPr>
          <p:cNvPr id="28" name="Picture 27" descr="skd188256sd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1624" y="1311778"/>
            <a:ext cx="1984861" cy="1701075"/>
          </a:xfrm>
          <a:prstGeom prst="rect">
            <a:avLst/>
          </a:prstGeom>
        </p:spPr>
      </p:pic>
      <p:sp>
        <p:nvSpPr>
          <p:cNvPr id="29" name="TextBox 28"/>
          <p:cNvSpPr txBox="1"/>
          <p:nvPr/>
        </p:nvSpPr>
        <p:spPr>
          <a:xfrm>
            <a:off x="1443223" y="1593156"/>
            <a:ext cx="1210113" cy="353943"/>
          </a:xfrm>
          <a:prstGeom prst="rect">
            <a:avLst/>
          </a:prstGeom>
          <a:noFill/>
        </p:spPr>
        <p:txBody>
          <a:bodyPr wrap="square" rtlCol="0">
            <a:spAutoFit/>
          </a:bodyPr>
          <a:lstStyle/>
          <a:p>
            <a:pPr algn="ctr"/>
            <a:r>
              <a:rPr lang="en-US" sz="1700" dirty="0" smtClean="0">
                <a:solidFill>
                  <a:schemeClr val="bg1"/>
                </a:solidFill>
              </a:rPr>
              <a:t>VM</a:t>
            </a:r>
          </a:p>
        </p:txBody>
      </p:sp>
    </p:spTree>
    <p:extLst>
      <p:ext uri="{BB962C8B-B14F-4D97-AF65-F5344CB8AC3E}">
        <p14:creationId xmlns:p14="http://schemas.microsoft.com/office/powerpoint/2010/main" val="111468737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grpSp>
        <p:nvGrpSpPr>
          <p:cNvPr id="6" name="Group 5"/>
          <p:cNvGrpSpPr/>
          <p:nvPr/>
        </p:nvGrpSpPr>
        <p:grpSpPr>
          <a:xfrm>
            <a:off x="197076" y="202609"/>
            <a:ext cx="541209" cy="452517"/>
            <a:chOff x="-1207111" y="3269829"/>
            <a:chExt cx="541209" cy="452517"/>
          </a:xfrm>
        </p:grpSpPr>
        <p:sp>
          <p:nvSpPr>
            <p:cNvPr id="7" name="Oval 6"/>
            <p:cNvSpPr/>
            <p:nvPr/>
          </p:nvSpPr>
          <p:spPr>
            <a:xfrm>
              <a:off x="-1175162" y="3269829"/>
              <a:ext cx="452517" cy="452517"/>
            </a:xfrm>
            <a:prstGeom prst="ellipse">
              <a:avLst/>
            </a:prstGeom>
            <a:solidFill>
              <a:srgbClr val="FFD89E"/>
            </a:solidFill>
            <a:ln w="381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11" name="TextBox 10"/>
            <p:cNvSpPr txBox="1"/>
            <p:nvPr/>
          </p:nvSpPr>
          <p:spPr>
            <a:xfrm>
              <a:off x="-1207111" y="3287152"/>
              <a:ext cx="541209" cy="400110"/>
            </a:xfrm>
            <a:prstGeom prst="rect">
              <a:avLst/>
            </a:prstGeom>
            <a:noFill/>
          </p:spPr>
          <p:txBody>
            <a:bodyPr wrap="none" rtlCol="0">
              <a:spAutoFit/>
            </a:bodyPr>
            <a:lstStyle/>
            <a:p>
              <a:r>
                <a:rPr lang="en-US" sz="2000" b="1" dirty="0" smtClean="0"/>
                <a:t>3.1</a:t>
              </a:r>
              <a:endParaRPr lang="en-US" sz="2000" b="1" dirty="0"/>
            </a:p>
          </p:txBody>
        </p:sp>
      </p:grpSp>
      <p:pic>
        <p:nvPicPr>
          <p:cNvPr id="3" name="Picture 2" descr="project_p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3343" y="332232"/>
            <a:ext cx="6633290" cy="6427379"/>
          </a:xfrm>
          <a:prstGeom prst="rect">
            <a:avLst/>
          </a:prstGeom>
          <a:ln w="38100" cmpd="sng">
            <a:solidFill>
              <a:srgbClr val="FF6600"/>
            </a:solidFill>
          </a:ln>
        </p:spPr>
      </p:pic>
      <p:sp>
        <p:nvSpPr>
          <p:cNvPr id="9" name="Oval 8"/>
          <p:cNvSpPr/>
          <p:nvPr/>
        </p:nvSpPr>
        <p:spPr>
          <a:xfrm>
            <a:off x="3097364" y="1527689"/>
            <a:ext cx="922246" cy="398254"/>
          </a:xfrm>
          <a:prstGeom prst="ellipse">
            <a:avLst/>
          </a:prstGeom>
          <a:noFill/>
          <a:ln w="762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504717" y="1158357"/>
            <a:ext cx="1554712" cy="369332"/>
          </a:xfrm>
          <a:prstGeom prst="rect">
            <a:avLst/>
          </a:prstGeom>
          <a:solidFill>
            <a:srgbClr val="FF6600">
              <a:alpha val="90000"/>
            </a:srgbClr>
          </a:solidFill>
        </p:spPr>
        <p:txBody>
          <a:bodyPr wrap="square" rtlCol="0">
            <a:spAutoFit/>
          </a:bodyPr>
          <a:lstStyle/>
          <a:p>
            <a:r>
              <a:rPr lang="en-US" b="1" dirty="0" smtClean="0"/>
              <a:t>Create Slice</a:t>
            </a:r>
            <a:endParaRPr lang="en-US" b="1" dirty="0"/>
          </a:p>
        </p:txBody>
      </p:sp>
      <p:cxnSp>
        <p:nvCxnSpPr>
          <p:cNvPr id="12" name="Straight Connector 11"/>
          <p:cNvCxnSpPr>
            <a:stCxn id="10" idx="3"/>
            <a:endCxn id="9" idx="2"/>
          </p:cNvCxnSpPr>
          <p:nvPr/>
        </p:nvCxnSpPr>
        <p:spPr>
          <a:xfrm>
            <a:off x="2059429" y="1343023"/>
            <a:ext cx="1037935" cy="383793"/>
          </a:xfrm>
          <a:prstGeom prst="line">
            <a:avLst/>
          </a:prstGeom>
          <a:ln>
            <a:solidFill>
              <a:srgbClr val="FF66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4503211"/>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grpSp>
        <p:nvGrpSpPr>
          <p:cNvPr id="9" name="Group 8"/>
          <p:cNvGrpSpPr/>
          <p:nvPr/>
        </p:nvGrpSpPr>
        <p:grpSpPr>
          <a:xfrm>
            <a:off x="197074" y="206962"/>
            <a:ext cx="541209" cy="452517"/>
            <a:chOff x="-1207111" y="3269829"/>
            <a:chExt cx="541209" cy="452517"/>
          </a:xfrm>
        </p:grpSpPr>
        <p:sp>
          <p:nvSpPr>
            <p:cNvPr id="14" name="Oval 13"/>
            <p:cNvSpPr/>
            <p:nvPr/>
          </p:nvSpPr>
          <p:spPr>
            <a:xfrm>
              <a:off x="-1175162" y="3269829"/>
              <a:ext cx="452517" cy="452517"/>
            </a:xfrm>
            <a:prstGeom prst="ellipse">
              <a:avLst/>
            </a:prstGeom>
            <a:solidFill>
              <a:srgbClr val="FFD89E"/>
            </a:solidFill>
            <a:ln w="381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15" name="TextBox 14"/>
            <p:cNvSpPr txBox="1"/>
            <p:nvPr/>
          </p:nvSpPr>
          <p:spPr>
            <a:xfrm>
              <a:off x="-1207111" y="3287152"/>
              <a:ext cx="541209" cy="400110"/>
            </a:xfrm>
            <a:prstGeom prst="rect">
              <a:avLst/>
            </a:prstGeom>
            <a:noFill/>
          </p:spPr>
          <p:txBody>
            <a:bodyPr wrap="none" rtlCol="0">
              <a:spAutoFit/>
            </a:bodyPr>
            <a:lstStyle/>
            <a:p>
              <a:r>
                <a:rPr lang="en-US" sz="2000" b="1" dirty="0" smtClean="0"/>
                <a:t>3.2</a:t>
              </a:r>
              <a:endParaRPr lang="en-US" sz="2000" b="1" dirty="0"/>
            </a:p>
          </p:txBody>
        </p:sp>
      </p:grpSp>
      <p:pic>
        <p:nvPicPr>
          <p:cNvPr id="10" name="Picture 9" descr="Screen Shot 2014-06-05 at 3.24.5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40" y="1139923"/>
            <a:ext cx="7717702" cy="5718077"/>
          </a:xfrm>
          <a:prstGeom prst="rect">
            <a:avLst/>
          </a:prstGeom>
        </p:spPr>
      </p:pic>
      <p:cxnSp>
        <p:nvCxnSpPr>
          <p:cNvPr id="11" name="Straight Connector 10"/>
          <p:cNvCxnSpPr>
            <a:stCxn id="12" idx="6"/>
            <a:endCxn id="13" idx="2"/>
          </p:cNvCxnSpPr>
          <p:nvPr/>
        </p:nvCxnSpPr>
        <p:spPr>
          <a:xfrm flipV="1">
            <a:off x="5043176" y="844145"/>
            <a:ext cx="1251217" cy="2548809"/>
          </a:xfrm>
          <a:prstGeom prst="line">
            <a:avLst/>
          </a:prstGeom>
          <a:ln w="57150" cmpd="sng">
            <a:solidFill>
              <a:srgbClr val="FF6600"/>
            </a:solidFill>
            <a:headEnd type="triangle"/>
            <a:tailEnd type="none"/>
          </a:ln>
          <a:effectLst/>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4346786" y="3222828"/>
            <a:ext cx="696390" cy="340252"/>
          </a:xfrm>
          <a:prstGeom prst="ellipse">
            <a:avLst/>
          </a:prstGeom>
          <a:noFill/>
          <a:ln w="57150" cmpd="sng">
            <a:solidFill>
              <a:srgbClr val="FF66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4913715" y="474813"/>
            <a:ext cx="2761355" cy="369332"/>
          </a:xfrm>
          <a:prstGeom prst="rect">
            <a:avLst/>
          </a:prstGeom>
          <a:solidFill>
            <a:srgbClr val="FF6600"/>
          </a:solidFill>
          <a:ln w="57150" cmpd="sng">
            <a:solidFill>
              <a:srgbClr val="FF6600"/>
            </a:solidFill>
          </a:ln>
        </p:spPr>
        <p:txBody>
          <a:bodyPr wrap="square" rtlCol="0">
            <a:spAutoFit/>
          </a:bodyPr>
          <a:lstStyle/>
          <a:p>
            <a:r>
              <a:rPr lang="en-US" b="1" dirty="0" smtClean="0"/>
              <a:t>Extend slice expiration</a:t>
            </a:r>
            <a:endParaRPr lang="en-US" b="1" dirty="0"/>
          </a:p>
        </p:txBody>
      </p:sp>
    </p:spTree>
    <p:extLst>
      <p:ext uri="{BB962C8B-B14F-4D97-AF65-F5344CB8AC3E}">
        <p14:creationId xmlns:p14="http://schemas.microsoft.com/office/powerpoint/2010/main" val="3312941338"/>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bg>
      <p:bgPr>
        <a:solidFill>
          <a:schemeClr val="accent6">
            <a:lumMod val="40000"/>
            <a:lumOff val="60000"/>
          </a:schemeClr>
        </a:solidFill>
        <a:effectLst/>
      </p:bgPr>
    </p:bg>
    <p:spTree>
      <p:nvGrpSpPr>
        <p:cNvPr id="1" name=""/>
        <p:cNvGrpSpPr/>
        <p:nvPr/>
      </p:nvGrpSpPr>
      <p:grpSpPr>
        <a:xfrm>
          <a:off x="0" y="0"/>
          <a:ext cx="0" cy="0"/>
          <a:chOff x="0" y="0"/>
          <a:chExt cx="0" cy="0"/>
        </a:xfrm>
      </p:grpSpPr>
      <p:grpSp>
        <p:nvGrpSpPr>
          <p:cNvPr id="9" name="Group 8"/>
          <p:cNvGrpSpPr/>
          <p:nvPr/>
        </p:nvGrpSpPr>
        <p:grpSpPr>
          <a:xfrm>
            <a:off x="197076" y="202609"/>
            <a:ext cx="541209" cy="452517"/>
            <a:chOff x="-1207111" y="3269829"/>
            <a:chExt cx="541209" cy="452517"/>
          </a:xfrm>
        </p:grpSpPr>
        <p:sp>
          <p:nvSpPr>
            <p:cNvPr id="10" name="Oval 9"/>
            <p:cNvSpPr/>
            <p:nvPr/>
          </p:nvSpPr>
          <p:spPr>
            <a:xfrm>
              <a:off x="-1175162" y="3269829"/>
              <a:ext cx="452517" cy="452517"/>
            </a:xfrm>
            <a:prstGeom prst="ellipse">
              <a:avLst/>
            </a:prstGeom>
            <a:solidFill>
              <a:srgbClr val="FFD89E"/>
            </a:solidFill>
            <a:ln w="381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11" name="TextBox 10"/>
            <p:cNvSpPr txBox="1"/>
            <p:nvPr/>
          </p:nvSpPr>
          <p:spPr>
            <a:xfrm>
              <a:off x="-1207111" y="3287152"/>
              <a:ext cx="541209" cy="400110"/>
            </a:xfrm>
            <a:prstGeom prst="rect">
              <a:avLst/>
            </a:prstGeom>
            <a:noFill/>
          </p:spPr>
          <p:txBody>
            <a:bodyPr wrap="none" rtlCol="0">
              <a:spAutoFit/>
            </a:bodyPr>
            <a:lstStyle/>
            <a:p>
              <a:r>
                <a:rPr lang="en-US" sz="2000" b="1" dirty="0" smtClean="0"/>
                <a:t>3.3</a:t>
              </a:r>
              <a:endParaRPr lang="en-US" sz="2000" b="1" dirty="0"/>
            </a:p>
          </p:txBody>
        </p:sp>
      </p:grpSp>
      <p:pic>
        <p:nvPicPr>
          <p:cNvPr id="4" name="Picture 3" descr="Screen Shot 2014-06-05 at 3.52.3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6495" y="521850"/>
            <a:ext cx="5823806" cy="6858000"/>
          </a:xfrm>
          <a:prstGeom prst="rect">
            <a:avLst/>
          </a:prstGeom>
        </p:spPr>
      </p:pic>
      <p:sp>
        <p:nvSpPr>
          <p:cNvPr id="40" name="Oval 39"/>
          <p:cNvSpPr/>
          <p:nvPr/>
        </p:nvSpPr>
        <p:spPr>
          <a:xfrm>
            <a:off x="2267212" y="2514455"/>
            <a:ext cx="777163" cy="573093"/>
          </a:xfrm>
          <a:prstGeom prst="ellipse">
            <a:avLst/>
          </a:prstGeom>
          <a:noFill/>
          <a:ln w="762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TextBox 40"/>
          <p:cNvSpPr txBox="1"/>
          <p:nvPr/>
        </p:nvSpPr>
        <p:spPr>
          <a:xfrm>
            <a:off x="340267" y="1418429"/>
            <a:ext cx="1395636" cy="615553"/>
          </a:xfrm>
          <a:prstGeom prst="rect">
            <a:avLst/>
          </a:prstGeom>
          <a:solidFill>
            <a:srgbClr val="FF6600"/>
          </a:solidFill>
        </p:spPr>
        <p:txBody>
          <a:bodyPr wrap="square" rtlCol="0">
            <a:spAutoFit/>
          </a:bodyPr>
          <a:lstStyle/>
          <a:p>
            <a:pPr algn="ctr"/>
            <a:r>
              <a:rPr lang="en-US" sz="1700" b="1" dirty="0" smtClean="0"/>
              <a:t>Launch</a:t>
            </a:r>
          </a:p>
          <a:p>
            <a:pPr algn="ctr"/>
            <a:r>
              <a:rPr lang="en-US" sz="1700" b="1" dirty="0" smtClean="0"/>
              <a:t>Flack</a:t>
            </a:r>
            <a:endParaRPr lang="en-US" sz="1700" b="1" dirty="0"/>
          </a:p>
        </p:txBody>
      </p:sp>
      <p:cxnSp>
        <p:nvCxnSpPr>
          <p:cNvPr id="42" name="Straight Connector 41"/>
          <p:cNvCxnSpPr>
            <a:stCxn id="41" idx="2"/>
            <a:endCxn id="40" idx="2"/>
          </p:cNvCxnSpPr>
          <p:nvPr/>
        </p:nvCxnSpPr>
        <p:spPr>
          <a:xfrm>
            <a:off x="1038085" y="2033982"/>
            <a:ext cx="1229127" cy="767020"/>
          </a:xfrm>
          <a:prstGeom prst="line">
            <a:avLst/>
          </a:prstGeom>
          <a:ln>
            <a:solidFill>
              <a:srgbClr val="FF6600"/>
            </a:solidFill>
            <a:headEnd type="none"/>
            <a:tailEnd type="triangle"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7909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5" name="Picture 4" descr="Screen Shot 2014-10-19 at 10.04.0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2067" y="481747"/>
            <a:ext cx="7455912" cy="6025898"/>
          </a:xfrm>
          <a:prstGeom prst="rect">
            <a:avLst/>
          </a:prstGeom>
        </p:spPr>
      </p:pic>
      <p:grpSp>
        <p:nvGrpSpPr>
          <p:cNvPr id="9" name="Group 8"/>
          <p:cNvGrpSpPr/>
          <p:nvPr/>
        </p:nvGrpSpPr>
        <p:grpSpPr>
          <a:xfrm>
            <a:off x="197076" y="202609"/>
            <a:ext cx="541209" cy="452517"/>
            <a:chOff x="-1207111" y="3269829"/>
            <a:chExt cx="541209" cy="452517"/>
          </a:xfrm>
        </p:grpSpPr>
        <p:sp>
          <p:nvSpPr>
            <p:cNvPr id="10" name="Oval 9"/>
            <p:cNvSpPr/>
            <p:nvPr/>
          </p:nvSpPr>
          <p:spPr>
            <a:xfrm>
              <a:off x="-1175162" y="3269829"/>
              <a:ext cx="452517" cy="452517"/>
            </a:xfrm>
            <a:prstGeom prst="ellipse">
              <a:avLst/>
            </a:prstGeom>
            <a:solidFill>
              <a:srgbClr val="FFD89E"/>
            </a:solidFill>
            <a:ln w="381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11" name="TextBox 10"/>
            <p:cNvSpPr txBox="1"/>
            <p:nvPr/>
          </p:nvSpPr>
          <p:spPr>
            <a:xfrm>
              <a:off x="-1207111" y="3287152"/>
              <a:ext cx="541209" cy="400110"/>
            </a:xfrm>
            <a:prstGeom prst="rect">
              <a:avLst/>
            </a:prstGeom>
            <a:noFill/>
          </p:spPr>
          <p:txBody>
            <a:bodyPr wrap="none" rtlCol="0">
              <a:spAutoFit/>
            </a:bodyPr>
            <a:lstStyle/>
            <a:p>
              <a:r>
                <a:rPr lang="en-US" sz="2000" b="1" dirty="0" smtClean="0"/>
                <a:t>3.3</a:t>
              </a:r>
              <a:endParaRPr lang="en-US" sz="2000" b="1" dirty="0"/>
            </a:p>
          </p:txBody>
        </p:sp>
      </p:grpSp>
      <p:sp>
        <p:nvSpPr>
          <p:cNvPr id="41" name="TextBox 40"/>
          <p:cNvSpPr txBox="1"/>
          <p:nvPr/>
        </p:nvSpPr>
        <p:spPr>
          <a:xfrm>
            <a:off x="229025" y="980480"/>
            <a:ext cx="1395636" cy="615553"/>
          </a:xfrm>
          <a:prstGeom prst="rect">
            <a:avLst/>
          </a:prstGeom>
          <a:solidFill>
            <a:srgbClr val="FF6600"/>
          </a:solidFill>
        </p:spPr>
        <p:txBody>
          <a:bodyPr wrap="square" rtlCol="0">
            <a:spAutoFit/>
          </a:bodyPr>
          <a:lstStyle/>
          <a:p>
            <a:pPr algn="ctr"/>
            <a:r>
              <a:rPr lang="en-US" sz="1700" b="1" dirty="0" smtClean="0"/>
              <a:t>Launch</a:t>
            </a:r>
          </a:p>
          <a:p>
            <a:pPr algn="ctr"/>
            <a:r>
              <a:rPr lang="en-US" sz="1700" b="1" dirty="0" smtClean="0"/>
              <a:t>tool</a:t>
            </a:r>
            <a:endParaRPr lang="en-US" sz="1700" b="1" dirty="0"/>
          </a:p>
        </p:txBody>
      </p:sp>
      <p:cxnSp>
        <p:nvCxnSpPr>
          <p:cNvPr id="42" name="Straight Connector 41"/>
          <p:cNvCxnSpPr>
            <a:stCxn id="41" idx="2"/>
            <a:endCxn id="40" idx="2"/>
          </p:cNvCxnSpPr>
          <p:nvPr/>
        </p:nvCxnSpPr>
        <p:spPr>
          <a:xfrm>
            <a:off x="926843" y="1596033"/>
            <a:ext cx="3543131" cy="1743741"/>
          </a:xfrm>
          <a:prstGeom prst="line">
            <a:avLst/>
          </a:prstGeom>
          <a:ln>
            <a:solidFill>
              <a:srgbClr val="FF6600"/>
            </a:solidFill>
            <a:headEnd type="none"/>
            <a:tailEnd type="triangle" w="lg" len="lg"/>
          </a:ln>
        </p:spPr>
        <p:style>
          <a:lnRef idx="2">
            <a:schemeClr val="accent1"/>
          </a:lnRef>
          <a:fillRef idx="0">
            <a:schemeClr val="accent1"/>
          </a:fillRef>
          <a:effectRef idx="1">
            <a:schemeClr val="accent1"/>
          </a:effectRef>
          <a:fontRef idx="minor">
            <a:schemeClr val="tx1"/>
          </a:fontRef>
        </p:style>
      </p:cxnSp>
      <p:sp>
        <p:nvSpPr>
          <p:cNvPr id="40" name="Oval 39"/>
          <p:cNvSpPr/>
          <p:nvPr/>
        </p:nvSpPr>
        <p:spPr>
          <a:xfrm>
            <a:off x="4469974" y="3053227"/>
            <a:ext cx="1767443" cy="573093"/>
          </a:xfrm>
          <a:prstGeom prst="ellipse">
            <a:avLst/>
          </a:prstGeom>
          <a:noFill/>
          <a:ln w="762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4408972"/>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40" name="Oval 39"/>
          <p:cNvSpPr/>
          <p:nvPr/>
        </p:nvSpPr>
        <p:spPr>
          <a:xfrm>
            <a:off x="1342894" y="2042660"/>
            <a:ext cx="922246" cy="398254"/>
          </a:xfrm>
          <a:prstGeom prst="ellipse">
            <a:avLst/>
          </a:prstGeom>
          <a:noFill/>
          <a:ln w="762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Flack_login_v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877" y="466827"/>
            <a:ext cx="8263140" cy="6208718"/>
          </a:xfrm>
          <a:prstGeom prst="rect">
            <a:avLst/>
          </a:prstGeom>
          <a:ln w="38100" cmpd="sng">
            <a:solidFill>
              <a:srgbClr val="FF6600"/>
            </a:solidFill>
          </a:ln>
        </p:spPr>
      </p:pic>
      <p:sp>
        <p:nvSpPr>
          <p:cNvPr id="41" name="TextBox 40"/>
          <p:cNvSpPr txBox="1"/>
          <p:nvPr/>
        </p:nvSpPr>
        <p:spPr>
          <a:xfrm>
            <a:off x="7163189" y="5027803"/>
            <a:ext cx="1395636" cy="615553"/>
          </a:xfrm>
          <a:prstGeom prst="rect">
            <a:avLst/>
          </a:prstGeom>
          <a:solidFill>
            <a:srgbClr val="FF6600"/>
          </a:solidFill>
        </p:spPr>
        <p:txBody>
          <a:bodyPr wrap="square" rtlCol="0">
            <a:spAutoFit/>
          </a:bodyPr>
          <a:lstStyle/>
          <a:p>
            <a:pPr algn="ctr"/>
            <a:r>
              <a:rPr lang="en-US" sz="1700" b="1" dirty="0" smtClean="0"/>
              <a:t>Launch</a:t>
            </a:r>
          </a:p>
          <a:p>
            <a:pPr algn="ctr"/>
            <a:r>
              <a:rPr lang="en-US" sz="1700" b="1" dirty="0" smtClean="0"/>
              <a:t>Flack</a:t>
            </a:r>
            <a:endParaRPr lang="en-US" sz="1700" b="1" dirty="0"/>
          </a:p>
        </p:txBody>
      </p:sp>
      <p:sp>
        <p:nvSpPr>
          <p:cNvPr id="49" name="TextBox 48"/>
          <p:cNvSpPr txBox="1"/>
          <p:nvPr/>
        </p:nvSpPr>
        <p:spPr>
          <a:xfrm>
            <a:off x="954654" y="218310"/>
            <a:ext cx="1051076" cy="307777"/>
          </a:xfrm>
          <a:prstGeom prst="rect">
            <a:avLst/>
          </a:prstGeom>
          <a:solidFill>
            <a:schemeClr val="bg1">
              <a:lumMod val="65000"/>
              <a:alpha val="90000"/>
            </a:schemeClr>
          </a:solidFill>
        </p:spPr>
        <p:txBody>
          <a:bodyPr wrap="square" rtlCol="0">
            <a:spAutoFit/>
          </a:bodyPr>
          <a:lstStyle/>
          <a:p>
            <a:pPr algn="ctr"/>
            <a:r>
              <a:rPr lang="en-US" sz="1400" b="1" dirty="0" smtClean="0"/>
              <a:t>username</a:t>
            </a:r>
            <a:endParaRPr lang="en-US" sz="1400" b="1" dirty="0"/>
          </a:p>
        </p:txBody>
      </p:sp>
      <p:sp>
        <p:nvSpPr>
          <p:cNvPr id="12" name="TextBox 11"/>
          <p:cNvSpPr txBox="1"/>
          <p:nvPr/>
        </p:nvSpPr>
        <p:spPr>
          <a:xfrm>
            <a:off x="2265139" y="218310"/>
            <a:ext cx="1231149" cy="307777"/>
          </a:xfrm>
          <a:prstGeom prst="rect">
            <a:avLst/>
          </a:prstGeom>
          <a:solidFill>
            <a:schemeClr val="bg1">
              <a:lumMod val="65000"/>
              <a:alpha val="90000"/>
            </a:schemeClr>
          </a:solidFill>
        </p:spPr>
        <p:txBody>
          <a:bodyPr wrap="square" rtlCol="0">
            <a:spAutoFit/>
          </a:bodyPr>
          <a:lstStyle/>
          <a:p>
            <a:pPr algn="ctr"/>
            <a:r>
              <a:rPr lang="en-US" sz="1400" b="1" dirty="0"/>
              <a:t>s</a:t>
            </a:r>
            <a:r>
              <a:rPr lang="en-US" sz="1400" b="1" dirty="0" smtClean="0"/>
              <a:t>lice name</a:t>
            </a:r>
            <a:endParaRPr lang="en-US" sz="1400" b="1" dirty="0"/>
          </a:p>
        </p:txBody>
      </p:sp>
      <p:sp>
        <p:nvSpPr>
          <p:cNvPr id="13" name="TextBox 12"/>
          <p:cNvSpPr txBox="1"/>
          <p:nvPr/>
        </p:nvSpPr>
        <p:spPr>
          <a:xfrm>
            <a:off x="5103623" y="2370542"/>
            <a:ext cx="1231149" cy="523220"/>
          </a:xfrm>
          <a:prstGeom prst="rect">
            <a:avLst/>
          </a:prstGeom>
          <a:solidFill>
            <a:schemeClr val="bg1">
              <a:lumMod val="65000"/>
              <a:alpha val="90000"/>
            </a:schemeClr>
          </a:solidFill>
        </p:spPr>
        <p:txBody>
          <a:bodyPr wrap="square" rtlCol="0">
            <a:spAutoFit/>
          </a:bodyPr>
          <a:lstStyle/>
          <a:p>
            <a:pPr algn="ctr"/>
            <a:r>
              <a:rPr lang="en-US" sz="1400" b="1" dirty="0"/>
              <a:t>a</a:t>
            </a:r>
            <a:r>
              <a:rPr lang="en-US" sz="1400" b="1" dirty="0" smtClean="0"/>
              <a:t>ll available</a:t>
            </a:r>
          </a:p>
          <a:p>
            <a:pPr algn="ctr"/>
            <a:r>
              <a:rPr lang="en-US" sz="1400" b="1" dirty="0" smtClean="0"/>
              <a:t>aggregates</a:t>
            </a:r>
            <a:endParaRPr lang="en-US" sz="1400" b="1" dirty="0"/>
          </a:p>
        </p:txBody>
      </p:sp>
      <p:sp>
        <p:nvSpPr>
          <p:cNvPr id="14" name="Oval 13"/>
          <p:cNvSpPr/>
          <p:nvPr/>
        </p:nvSpPr>
        <p:spPr>
          <a:xfrm>
            <a:off x="2423167" y="1644405"/>
            <a:ext cx="1481874" cy="1968435"/>
          </a:xfrm>
          <a:prstGeom prst="ellipse">
            <a:avLst/>
          </a:prstGeom>
          <a:noFill/>
          <a:ln w="76200" cmpd="sng">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p:cNvCxnSpPr/>
          <p:nvPr/>
        </p:nvCxnSpPr>
        <p:spPr>
          <a:xfrm flipV="1">
            <a:off x="3827576" y="2634821"/>
            <a:ext cx="1276047" cy="348214"/>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V="1">
            <a:off x="3111379" y="526087"/>
            <a:ext cx="107543" cy="288954"/>
          </a:xfrm>
          <a:prstGeom prst="line">
            <a:avLst/>
          </a:prstGeom>
          <a:ln w="57150" cmpd="sng">
            <a:solidFill>
              <a:schemeClr val="bg1">
                <a:lumMod val="50000"/>
              </a:schemeClr>
            </a:solidFill>
            <a:headEnd type="triangle"/>
            <a:tailEnd type="none"/>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a:endCxn id="49" idx="2"/>
          </p:cNvCxnSpPr>
          <p:nvPr/>
        </p:nvCxnSpPr>
        <p:spPr>
          <a:xfrm flipH="1" flipV="1">
            <a:off x="1480192" y="526087"/>
            <a:ext cx="148579" cy="490030"/>
          </a:xfrm>
          <a:prstGeom prst="line">
            <a:avLst/>
          </a:prstGeom>
          <a:ln w="57150" cmpd="sng">
            <a:solidFill>
              <a:schemeClr val="bg1">
                <a:lumMod val="50000"/>
              </a:schemeClr>
            </a:solidFill>
            <a:headEnd type="triangle"/>
            <a:tailEnd type="none"/>
          </a:ln>
        </p:spPr>
        <p:style>
          <a:lnRef idx="2">
            <a:schemeClr val="accent1"/>
          </a:lnRef>
          <a:fillRef idx="0">
            <a:schemeClr val="accent1"/>
          </a:fillRef>
          <a:effectRef idx="1">
            <a:schemeClr val="accent1"/>
          </a:effectRef>
          <a:fontRef idx="minor">
            <a:schemeClr val="tx1"/>
          </a:fontRef>
        </p:style>
      </p:cxnSp>
      <p:grpSp>
        <p:nvGrpSpPr>
          <p:cNvPr id="21" name="Group 20"/>
          <p:cNvGrpSpPr/>
          <p:nvPr/>
        </p:nvGrpSpPr>
        <p:grpSpPr>
          <a:xfrm>
            <a:off x="197076" y="202609"/>
            <a:ext cx="541209" cy="452517"/>
            <a:chOff x="-1207111" y="3269829"/>
            <a:chExt cx="541209" cy="452517"/>
          </a:xfrm>
        </p:grpSpPr>
        <p:sp>
          <p:nvSpPr>
            <p:cNvPr id="22" name="Oval 21"/>
            <p:cNvSpPr/>
            <p:nvPr/>
          </p:nvSpPr>
          <p:spPr>
            <a:xfrm>
              <a:off x="-1175162" y="3269829"/>
              <a:ext cx="452517" cy="452517"/>
            </a:xfrm>
            <a:prstGeom prst="ellipse">
              <a:avLst/>
            </a:prstGeom>
            <a:solidFill>
              <a:srgbClr val="FFD89E"/>
            </a:solidFill>
            <a:ln w="381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23" name="TextBox 22"/>
            <p:cNvSpPr txBox="1"/>
            <p:nvPr/>
          </p:nvSpPr>
          <p:spPr>
            <a:xfrm>
              <a:off x="-1207111" y="3287152"/>
              <a:ext cx="541209" cy="400110"/>
            </a:xfrm>
            <a:prstGeom prst="rect">
              <a:avLst/>
            </a:prstGeom>
            <a:noFill/>
          </p:spPr>
          <p:txBody>
            <a:bodyPr wrap="none" rtlCol="0">
              <a:spAutoFit/>
            </a:bodyPr>
            <a:lstStyle/>
            <a:p>
              <a:r>
                <a:rPr lang="en-US" sz="2000" b="1" dirty="0" smtClean="0"/>
                <a:t>3.3</a:t>
              </a:r>
              <a:endParaRPr lang="en-US" sz="2000" b="1" dirty="0"/>
            </a:p>
          </p:txBody>
        </p:sp>
      </p:grpSp>
    </p:spTree>
    <p:extLst>
      <p:ext uri="{BB962C8B-B14F-4D97-AF65-F5344CB8AC3E}">
        <p14:creationId xmlns:p14="http://schemas.microsoft.com/office/powerpoint/2010/main" val="14777219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942810" y="3276136"/>
            <a:ext cx="4883710" cy="4118352"/>
          </a:xfrm>
          <a:prstGeom prst="rect">
            <a:avLst/>
          </a:prstGeom>
          <a:ln w="38100" cmpd="sng">
            <a:solidFill>
              <a:srgbClr val="FF6600"/>
            </a:solidFill>
          </a:ln>
        </p:spPr>
      </p:pic>
      <p:sp>
        <p:nvSpPr>
          <p:cNvPr id="41" name="TextBox 40"/>
          <p:cNvSpPr txBox="1"/>
          <p:nvPr/>
        </p:nvSpPr>
        <p:spPr>
          <a:xfrm>
            <a:off x="1393793" y="4513214"/>
            <a:ext cx="1395636" cy="615553"/>
          </a:xfrm>
          <a:prstGeom prst="rect">
            <a:avLst/>
          </a:prstGeom>
          <a:solidFill>
            <a:srgbClr val="FF6600"/>
          </a:solidFill>
        </p:spPr>
        <p:txBody>
          <a:bodyPr wrap="square" rtlCol="0">
            <a:spAutoFit/>
          </a:bodyPr>
          <a:lstStyle/>
          <a:p>
            <a:pPr algn="ctr"/>
            <a:r>
              <a:rPr lang="en-US" sz="1700" b="1" dirty="0" smtClean="0"/>
              <a:t>Launch</a:t>
            </a:r>
          </a:p>
          <a:p>
            <a:pPr algn="ctr"/>
            <a:r>
              <a:rPr lang="en-US" sz="1700" b="1" dirty="0" smtClean="0"/>
              <a:t>Tool</a:t>
            </a:r>
            <a:endParaRPr lang="en-US" sz="1700" b="1" dirty="0"/>
          </a:p>
        </p:txBody>
      </p:sp>
      <p:grpSp>
        <p:nvGrpSpPr>
          <p:cNvPr id="21" name="Group 20"/>
          <p:cNvGrpSpPr/>
          <p:nvPr/>
        </p:nvGrpSpPr>
        <p:grpSpPr>
          <a:xfrm>
            <a:off x="197076" y="202609"/>
            <a:ext cx="541209" cy="452517"/>
            <a:chOff x="-1207111" y="3269829"/>
            <a:chExt cx="541209" cy="452517"/>
          </a:xfrm>
        </p:grpSpPr>
        <p:sp>
          <p:nvSpPr>
            <p:cNvPr id="22" name="Oval 21"/>
            <p:cNvSpPr/>
            <p:nvPr/>
          </p:nvSpPr>
          <p:spPr>
            <a:xfrm>
              <a:off x="-1175162" y="3269829"/>
              <a:ext cx="452517" cy="452517"/>
            </a:xfrm>
            <a:prstGeom prst="ellipse">
              <a:avLst/>
            </a:prstGeom>
            <a:solidFill>
              <a:srgbClr val="FFD89E"/>
            </a:solidFill>
            <a:ln w="381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23" name="TextBox 22"/>
            <p:cNvSpPr txBox="1"/>
            <p:nvPr/>
          </p:nvSpPr>
          <p:spPr>
            <a:xfrm>
              <a:off x="-1207111" y="3287152"/>
              <a:ext cx="541209" cy="400110"/>
            </a:xfrm>
            <a:prstGeom prst="rect">
              <a:avLst/>
            </a:prstGeom>
            <a:noFill/>
          </p:spPr>
          <p:txBody>
            <a:bodyPr wrap="none" rtlCol="0">
              <a:spAutoFit/>
            </a:bodyPr>
            <a:lstStyle/>
            <a:p>
              <a:r>
                <a:rPr lang="en-US" sz="2000" b="1" dirty="0" smtClean="0"/>
                <a:t>3.3</a:t>
              </a:r>
              <a:endParaRPr lang="en-US" sz="2000" b="1" dirty="0"/>
            </a:p>
          </p:txBody>
        </p:sp>
      </p:grpSp>
      <p:pic>
        <p:nvPicPr>
          <p:cNvPr id="4" name="Picture 3"/>
          <p:cNvPicPr>
            <a:picLocks noChangeAspect="1"/>
          </p:cNvPicPr>
          <p:nvPr/>
        </p:nvPicPr>
        <p:blipFill>
          <a:blip r:embed="rId4"/>
          <a:stretch>
            <a:fillRect/>
          </a:stretch>
        </p:blipFill>
        <p:spPr>
          <a:xfrm>
            <a:off x="832039" y="219932"/>
            <a:ext cx="4707458" cy="2859413"/>
          </a:xfrm>
          <a:prstGeom prst="rect">
            <a:avLst/>
          </a:prstGeom>
          <a:ln w="38100" cmpd="sng">
            <a:solidFill>
              <a:srgbClr val="FF6600"/>
            </a:solidFill>
          </a:ln>
        </p:spPr>
      </p:pic>
    </p:spTree>
    <p:extLst>
      <p:ext uri="{BB962C8B-B14F-4D97-AF65-F5344CB8AC3E}">
        <p14:creationId xmlns:p14="http://schemas.microsoft.com/office/powerpoint/2010/main" val="1962229381"/>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18" name="Picture 17" descr="oneam_twovmlink_v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092" y="899661"/>
            <a:ext cx="8772670" cy="5170842"/>
          </a:xfrm>
          <a:prstGeom prst="rect">
            <a:avLst/>
          </a:prstGeom>
          <a:ln w="57150" cmpd="sng">
            <a:solidFill>
              <a:srgbClr val="FF6600"/>
            </a:solidFill>
          </a:ln>
        </p:spPr>
      </p:pic>
      <p:sp>
        <p:nvSpPr>
          <p:cNvPr id="41" name="TextBox 40"/>
          <p:cNvSpPr txBox="1"/>
          <p:nvPr/>
        </p:nvSpPr>
        <p:spPr>
          <a:xfrm>
            <a:off x="6237683" y="1972632"/>
            <a:ext cx="2250920" cy="615553"/>
          </a:xfrm>
          <a:prstGeom prst="rect">
            <a:avLst/>
          </a:prstGeom>
          <a:solidFill>
            <a:srgbClr val="FF6600"/>
          </a:solidFill>
        </p:spPr>
        <p:txBody>
          <a:bodyPr wrap="square" rtlCol="0">
            <a:spAutoFit/>
          </a:bodyPr>
          <a:lstStyle/>
          <a:p>
            <a:pPr algn="ctr"/>
            <a:r>
              <a:rPr lang="en-US" sz="1700" b="1" dirty="0" smtClean="0"/>
              <a:t>Draw two VMs connected by a link</a:t>
            </a:r>
            <a:endParaRPr lang="en-US" sz="1700" b="1" dirty="0"/>
          </a:p>
        </p:txBody>
      </p:sp>
      <p:grpSp>
        <p:nvGrpSpPr>
          <p:cNvPr id="22" name="Group 21"/>
          <p:cNvGrpSpPr/>
          <p:nvPr/>
        </p:nvGrpSpPr>
        <p:grpSpPr>
          <a:xfrm>
            <a:off x="197076" y="202609"/>
            <a:ext cx="541209" cy="452517"/>
            <a:chOff x="-1207111" y="3269829"/>
            <a:chExt cx="541209" cy="452517"/>
          </a:xfrm>
        </p:grpSpPr>
        <p:sp>
          <p:nvSpPr>
            <p:cNvPr id="23" name="Oval 22"/>
            <p:cNvSpPr/>
            <p:nvPr/>
          </p:nvSpPr>
          <p:spPr>
            <a:xfrm>
              <a:off x="-1175162" y="3269829"/>
              <a:ext cx="452517" cy="452517"/>
            </a:xfrm>
            <a:prstGeom prst="ellipse">
              <a:avLst/>
            </a:prstGeom>
            <a:solidFill>
              <a:srgbClr val="FFD89E"/>
            </a:solidFill>
            <a:ln w="381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24" name="TextBox 23"/>
            <p:cNvSpPr txBox="1"/>
            <p:nvPr/>
          </p:nvSpPr>
          <p:spPr>
            <a:xfrm>
              <a:off x="-1207111" y="3287152"/>
              <a:ext cx="541209" cy="400110"/>
            </a:xfrm>
            <a:prstGeom prst="rect">
              <a:avLst/>
            </a:prstGeom>
            <a:noFill/>
          </p:spPr>
          <p:txBody>
            <a:bodyPr wrap="none" rtlCol="0">
              <a:spAutoFit/>
            </a:bodyPr>
            <a:lstStyle/>
            <a:p>
              <a:r>
                <a:rPr lang="en-US" sz="2000" b="1" dirty="0" smtClean="0"/>
                <a:t>3.3</a:t>
              </a:r>
              <a:endParaRPr lang="en-US" sz="2000" b="1" dirty="0"/>
            </a:p>
          </p:txBody>
        </p:sp>
      </p:grpSp>
    </p:spTree>
    <p:extLst>
      <p:ext uri="{BB962C8B-B14F-4D97-AF65-F5344CB8AC3E}">
        <p14:creationId xmlns:p14="http://schemas.microsoft.com/office/powerpoint/2010/main" val="24504461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41" name="TextBox 40"/>
          <p:cNvSpPr txBox="1"/>
          <p:nvPr/>
        </p:nvSpPr>
        <p:spPr>
          <a:xfrm>
            <a:off x="323823" y="4952363"/>
            <a:ext cx="2250920" cy="615553"/>
          </a:xfrm>
          <a:prstGeom prst="rect">
            <a:avLst/>
          </a:prstGeom>
          <a:solidFill>
            <a:srgbClr val="FF6600"/>
          </a:solidFill>
        </p:spPr>
        <p:txBody>
          <a:bodyPr wrap="square" rtlCol="0">
            <a:spAutoFit/>
          </a:bodyPr>
          <a:lstStyle/>
          <a:p>
            <a:pPr algn="ctr"/>
            <a:r>
              <a:rPr lang="en-US" sz="1700" b="1" dirty="0" smtClean="0"/>
              <a:t>Draw two VMs connected by a link</a:t>
            </a:r>
            <a:endParaRPr lang="en-US" sz="1700" b="1" dirty="0"/>
          </a:p>
        </p:txBody>
      </p:sp>
      <p:grpSp>
        <p:nvGrpSpPr>
          <p:cNvPr id="22" name="Group 21"/>
          <p:cNvGrpSpPr/>
          <p:nvPr/>
        </p:nvGrpSpPr>
        <p:grpSpPr>
          <a:xfrm>
            <a:off x="197076" y="202609"/>
            <a:ext cx="541209" cy="452517"/>
            <a:chOff x="-1207111" y="3269829"/>
            <a:chExt cx="541209" cy="452517"/>
          </a:xfrm>
        </p:grpSpPr>
        <p:sp>
          <p:nvSpPr>
            <p:cNvPr id="23" name="Oval 22"/>
            <p:cNvSpPr/>
            <p:nvPr/>
          </p:nvSpPr>
          <p:spPr>
            <a:xfrm>
              <a:off x="-1175162" y="3269829"/>
              <a:ext cx="452517" cy="452517"/>
            </a:xfrm>
            <a:prstGeom prst="ellipse">
              <a:avLst/>
            </a:prstGeom>
            <a:solidFill>
              <a:srgbClr val="FFD89E"/>
            </a:solidFill>
            <a:ln w="381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24" name="TextBox 23"/>
            <p:cNvSpPr txBox="1"/>
            <p:nvPr/>
          </p:nvSpPr>
          <p:spPr>
            <a:xfrm>
              <a:off x="-1207111" y="3287152"/>
              <a:ext cx="541209" cy="400110"/>
            </a:xfrm>
            <a:prstGeom prst="rect">
              <a:avLst/>
            </a:prstGeom>
            <a:noFill/>
          </p:spPr>
          <p:txBody>
            <a:bodyPr wrap="none" rtlCol="0">
              <a:spAutoFit/>
            </a:bodyPr>
            <a:lstStyle/>
            <a:p>
              <a:r>
                <a:rPr lang="en-US" sz="2000" b="1" dirty="0" smtClean="0"/>
                <a:t>3.3</a:t>
              </a:r>
              <a:endParaRPr lang="en-US" sz="2000" b="1" dirty="0"/>
            </a:p>
          </p:txBody>
        </p:sp>
      </p:grpSp>
      <p:pic>
        <p:nvPicPr>
          <p:cNvPr id="2" name="Picture 1"/>
          <p:cNvPicPr>
            <a:picLocks noChangeAspect="1"/>
          </p:cNvPicPr>
          <p:nvPr/>
        </p:nvPicPr>
        <p:blipFill>
          <a:blip r:embed="rId3"/>
          <a:stretch>
            <a:fillRect/>
          </a:stretch>
        </p:blipFill>
        <p:spPr>
          <a:xfrm>
            <a:off x="3066595" y="3664455"/>
            <a:ext cx="5902359" cy="2784338"/>
          </a:xfrm>
          <a:prstGeom prst="rect">
            <a:avLst/>
          </a:prstGeom>
          <a:ln w="38100" cmpd="sng">
            <a:solidFill>
              <a:srgbClr val="FF6600"/>
            </a:solidFill>
          </a:ln>
        </p:spPr>
      </p:pic>
      <p:pic>
        <p:nvPicPr>
          <p:cNvPr id="3" name="Picture 2"/>
          <p:cNvPicPr>
            <a:picLocks noChangeAspect="1"/>
          </p:cNvPicPr>
          <p:nvPr/>
        </p:nvPicPr>
        <p:blipFill>
          <a:blip r:embed="rId4"/>
          <a:stretch>
            <a:fillRect/>
          </a:stretch>
        </p:blipFill>
        <p:spPr>
          <a:xfrm>
            <a:off x="738285" y="202609"/>
            <a:ext cx="5290438" cy="3201972"/>
          </a:xfrm>
          <a:prstGeom prst="rect">
            <a:avLst/>
          </a:prstGeom>
          <a:ln w="38100" cmpd="sng">
            <a:solidFill>
              <a:srgbClr val="FF6600"/>
            </a:solidFill>
          </a:ln>
        </p:spPr>
      </p:pic>
    </p:spTree>
    <p:extLst>
      <p:ext uri="{BB962C8B-B14F-4D97-AF65-F5344CB8AC3E}">
        <p14:creationId xmlns:p14="http://schemas.microsoft.com/office/powerpoint/2010/main" val="320264484"/>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11" name="Picture 10" descr="oneam_twovmlink_v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928" y="3072367"/>
            <a:ext cx="6250481" cy="3684198"/>
          </a:xfrm>
          <a:prstGeom prst="rect">
            <a:avLst/>
          </a:prstGeom>
          <a:ln w="57150" cmpd="sng">
            <a:solidFill>
              <a:srgbClr val="FF6600"/>
            </a:solidFill>
          </a:ln>
        </p:spPr>
      </p:pic>
      <p:cxnSp>
        <p:nvCxnSpPr>
          <p:cNvPr id="25" name="Straight Connector 24"/>
          <p:cNvCxnSpPr/>
          <p:nvPr/>
        </p:nvCxnSpPr>
        <p:spPr>
          <a:xfrm flipV="1">
            <a:off x="4056787" y="4043456"/>
            <a:ext cx="469087" cy="615406"/>
          </a:xfrm>
          <a:prstGeom prst="line">
            <a:avLst/>
          </a:prstGeom>
          <a:ln w="101600" cmpd="sng">
            <a:solidFill>
              <a:srgbClr val="FF6600"/>
            </a:solidFill>
            <a:headEnd type="triangle"/>
            <a:tailEnd type="none"/>
          </a:ln>
          <a:effectLst/>
        </p:spPr>
        <p:style>
          <a:lnRef idx="2">
            <a:schemeClr val="accent1"/>
          </a:lnRef>
          <a:fillRef idx="0">
            <a:schemeClr val="accent1"/>
          </a:fillRef>
          <a:effectRef idx="1">
            <a:schemeClr val="accent1"/>
          </a:effectRef>
          <a:fontRef idx="minor">
            <a:schemeClr val="tx1"/>
          </a:fontRef>
        </p:style>
      </p:cxnSp>
      <p:pic>
        <p:nvPicPr>
          <p:cNvPr id="27" name="Picture 26" descr="label_client_EG_v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8678" y="327069"/>
            <a:ext cx="5084981" cy="3716388"/>
          </a:xfrm>
          <a:prstGeom prst="rect">
            <a:avLst/>
          </a:prstGeom>
          <a:ln w="57150" cmpd="sng">
            <a:solidFill>
              <a:srgbClr val="FF6600"/>
            </a:solidFill>
          </a:ln>
        </p:spPr>
      </p:pic>
      <p:cxnSp>
        <p:nvCxnSpPr>
          <p:cNvPr id="22" name="Straight Connector 21"/>
          <p:cNvCxnSpPr>
            <a:endCxn id="23" idx="3"/>
          </p:cNvCxnSpPr>
          <p:nvPr/>
        </p:nvCxnSpPr>
        <p:spPr>
          <a:xfrm flipH="1" flipV="1">
            <a:off x="4328390" y="479679"/>
            <a:ext cx="717522" cy="104221"/>
          </a:xfrm>
          <a:prstGeom prst="line">
            <a:avLst/>
          </a:prstGeom>
          <a:ln w="76200" cmpd="sng">
            <a:solidFill>
              <a:srgbClr val="FF6600"/>
            </a:solidFill>
            <a:headEnd type="triangle"/>
            <a:tailEnd type="none"/>
          </a:ln>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2372221" y="171902"/>
            <a:ext cx="1956169" cy="615553"/>
          </a:xfrm>
          <a:prstGeom prst="rect">
            <a:avLst/>
          </a:prstGeom>
          <a:solidFill>
            <a:srgbClr val="FF6600"/>
          </a:solidFill>
          <a:ln>
            <a:solidFill>
              <a:srgbClr val="FF6600"/>
            </a:solidFill>
          </a:ln>
        </p:spPr>
        <p:txBody>
          <a:bodyPr wrap="square" rtlCol="0">
            <a:spAutoFit/>
          </a:bodyPr>
          <a:lstStyle/>
          <a:p>
            <a:pPr algn="ctr"/>
            <a:r>
              <a:rPr lang="en-US" sz="1700" b="1" dirty="0" smtClean="0"/>
              <a:t>Change names of VMs</a:t>
            </a:r>
            <a:endParaRPr lang="en-US" sz="1700" b="1" dirty="0"/>
          </a:p>
        </p:txBody>
      </p:sp>
      <p:sp>
        <p:nvSpPr>
          <p:cNvPr id="24" name="Oval 23"/>
          <p:cNvSpPr/>
          <p:nvPr/>
        </p:nvSpPr>
        <p:spPr>
          <a:xfrm>
            <a:off x="5045911" y="356175"/>
            <a:ext cx="715316" cy="398254"/>
          </a:xfrm>
          <a:prstGeom prst="ellipse">
            <a:avLst/>
          </a:prstGeom>
          <a:noFill/>
          <a:ln w="762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6" name="Straight Connector 25"/>
          <p:cNvCxnSpPr/>
          <p:nvPr/>
        </p:nvCxnSpPr>
        <p:spPr>
          <a:xfrm flipV="1">
            <a:off x="4897676" y="4773321"/>
            <a:ext cx="510988" cy="596382"/>
          </a:xfrm>
          <a:prstGeom prst="line">
            <a:avLst/>
          </a:prstGeom>
          <a:ln w="101600" cmpd="sng">
            <a:solidFill>
              <a:srgbClr val="FF6600"/>
            </a:solidFill>
            <a:headEnd type="triangle"/>
            <a:tailEnd type="none"/>
          </a:ln>
          <a:effectLst/>
        </p:spPr>
        <p:style>
          <a:lnRef idx="2">
            <a:schemeClr val="accent1"/>
          </a:lnRef>
          <a:fillRef idx="0">
            <a:schemeClr val="accent1"/>
          </a:fillRef>
          <a:effectRef idx="1">
            <a:schemeClr val="accent1"/>
          </a:effectRef>
          <a:fontRef idx="minor">
            <a:schemeClr val="tx1"/>
          </a:fontRef>
        </p:style>
      </p:cxnSp>
      <p:grpSp>
        <p:nvGrpSpPr>
          <p:cNvPr id="30" name="Group 29"/>
          <p:cNvGrpSpPr/>
          <p:nvPr/>
        </p:nvGrpSpPr>
        <p:grpSpPr>
          <a:xfrm>
            <a:off x="197076" y="202609"/>
            <a:ext cx="541209" cy="452517"/>
            <a:chOff x="-1207111" y="3269829"/>
            <a:chExt cx="541209" cy="452517"/>
          </a:xfrm>
        </p:grpSpPr>
        <p:sp>
          <p:nvSpPr>
            <p:cNvPr id="31" name="Oval 30"/>
            <p:cNvSpPr/>
            <p:nvPr/>
          </p:nvSpPr>
          <p:spPr>
            <a:xfrm>
              <a:off x="-1175162" y="3269829"/>
              <a:ext cx="452517" cy="452517"/>
            </a:xfrm>
            <a:prstGeom prst="ellipse">
              <a:avLst/>
            </a:prstGeom>
            <a:solidFill>
              <a:srgbClr val="FFD89E"/>
            </a:solidFill>
            <a:ln w="381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32" name="TextBox 31"/>
            <p:cNvSpPr txBox="1"/>
            <p:nvPr/>
          </p:nvSpPr>
          <p:spPr>
            <a:xfrm>
              <a:off x="-1207111" y="3287152"/>
              <a:ext cx="541209" cy="400110"/>
            </a:xfrm>
            <a:prstGeom prst="rect">
              <a:avLst/>
            </a:prstGeom>
            <a:noFill/>
          </p:spPr>
          <p:txBody>
            <a:bodyPr wrap="none" rtlCol="0">
              <a:spAutoFit/>
            </a:bodyPr>
            <a:lstStyle/>
            <a:p>
              <a:r>
                <a:rPr lang="en-US" sz="2000" b="1" dirty="0" smtClean="0"/>
                <a:t>3.3</a:t>
              </a:r>
              <a:endParaRPr lang="en-US" sz="2000" b="1" dirty="0"/>
            </a:p>
          </p:txBody>
        </p:sp>
      </p:grpSp>
      <p:sp>
        <p:nvSpPr>
          <p:cNvPr id="14" name="5-Point Star 13"/>
          <p:cNvSpPr/>
          <p:nvPr/>
        </p:nvSpPr>
        <p:spPr>
          <a:xfrm>
            <a:off x="5989053" y="566221"/>
            <a:ext cx="304403" cy="304403"/>
          </a:xfrm>
          <a:prstGeom prst="star5">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6600"/>
              </a:solidFill>
            </a:endParaRPr>
          </a:p>
        </p:txBody>
      </p:sp>
    </p:spTree>
    <p:extLst>
      <p:ext uri="{BB962C8B-B14F-4D97-AF65-F5344CB8AC3E}">
        <p14:creationId xmlns:p14="http://schemas.microsoft.com/office/powerpoint/2010/main" val="28690497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3" name="TextBox 22"/>
          <p:cNvSpPr txBox="1"/>
          <p:nvPr/>
        </p:nvSpPr>
        <p:spPr>
          <a:xfrm>
            <a:off x="565530" y="4671344"/>
            <a:ext cx="1956169" cy="615553"/>
          </a:xfrm>
          <a:prstGeom prst="rect">
            <a:avLst/>
          </a:prstGeom>
          <a:solidFill>
            <a:srgbClr val="FF6600"/>
          </a:solidFill>
          <a:ln>
            <a:solidFill>
              <a:srgbClr val="FF6600"/>
            </a:solidFill>
          </a:ln>
        </p:spPr>
        <p:txBody>
          <a:bodyPr wrap="square" rtlCol="0">
            <a:spAutoFit/>
          </a:bodyPr>
          <a:lstStyle/>
          <a:p>
            <a:pPr algn="ctr"/>
            <a:r>
              <a:rPr lang="en-US" sz="1700" b="1" dirty="0" smtClean="0"/>
              <a:t>Change names of both VMs</a:t>
            </a:r>
            <a:endParaRPr lang="en-US" sz="1700" b="1" dirty="0"/>
          </a:p>
        </p:txBody>
      </p:sp>
      <p:grpSp>
        <p:nvGrpSpPr>
          <p:cNvPr id="30" name="Group 29"/>
          <p:cNvGrpSpPr/>
          <p:nvPr/>
        </p:nvGrpSpPr>
        <p:grpSpPr>
          <a:xfrm>
            <a:off x="197076" y="202609"/>
            <a:ext cx="541209" cy="452517"/>
            <a:chOff x="-1207111" y="3269829"/>
            <a:chExt cx="541209" cy="452517"/>
          </a:xfrm>
        </p:grpSpPr>
        <p:sp>
          <p:nvSpPr>
            <p:cNvPr id="31" name="Oval 30"/>
            <p:cNvSpPr/>
            <p:nvPr/>
          </p:nvSpPr>
          <p:spPr>
            <a:xfrm>
              <a:off x="-1175162" y="3269829"/>
              <a:ext cx="452517" cy="452517"/>
            </a:xfrm>
            <a:prstGeom prst="ellipse">
              <a:avLst/>
            </a:prstGeom>
            <a:solidFill>
              <a:srgbClr val="FFD89E"/>
            </a:solidFill>
            <a:ln w="381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32" name="TextBox 31"/>
            <p:cNvSpPr txBox="1"/>
            <p:nvPr/>
          </p:nvSpPr>
          <p:spPr>
            <a:xfrm>
              <a:off x="-1207111" y="3287152"/>
              <a:ext cx="541209" cy="400110"/>
            </a:xfrm>
            <a:prstGeom prst="rect">
              <a:avLst/>
            </a:prstGeom>
            <a:noFill/>
          </p:spPr>
          <p:txBody>
            <a:bodyPr wrap="none" rtlCol="0">
              <a:spAutoFit/>
            </a:bodyPr>
            <a:lstStyle/>
            <a:p>
              <a:r>
                <a:rPr lang="en-US" sz="2000" b="1" dirty="0" smtClean="0"/>
                <a:t>3.3</a:t>
              </a:r>
              <a:endParaRPr lang="en-US" sz="2000" b="1" dirty="0"/>
            </a:p>
          </p:txBody>
        </p:sp>
      </p:grpSp>
      <p:pic>
        <p:nvPicPr>
          <p:cNvPr id="2" name="Picture 1"/>
          <p:cNvPicPr>
            <a:picLocks noChangeAspect="1"/>
          </p:cNvPicPr>
          <p:nvPr/>
        </p:nvPicPr>
        <p:blipFill>
          <a:blip r:embed="rId3"/>
          <a:stretch>
            <a:fillRect/>
          </a:stretch>
        </p:blipFill>
        <p:spPr>
          <a:xfrm>
            <a:off x="793025" y="202608"/>
            <a:ext cx="5564616" cy="3388569"/>
          </a:xfrm>
          <a:prstGeom prst="rect">
            <a:avLst/>
          </a:prstGeom>
          <a:ln w="57150" cmpd="sng">
            <a:solidFill>
              <a:srgbClr val="FF6600"/>
            </a:solidFill>
          </a:ln>
        </p:spPr>
      </p:pic>
      <p:pic>
        <p:nvPicPr>
          <p:cNvPr id="3" name="Picture 2"/>
          <p:cNvPicPr>
            <a:picLocks noChangeAspect="1"/>
          </p:cNvPicPr>
          <p:nvPr/>
        </p:nvPicPr>
        <p:blipFill>
          <a:blip r:embed="rId4"/>
          <a:stretch>
            <a:fillRect/>
          </a:stretch>
        </p:blipFill>
        <p:spPr>
          <a:xfrm>
            <a:off x="3113303" y="3777310"/>
            <a:ext cx="5877432" cy="3855647"/>
          </a:xfrm>
          <a:prstGeom prst="rect">
            <a:avLst/>
          </a:prstGeom>
          <a:ln w="57150" cmpd="sng">
            <a:solidFill>
              <a:srgbClr val="FF6600"/>
            </a:solidFill>
          </a:ln>
        </p:spPr>
      </p:pic>
      <p:cxnSp>
        <p:nvCxnSpPr>
          <p:cNvPr id="25" name="Straight Connector 24"/>
          <p:cNvCxnSpPr/>
          <p:nvPr/>
        </p:nvCxnSpPr>
        <p:spPr>
          <a:xfrm flipV="1">
            <a:off x="2878759" y="851600"/>
            <a:ext cx="469087" cy="615406"/>
          </a:xfrm>
          <a:prstGeom prst="line">
            <a:avLst/>
          </a:prstGeom>
          <a:ln w="101600" cmpd="sng">
            <a:solidFill>
              <a:srgbClr val="FF6600"/>
            </a:solidFill>
            <a:headEnd type="triangle"/>
            <a:tailEnd type="none"/>
          </a:ln>
          <a:effectLst/>
        </p:spPr>
        <p:style>
          <a:lnRef idx="2">
            <a:schemeClr val="accent1"/>
          </a:lnRef>
          <a:fillRef idx="0">
            <a:schemeClr val="accent1"/>
          </a:fillRef>
          <a:effectRef idx="1">
            <a:schemeClr val="accent1"/>
          </a:effectRef>
          <a:fontRef idx="minor">
            <a:schemeClr val="tx1"/>
          </a:fontRef>
        </p:style>
      </p:cxnSp>
      <p:sp>
        <p:nvSpPr>
          <p:cNvPr id="24" name="Oval 23"/>
          <p:cNvSpPr/>
          <p:nvPr/>
        </p:nvSpPr>
        <p:spPr>
          <a:xfrm>
            <a:off x="3699020" y="1267879"/>
            <a:ext cx="715316" cy="398254"/>
          </a:xfrm>
          <a:prstGeom prst="ellipse">
            <a:avLst/>
          </a:prstGeom>
          <a:noFill/>
          <a:ln w="762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6" name="Straight Connector 25"/>
          <p:cNvCxnSpPr/>
          <p:nvPr/>
        </p:nvCxnSpPr>
        <p:spPr>
          <a:xfrm flipV="1">
            <a:off x="6590849" y="4417426"/>
            <a:ext cx="510988" cy="596382"/>
          </a:xfrm>
          <a:prstGeom prst="line">
            <a:avLst/>
          </a:prstGeom>
          <a:ln w="101600" cmpd="sng">
            <a:solidFill>
              <a:srgbClr val="FF6600"/>
            </a:solidFill>
            <a:headEnd type="triangle"/>
            <a:tailEnd type="none"/>
          </a:ln>
          <a:effectLst/>
        </p:spPr>
        <p:style>
          <a:lnRef idx="2">
            <a:schemeClr val="accent1"/>
          </a:lnRef>
          <a:fillRef idx="0">
            <a:schemeClr val="accent1"/>
          </a:fillRef>
          <a:effectRef idx="1">
            <a:schemeClr val="accent1"/>
          </a:effectRef>
          <a:fontRef idx="minor">
            <a:schemeClr val="tx1"/>
          </a:fontRef>
        </p:style>
      </p:cxnSp>
      <p:sp>
        <p:nvSpPr>
          <p:cNvPr id="15" name="Oval 14"/>
          <p:cNvSpPr/>
          <p:nvPr/>
        </p:nvSpPr>
        <p:spPr>
          <a:xfrm>
            <a:off x="3168948" y="4671344"/>
            <a:ext cx="715316" cy="398254"/>
          </a:xfrm>
          <a:prstGeom prst="ellipse">
            <a:avLst/>
          </a:prstGeom>
          <a:noFill/>
          <a:ln w="762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3559957"/>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11" name="Picture 10" descr="oneam_twovmlink_v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928" y="3072367"/>
            <a:ext cx="6250481" cy="3684198"/>
          </a:xfrm>
          <a:prstGeom prst="rect">
            <a:avLst/>
          </a:prstGeom>
          <a:ln w="57150" cmpd="sng">
            <a:solidFill>
              <a:srgbClr val="FF6600"/>
            </a:solidFill>
          </a:ln>
        </p:spPr>
      </p:pic>
      <p:cxnSp>
        <p:nvCxnSpPr>
          <p:cNvPr id="25" name="Straight Connector 24"/>
          <p:cNvCxnSpPr/>
          <p:nvPr/>
        </p:nvCxnSpPr>
        <p:spPr>
          <a:xfrm flipV="1">
            <a:off x="4056787" y="4043456"/>
            <a:ext cx="469087" cy="615406"/>
          </a:xfrm>
          <a:prstGeom prst="line">
            <a:avLst/>
          </a:prstGeom>
          <a:ln w="101600" cmpd="sng">
            <a:solidFill>
              <a:srgbClr val="FF6600"/>
            </a:solidFill>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4897676" y="4773321"/>
            <a:ext cx="510988" cy="596382"/>
          </a:xfrm>
          <a:prstGeom prst="line">
            <a:avLst/>
          </a:prstGeom>
          <a:ln w="101600" cmpd="sng">
            <a:solidFill>
              <a:srgbClr val="FF6600"/>
            </a:solidFill>
            <a:headEnd type="triangle"/>
            <a:tailEnd type="none"/>
          </a:ln>
          <a:effectLst/>
        </p:spPr>
        <p:style>
          <a:lnRef idx="2">
            <a:schemeClr val="accent1"/>
          </a:lnRef>
          <a:fillRef idx="0">
            <a:schemeClr val="accent1"/>
          </a:fillRef>
          <a:effectRef idx="1">
            <a:schemeClr val="accent1"/>
          </a:effectRef>
          <a:fontRef idx="minor">
            <a:schemeClr val="tx1"/>
          </a:fontRef>
        </p:style>
      </p:cxnSp>
      <p:grpSp>
        <p:nvGrpSpPr>
          <p:cNvPr id="30" name="Group 29"/>
          <p:cNvGrpSpPr/>
          <p:nvPr/>
        </p:nvGrpSpPr>
        <p:grpSpPr>
          <a:xfrm>
            <a:off x="197076" y="202609"/>
            <a:ext cx="541209" cy="452517"/>
            <a:chOff x="-1207111" y="3269829"/>
            <a:chExt cx="541209" cy="452517"/>
          </a:xfrm>
        </p:grpSpPr>
        <p:sp>
          <p:nvSpPr>
            <p:cNvPr id="31" name="Oval 30"/>
            <p:cNvSpPr/>
            <p:nvPr/>
          </p:nvSpPr>
          <p:spPr>
            <a:xfrm>
              <a:off x="-1175162" y="3269829"/>
              <a:ext cx="452517" cy="452517"/>
            </a:xfrm>
            <a:prstGeom prst="ellipse">
              <a:avLst/>
            </a:prstGeom>
            <a:solidFill>
              <a:srgbClr val="FFD89E"/>
            </a:solidFill>
            <a:ln w="381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32" name="TextBox 31"/>
            <p:cNvSpPr txBox="1"/>
            <p:nvPr/>
          </p:nvSpPr>
          <p:spPr>
            <a:xfrm>
              <a:off x="-1207111" y="3287152"/>
              <a:ext cx="541209" cy="400110"/>
            </a:xfrm>
            <a:prstGeom prst="rect">
              <a:avLst/>
            </a:prstGeom>
            <a:noFill/>
          </p:spPr>
          <p:txBody>
            <a:bodyPr wrap="none" rtlCol="0">
              <a:spAutoFit/>
            </a:bodyPr>
            <a:lstStyle/>
            <a:p>
              <a:r>
                <a:rPr lang="en-US" sz="2000" b="1" dirty="0" smtClean="0"/>
                <a:t>3.3</a:t>
              </a:r>
              <a:endParaRPr lang="en-US" sz="2000" b="1" dirty="0"/>
            </a:p>
          </p:txBody>
        </p:sp>
      </p:grpSp>
      <p:pic>
        <p:nvPicPr>
          <p:cNvPr id="17" name="Picture 16" descr="label_client_IP_v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40177" y="155173"/>
            <a:ext cx="5230959" cy="3853769"/>
          </a:xfrm>
          <a:prstGeom prst="rect">
            <a:avLst/>
          </a:prstGeom>
          <a:ln w="57150" cmpd="sng">
            <a:solidFill>
              <a:srgbClr val="FF6600"/>
            </a:solidFill>
          </a:ln>
        </p:spPr>
      </p:pic>
      <p:sp>
        <p:nvSpPr>
          <p:cNvPr id="24" name="Oval 23"/>
          <p:cNvSpPr/>
          <p:nvPr/>
        </p:nvSpPr>
        <p:spPr>
          <a:xfrm>
            <a:off x="7312526" y="655126"/>
            <a:ext cx="1417053" cy="457524"/>
          </a:xfrm>
          <a:prstGeom prst="ellipse">
            <a:avLst/>
          </a:prstGeom>
          <a:noFill/>
          <a:ln w="762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5834642" y="1627171"/>
            <a:ext cx="1956169" cy="615553"/>
          </a:xfrm>
          <a:prstGeom prst="rect">
            <a:avLst/>
          </a:prstGeom>
          <a:solidFill>
            <a:srgbClr val="FF6600"/>
          </a:solidFill>
          <a:ln>
            <a:solidFill>
              <a:srgbClr val="FF6600"/>
            </a:solidFill>
          </a:ln>
        </p:spPr>
        <p:txBody>
          <a:bodyPr wrap="square" rtlCol="0">
            <a:spAutoFit/>
          </a:bodyPr>
          <a:lstStyle/>
          <a:p>
            <a:pPr algn="ctr"/>
            <a:r>
              <a:rPr lang="en-US" sz="1700" b="1" dirty="0" smtClean="0"/>
              <a:t>Set IP and mask of interfaces</a:t>
            </a:r>
            <a:endParaRPr lang="en-US" sz="1700" b="1" dirty="0"/>
          </a:p>
        </p:txBody>
      </p:sp>
      <p:cxnSp>
        <p:nvCxnSpPr>
          <p:cNvPr id="22" name="Straight Connector 21"/>
          <p:cNvCxnSpPr>
            <a:endCxn id="23" idx="3"/>
          </p:cNvCxnSpPr>
          <p:nvPr/>
        </p:nvCxnSpPr>
        <p:spPr>
          <a:xfrm flipH="1">
            <a:off x="7790811" y="1112650"/>
            <a:ext cx="390663" cy="822298"/>
          </a:xfrm>
          <a:prstGeom prst="line">
            <a:avLst/>
          </a:prstGeom>
          <a:ln w="76200" cmpd="sng">
            <a:solidFill>
              <a:srgbClr val="FF6600"/>
            </a:solidFill>
            <a:headEnd type="triangle"/>
            <a:tailEnd type="none"/>
          </a:ln>
          <a:effectLst/>
        </p:spPr>
        <p:style>
          <a:lnRef idx="2">
            <a:schemeClr val="accent1"/>
          </a:lnRef>
          <a:fillRef idx="0">
            <a:schemeClr val="accent1"/>
          </a:fillRef>
          <a:effectRef idx="1">
            <a:schemeClr val="accent1"/>
          </a:effectRef>
          <a:fontRef idx="minor">
            <a:schemeClr val="tx1"/>
          </a:fontRef>
        </p:style>
      </p:cxnSp>
      <p:sp>
        <p:nvSpPr>
          <p:cNvPr id="4" name="5-Point Star 3"/>
          <p:cNvSpPr/>
          <p:nvPr/>
        </p:nvSpPr>
        <p:spPr>
          <a:xfrm>
            <a:off x="6563895" y="467840"/>
            <a:ext cx="304403" cy="304403"/>
          </a:xfrm>
          <a:prstGeom prst="star5">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6600"/>
              </a:solidFill>
            </a:endParaRPr>
          </a:p>
        </p:txBody>
      </p:sp>
    </p:spTree>
    <p:extLst>
      <p:ext uri="{BB962C8B-B14F-4D97-AF65-F5344CB8AC3E}">
        <p14:creationId xmlns:p14="http://schemas.microsoft.com/office/powerpoint/2010/main" val="6713402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cxnSp>
        <p:nvCxnSpPr>
          <p:cNvPr id="25" name="Straight Connector 24"/>
          <p:cNvCxnSpPr/>
          <p:nvPr/>
        </p:nvCxnSpPr>
        <p:spPr>
          <a:xfrm flipV="1">
            <a:off x="6276247" y="4551741"/>
            <a:ext cx="469087" cy="615406"/>
          </a:xfrm>
          <a:prstGeom prst="line">
            <a:avLst/>
          </a:prstGeom>
          <a:ln w="101600" cmpd="sng">
            <a:solidFill>
              <a:srgbClr val="FF6600"/>
            </a:solidFill>
            <a:headEnd type="triangle"/>
            <a:tailEnd type="none"/>
          </a:ln>
          <a:effectLst/>
        </p:spPr>
        <p:style>
          <a:lnRef idx="2">
            <a:schemeClr val="accent1"/>
          </a:lnRef>
          <a:fillRef idx="0">
            <a:schemeClr val="accent1"/>
          </a:fillRef>
          <a:effectRef idx="1">
            <a:schemeClr val="accent1"/>
          </a:effectRef>
          <a:fontRef idx="minor">
            <a:schemeClr val="tx1"/>
          </a:fontRef>
        </p:style>
      </p:cxnSp>
      <p:grpSp>
        <p:nvGrpSpPr>
          <p:cNvPr id="30" name="Group 29"/>
          <p:cNvGrpSpPr/>
          <p:nvPr/>
        </p:nvGrpSpPr>
        <p:grpSpPr>
          <a:xfrm>
            <a:off x="197076" y="202609"/>
            <a:ext cx="541209" cy="452517"/>
            <a:chOff x="-1207111" y="3269829"/>
            <a:chExt cx="541209" cy="452517"/>
          </a:xfrm>
        </p:grpSpPr>
        <p:sp>
          <p:nvSpPr>
            <p:cNvPr id="31" name="Oval 30"/>
            <p:cNvSpPr/>
            <p:nvPr/>
          </p:nvSpPr>
          <p:spPr>
            <a:xfrm>
              <a:off x="-1175162" y="3269829"/>
              <a:ext cx="452517" cy="452517"/>
            </a:xfrm>
            <a:prstGeom prst="ellipse">
              <a:avLst/>
            </a:prstGeom>
            <a:solidFill>
              <a:srgbClr val="FFD89E"/>
            </a:solidFill>
            <a:ln w="381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32" name="TextBox 31"/>
            <p:cNvSpPr txBox="1"/>
            <p:nvPr/>
          </p:nvSpPr>
          <p:spPr>
            <a:xfrm>
              <a:off x="-1207111" y="3287152"/>
              <a:ext cx="541209" cy="400110"/>
            </a:xfrm>
            <a:prstGeom prst="rect">
              <a:avLst/>
            </a:prstGeom>
            <a:noFill/>
          </p:spPr>
          <p:txBody>
            <a:bodyPr wrap="none" rtlCol="0">
              <a:spAutoFit/>
            </a:bodyPr>
            <a:lstStyle/>
            <a:p>
              <a:r>
                <a:rPr lang="en-US" sz="2000" b="1" dirty="0" smtClean="0"/>
                <a:t>3.3</a:t>
              </a:r>
              <a:endParaRPr lang="en-US" sz="2000" b="1" dirty="0"/>
            </a:p>
          </p:txBody>
        </p:sp>
      </p:grpSp>
      <p:sp>
        <p:nvSpPr>
          <p:cNvPr id="23" name="TextBox 22"/>
          <p:cNvSpPr txBox="1"/>
          <p:nvPr/>
        </p:nvSpPr>
        <p:spPr>
          <a:xfrm>
            <a:off x="502089" y="4742235"/>
            <a:ext cx="1956169" cy="615553"/>
          </a:xfrm>
          <a:prstGeom prst="rect">
            <a:avLst/>
          </a:prstGeom>
          <a:solidFill>
            <a:srgbClr val="FF6600"/>
          </a:solidFill>
          <a:ln>
            <a:solidFill>
              <a:srgbClr val="FF6600"/>
            </a:solidFill>
          </a:ln>
        </p:spPr>
        <p:txBody>
          <a:bodyPr wrap="square" rtlCol="0">
            <a:spAutoFit/>
          </a:bodyPr>
          <a:lstStyle/>
          <a:p>
            <a:pPr algn="ctr"/>
            <a:r>
              <a:rPr lang="en-US" sz="1700" b="1" dirty="0" smtClean="0"/>
              <a:t>Set IP and mask of interfaces</a:t>
            </a:r>
            <a:endParaRPr lang="en-US" sz="1700" b="1" dirty="0"/>
          </a:p>
        </p:txBody>
      </p:sp>
      <p:pic>
        <p:nvPicPr>
          <p:cNvPr id="2" name="Picture 1"/>
          <p:cNvPicPr>
            <a:picLocks noChangeAspect="1"/>
          </p:cNvPicPr>
          <p:nvPr/>
        </p:nvPicPr>
        <p:blipFill>
          <a:blip r:embed="rId3"/>
          <a:stretch>
            <a:fillRect/>
          </a:stretch>
        </p:blipFill>
        <p:spPr>
          <a:xfrm>
            <a:off x="3079376" y="3757118"/>
            <a:ext cx="5952240" cy="2999740"/>
          </a:xfrm>
          <a:prstGeom prst="rect">
            <a:avLst/>
          </a:prstGeom>
          <a:ln w="38100" cmpd="sng">
            <a:solidFill>
              <a:srgbClr val="FF6600"/>
            </a:solidFill>
          </a:ln>
        </p:spPr>
      </p:pic>
      <p:pic>
        <p:nvPicPr>
          <p:cNvPr id="3" name="Picture 2"/>
          <p:cNvPicPr>
            <a:picLocks noChangeAspect="1"/>
          </p:cNvPicPr>
          <p:nvPr/>
        </p:nvPicPr>
        <p:blipFill>
          <a:blip r:embed="rId4"/>
          <a:stretch>
            <a:fillRect/>
          </a:stretch>
        </p:blipFill>
        <p:spPr>
          <a:xfrm>
            <a:off x="846923" y="76799"/>
            <a:ext cx="5150272" cy="3554532"/>
          </a:xfrm>
          <a:prstGeom prst="rect">
            <a:avLst/>
          </a:prstGeom>
          <a:ln w="38100" cmpd="sng">
            <a:solidFill>
              <a:srgbClr val="FF6600"/>
            </a:solidFill>
          </a:ln>
        </p:spPr>
      </p:pic>
      <p:sp>
        <p:nvSpPr>
          <p:cNvPr id="24" name="Oval 23"/>
          <p:cNvSpPr/>
          <p:nvPr/>
        </p:nvSpPr>
        <p:spPr>
          <a:xfrm>
            <a:off x="2564373" y="1284028"/>
            <a:ext cx="3252998" cy="596382"/>
          </a:xfrm>
          <a:prstGeom prst="ellipse">
            <a:avLst/>
          </a:prstGeom>
          <a:noFill/>
          <a:ln w="762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4065412" y="5731389"/>
            <a:ext cx="1048143" cy="797898"/>
          </a:xfrm>
          <a:prstGeom prst="ellipse">
            <a:avLst/>
          </a:prstGeom>
          <a:noFill/>
          <a:ln w="762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Connector 15"/>
          <p:cNvCxnSpPr/>
          <p:nvPr/>
        </p:nvCxnSpPr>
        <p:spPr>
          <a:xfrm flipV="1">
            <a:off x="4981549" y="5167147"/>
            <a:ext cx="510988" cy="596382"/>
          </a:xfrm>
          <a:prstGeom prst="line">
            <a:avLst/>
          </a:prstGeom>
          <a:ln w="101600" cmpd="sng">
            <a:solidFill>
              <a:srgbClr val="FF6600"/>
            </a:solidFill>
            <a:headEnd type="triangle"/>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67704427"/>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41" name="TextBox 40"/>
          <p:cNvSpPr txBox="1"/>
          <p:nvPr/>
        </p:nvSpPr>
        <p:spPr>
          <a:xfrm>
            <a:off x="3812324" y="6011155"/>
            <a:ext cx="2250920" cy="353943"/>
          </a:xfrm>
          <a:prstGeom prst="rect">
            <a:avLst/>
          </a:prstGeom>
          <a:solidFill>
            <a:srgbClr val="FF6600"/>
          </a:solidFill>
        </p:spPr>
        <p:txBody>
          <a:bodyPr wrap="square" rtlCol="0">
            <a:spAutoFit/>
          </a:bodyPr>
          <a:lstStyle/>
          <a:p>
            <a:pPr algn="ctr"/>
            <a:r>
              <a:rPr lang="en-US" sz="1700" b="1" dirty="0" smtClean="0"/>
              <a:t>Reserve resources</a:t>
            </a:r>
            <a:endParaRPr lang="en-US" sz="1700" b="1" dirty="0"/>
          </a:p>
        </p:txBody>
      </p:sp>
      <p:grpSp>
        <p:nvGrpSpPr>
          <p:cNvPr id="11" name="Group 10"/>
          <p:cNvGrpSpPr/>
          <p:nvPr/>
        </p:nvGrpSpPr>
        <p:grpSpPr>
          <a:xfrm>
            <a:off x="230801" y="664847"/>
            <a:ext cx="8750212" cy="5429533"/>
            <a:chOff x="0" y="889189"/>
            <a:chExt cx="9144000" cy="5673880"/>
          </a:xfrm>
        </p:grpSpPr>
        <p:pic>
          <p:nvPicPr>
            <p:cNvPr id="12" name="Picture 11" descr="oneam_twovmlink_labeled_v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89189"/>
              <a:ext cx="9144000" cy="5338286"/>
            </a:xfrm>
            <a:prstGeom prst="rect">
              <a:avLst/>
            </a:prstGeom>
            <a:ln w="57150" cmpd="sng">
              <a:solidFill>
                <a:srgbClr val="FF6600"/>
              </a:solidFill>
            </a:ln>
          </p:spPr>
        </p:pic>
        <p:cxnSp>
          <p:nvCxnSpPr>
            <p:cNvPr id="13" name="Straight Connector 12"/>
            <p:cNvCxnSpPr/>
            <p:nvPr/>
          </p:nvCxnSpPr>
          <p:spPr>
            <a:xfrm>
              <a:off x="3535670" y="6113903"/>
              <a:ext cx="609027" cy="449166"/>
            </a:xfrm>
            <a:prstGeom prst="line">
              <a:avLst/>
            </a:prstGeom>
            <a:ln w="101600" cmpd="sng">
              <a:solidFill>
                <a:srgbClr val="FF6600"/>
              </a:solidFill>
              <a:headEnd type="triangle"/>
              <a:tailEnd type="none"/>
            </a:ln>
            <a:effectLst/>
          </p:spPr>
          <p:style>
            <a:lnRef idx="2">
              <a:schemeClr val="accent1"/>
            </a:lnRef>
            <a:fillRef idx="0">
              <a:schemeClr val="accent1"/>
            </a:fillRef>
            <a:effectRef idx="1">
              <a:schemeClr val="accent1"/>
            </a:effectRef>
            <a:fontRef idx="minor">
              <a:schemeClr val="tx1"/>
            </a:fontRef>
          </p:style>
        </p:cxnSp>
      </p:grpSp>
      <p:grpSp>
        <p:nvGrpSpPr>
          <p:cNvPr id="14" name="Group 13"/>
          <p:cNvGrpSpPr/>
          <p:nvPr/>
        </p:nvGrpSpPr>
        <p:grpSpPr>
          <a:xfrm>
            <a:off x="197076" y="202609"/>
            <a:ext cx="541209" cy="452517"/>
            <a:chOff x="-1207111" y="3269829"/>
            <a:chExt cx="541209" cy="452517"/>
          </a:xfrm>
        </p:grpSpPr>
        <p:sp>
          <p:nvSpPr>
            <p:cNvPr id="15" name="Oval 14"/>
            <p:cNvSpPr/>
            <p:nvPr/>
          </p:nvSpPr>
          <p:spPr>
            <a:xfrm>
              <a:off x="-1175162" y="3269829"/>
              <a:ext cx="452517" cy="452517"/>
            </a:xfrm>
            <a:prstGeom prst="ellipse">
              <a:avLst/>
            </a:prstGeom>
            <a:solidFill>
              <a:srgbClr val="FFD89E"/>
            </a:solidFill>
            <a:ln w="381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16" name="TextBox 15"/>
            <p:cNvSpPr txBox="1"/>
            <p:nvPr/>
          </p:nvSpPr>
          <p:spPr>
            <a:xfrm>
              <a:off x="-1207111" y="3287152"/>
              <a:ext cx="541209" cy="400110"/>
            </a:xfrm>
            <a:prstGeom prst="rect">
              <a:avLst/>
            </a:prstGeom>
            <a:noFill/>
          </p:spPr>
          <p:txBody>
            <a:bodyPr wrap="none" rtlCol="0">
              <a:spAutoFit/>
            </a:bodyPr>
            <a:lstStyle/>
            <a:p>
              <a:r>
                <a:rPr lang="en-US" sz="2000" b="1" dirty="0" smtClean="0"/>
                <a:t>3.3</a:t>
              </a:r>
              <a:endParaRPr lang="en-US" sz="2000" b="1" dirty="0"/>
            </a:p>
          </p:txBody>
        </p:sp>
      </p:grpSp>
    </p:spTree>
    <p:extLst>
      <p:ext uri="{BB962C8B-B14F-4D97-AF65-F5344CB8AC3E}">
        <p14:creationId xmlns:p14="http://schemas.microsoft.com/office/powerpoint/2010/main" val="18692452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grpSp>
        <p:nvGrpSpPr>
          <p:cNvPr id="14" name="Group 13"/>
          <p:cNvGrpSpPr/>
          <p:nvPr/>
        </p:nvGrpSpPr>
        <p:grpSpPr>
          <a:xfrm>
            <a:off x="50969" y="146419"/>
            <a:ext cx="541209" cy="452517"/>
            <a:chOff x="-1207111" y="3269829"/>
            <a:chExt cx="541209" cy="452517"/>
          </a:xfrm>
        </p:grpSpPr>
        <p:sp>
          <p:nvSpPr>
            <p:cNvPr id="15" name="Oval 14"/>
            <p:cNvSpPr/>
            <p:nvPr/>
          </p:nvSpPr>
          <p:spPr>
            <a:xfrm>
              <a:off x="-1175162" y="3269829"/>
              <a:ext cx="452517" cy="452517"/>
            </a:xfrm>
            <a:prstGeom prst="ellipse">
              <a:avLst/>
            </a:prstGeom>
            <a:solidFill>
              <a:srgbClr val="FFD89E"/>
            </a:solidFill>
            <a:ln w="381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16" name="TextBox 15"/>
            <p:cNvSpPr txBox="1"/>
            <p:nvPr/>
          </p:nvSpPr>
          <p:spPr>
            <a:xfrm>
              <a:off x="-1207111" y="3287152"/>
              <a:ext cx="541209" cy="400110"/>
            </a:xfrm>
            <a:prstGeom prst="rect">
              <a:avLst/>
            </a:prstGeom>
            <a:noFill/>
          </p:spPr>
          <p:txBody>
            <a:bodyPr wrap="none" rtlCol="0">
              <a:spAutoFit/>
            </a:bodyPr>
            <a:lstStyle/>
            <a:p>
              <a:r>
                <a:rPr lang="en-US" sz="2000" b="1" dirty="0" smtClean="0"/>
                <a:t>3.3</a:t>
              </a:r>
              <a:endParaRPr lang="en-US" sz="2000" b="1" dirty="0"/>
            </a:p>
          </p:txBody>
        </p:sp>
      </p:grpSp>
      <p:pic>
        <p:nvPicPr>
          <p:cNvPr id="2" name="Picture 1"/>
          <p:cNvPicPr>
            <a:picLocks noChangeAspect="1"/>
          </p:cNvPicPr>
          <p:nvPr/>
        </p:nvPicPr>
        <p:blipFill rotWithShape="1">
          <a:blip r:embed="rId3"/>
          <a:srcRect l="3145" r="19215"/>
          <a:stretch/>
        </p:blipFill>
        <p:spPr>
          <a:xfrm>
            <a:off x="4996930" y="3543827"/>
            <a:ext cx="4016421" cy="3021904"/>
          </a:xfrm>
          <a:prstGeom prst="rect">
            <a:avLst/>
          </a:prstGeom>
          <a:ln w="38100" cmpd="sng">
            <a:solidFill>
              <a:srgbClr val="FF6600"/>
            </a:solidFill>
          </a:ln>
        </p:spPr>
      </p:pic>
      <p:pic>
        <p:nvPicPr>
          <p:cNvPr id="3" name="Picture 2"/>
          <p:cNvPicPr>
            <a:picLocks noChangeAspect="1"/>
          </p:cNvPicPr>
          <p:nvPr/>
        </p:nvPicPr>
        <p:blipFill rotWithShape="1">
          <a:blip r:embed="rId4"/>
          <a:srcRect r="24131"/>
          <a:stretch/>
        </p:blipFill>
        <p:spPr>
          <a:xfrm>
            <a:off x="637135" y="261401"/>
            <a:ext cx="3375044" cy="2682960"/>
          </a:xfrm>
          <a:prstGeom prst="rect">
            <a:avLst/>
          </a:prstGeom>
          <a:ln w="38100" cmpd="sng">
            <a:solidFill>
              <a:srgbClr val="FF6600"/>
            </a:solidFill>
          </a:ln>
        </p:spPr>
      </p:pic>
      <p:cxnSp>
        <p:nvCxnSpPr>
          <p:cNvPr id="17" name="Straight Connector 16"/>
          <p:cNvCxnSpPr/>
          <p:nvPr/>
        </p:nvCxnSpPr>
        <p:spPr>
          <a:xfrm flipV="1">
            <a:off x="803625" y="200839"/>
            <a:ext cx="582799" cy="343464"/>
          </a:xfrm>
          <a:prstGeom prst="line">
            <a:avLst/>
          </a:prstGeom>
          <a:ln w="101600" cmpd="sng">
            <a:solidFill>
              <a:srgbClr val="FF6600"/>
            </a:solidFill>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5621027" y="6030733"/>
            <a:ext cx="582799" cy="343464"/>
          </a:xfrm>
          <a:prstGeom prst="line">
            <a:avLst/>
          </a:prstGeom>
          <a:ln w="101600" cmpd="sng">
            <a:solidFill>
              <a:srgbClr val="FF6600"/>
            </a:solidFill>
            <a:headEnd type="triangle"/>
            <a:tailEnd type="none"/>
          </a:ln>
          <a:effectLst/>
        </p:spPr>
        <p:style>
          <a:lnRef idx="2">
            <a:schemeClr val="accent1"/>
          </a:lnRef>
          <a:fillRef idx="0">
            <a:schemeClr val="accent1"/>
          </a:fillRef>
          <a:effectRef idx="1">
            <a:schemeClr val="accent1"/>
          </a:effectRef>
          <a:fontRef idx="minor">
            <a:schemeClr val="tx1"/>
          </a:fontRef>
        </p:style>
      </p:cxnSp>
      <p:pic>
        <p:nvPicPr>
          <p:cNvPr id="5" name="Picture 4"/>
          <p:cNvPicPr>
            <a:picLocks noChangeAspect="1"/>
          </p:cNvPicPr>
          <p:nvPr/>
        </p:nvPicPr>
        <p:blipFill rotWithShape="1">
          <a:blip r:embed="rId3"/>
          <a:srcRect l="3924" r="20198"/>
          <a:stretch/>
        </p:blipFill>
        <p:spPr>
          <a:xfrm>
            <a:off x="370872" y="3543827"/>
            <a:ext cx="4012178" cy="3088845"/>
          </a:xfrm>
          <a:prstGeom prst="rect">
            <a:avLst/>
          </a:prstGeom>
          <a:ln w="38100" cmpd="sng">
            <a:solidFill>
              <a:srgbClr val="FF6600"/>
            </a:solidFill>
          </a:ln>
        </p:spPr>
      </p:pic>
      <p:sp>
        <p:nvSpPr>
          <p:cNvPr id="6" name="Right Arrow 5"/>
          <p:cNvSpPr/>
          <p:nvPr/>
        </p:nvSpPr>
        <p:spPr>
          <a:xfrm>
            <a:off x="4472960" y="4809872"/>
            <a:ext cx="438305" cy="478404"/>
          </a:xfrm>
          <a:prstGeom prst="rightArrow">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p:cNvCxnSpPr/>
          <p:nvPr/>
        </p:nvCxnSpPr>
        <p:spPr>
          <a:xfrm flipV="1">
            <a:off x="3536947" y="4466408"/>
            <a:ext cx="582799" cy="343464"/>
          </a:xfrm>
          <a:prstGeom prst="line">
            <a:avLst/>
          </a:prstGeom>
          <a:ln w="101600" cmpd="sng">
            <a:solidFill>
              <a:srgbClr val="FF6600"/>
            </a:solidFill>
            <a:headEnd type="triangle"/>
            <a:tailEnd type="none"/>
          </a:ln>
          <a:effectLst/>
        </p:spPr>
        <p:style>
          <a:lnRef idx="2">
            <a:schemeClr val="accent1"/>
          </a:lnRef>
          <a:fillRef idx="0">
            <a:schemeClr val="accent1"/>
          </a:fillRef>
          <a:effectRef idx="1">
            <a:schemeClr val="accent1"/>
          </a:effectRef>
          <a:fontRef idx="minor">
            <a:schemeClr val="tx1"/>
          </a:fontRef>
        </p:style>
      </p:cxnSp>
      <p:sp>
        <p:nvSpPr>
          <p:cNvPr id="20" name="Oval 19"/>
          <p:cNvSpPr/>
          <p:nvPr/>
        </p:nvSpPr>
        <p:spPr>
          <a:xfrm>
            <a:off x="378420" y="4394065"/>
            <a:ext cx="1329843" cy="505711"/>
          </a:xfrm>
          <a:prstGeom prst="ellipse">
            <a:avLst/>
          </a:prstGeom>
          <a:noFill/>
          <a:ln w="762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5"/>
          <a:srcRect r="17940"/>
          <a:stretch/>
        </p:blipFill>
        <p:spPr>
          <a:xfrm>
            <a:off x="5225946" y="200839"/>
            <a:ext cx="3708736" cy="2743522"/>
          </a:xfrm>
          <a:prstGeom prst="rect">
            <a:avLst/>
          </a:prstGeom>
          <a:ln w="38100" cmpd="sng">
            <a:solidFill>
              <a:srgbClr val="FF6600"/>
            </a:solidFill>
          </a:ln>
        </p:spPr>
      </p:pic>
      <p:sp>
        <p:nvSpPr>
          <p:cNvPr id="21" name="Right Arrow 20"/>
          <p:cNvSpPr/>
          <p:nvPr/>
        </p:nvSpPr>
        <p:spPr>
          <a:xfrm>
            <a:off x="4434635" y="1403940"/>
            <a:ext cx="438305" cy="478404"/>
          </a:xfrm>
          <a:prstGeom prst="rightArrow">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TextBox 40"/>
          <p:cNvSpPr txBox="1"/>
          <p:nvPr/>
        </p:nvSpPr>
        <p:spPr>
          <a:xfrm>
            <a:off x="4791650" y="3428329"/>
            <a:ext cx="2250920" cy="353943"/>
          </a:xfrm>
          <a:prstGeom prst="rect">
            <a:avLst/>
          </a:prstGeom>
          <a:solidFill>
            <a:srgbClr val="FF6600"/>
          </a:solidFill>
        </p:spPr>
        <p:txBody>
          <a:bodyPr wrap="square" rtlCol="0">
            <a:spAutoFit/>
          </a:bodyPr>
          <a:lstStyle/>
          <a:p>
            <a:pPr algn="ctr"/>
            <a:r>
              <a:rPr lang="en-US" sz="1700" b="1" dirty="0" smtClean="0"/>
              <a:t>Reserve resources</a:t>
            </a:r>
            <a:endParaRPr lang="en-US" sz="1700" b="1" dirty="0"/>
          </a:p>
        </p:txBody>
      </p:sp>
      <p:sp>
        <p:nvSpPr>
          <p:cNvPr id="22" name="TextBox 21"/>
          <p:cNvSpPr txBox="1"/>
          <p:nvPr/>
        </p:nvSpPr>
        <p:spPr>
          <a:xfrm>
            <a:off x="1895619" y="146419"/>
            <a:ext cx="2250920" cy="353943"/>
          </a:xfrm>
          <a:prstGeom prst="rect">
            <a:avLst/>
          </a:prstGeom>
          <a:solidFill>
            <a:srgbClr val="FF6600"/>
          </a:solidFill>
        </p:spPr>
        <p:txBody>
          <a:bodyPr wrap="square" rtlCol="0">
            <a:spAutoFit/>
          </a:bodyPr>
          <a:lstStyle/>
          <a:p>
            <a:pPr algn="ctr"/>
            <a:r>
              <a:rPr lang="en-US" sz="1700" b="1" dirty="0" smtClean="0"/>
              <a:t>Reserve resources</a:t>
            </a:r>
            <a:endParaRPr lang="en-US" sz="1700" b="1" dirty="0"/>
          </a:p>
        </p:txBody>
      </p:sp>
      <p:sp>
        <p:nvSpPr>
          <p:cNvPr id="23" name="TextBox 22"/>
          <p:cNvSpPr txBox="1"/>
          <p:nvPr/>
        </p:nvSpPr>
        <p:spPr>
          <a:xfrm>
            <a:off x="181835" y="3366855"/>
            <a:ext cx="2456542" cy="353943"/>
          </a:xfrm>
          <a:prstGeom prst="rect">
            <a:avLst/>
          </a:prstGeom>
          <a:solidFill>
            <a:srgbClr val="FF6600"/>
          </a:solidFill>
        </p:spPr>
        <p:txBody>
          <a:bodyPr wrap="square" rtlCol="0">
            <a:spAutoFit/>
          </a:bodyPr>
          <a:lstStyle/>
          <a:p>
            <a:pPr algn="ctr"/>
            <a:r>
              <a:rPr lang="en-US" sz="1700" b="1" dirty="0" smtClean="0"/>
              <a:t>Bind to an Aggregate</a:t>
            </a:r>
            <a:endParaRPr lang="en-US" sz="1700" b="1" dirty="0"/>
          </a:p>
        </p:txBody>
      </p:sp>
      <p:sp>
        <p:nvSpPr>
          <p:cNvPr id="24" name="TextBox 23"/>
          <p:cNvSpPr txBox="1"/>
          <p:nvPr/>
        </p:nvSpPr>
        <p:spPr>
          <a:xfrm>
            <a:off x="6556809" y="84429"/>
            <a:ext cx="2456542" cy="353943"/>
          </a:xfrm>
          <a:prstGeom prst="rect">
            <a:avLst/>
          </a:prstGeom>
          <a:solidFill>
            <a:srgbClr val="FF6600"/>
          </a:solidFill>
        </p:spPr>
        <p:txBody>
          <a:bodyPr wrap="square" rtlCol="0">
            <a:spAutoFit/>
          </a:bodyPr>
          <a:lstStyle/>
          <a:p>
            <a:pPr algn="ctr"/>
            <a:r>
              <a:rPr lang="en-US" sz="1700" b="1" dirty="0" smtClean="0"/>
              <a:t>Select a Slice</a:t>
            </a:r>
            <a:endParaRPr lang="en-US" sz="1700" b="1" dirty="0"/>
          </a:p>
        </p:txBody>
      </p:sp>
    </p:spTree>
    <p:extLst>
      <p:ext uri="{BB962C8B-B14F-4D97-AF65-F5344CB8AC3E}">
        <p14:creationId xmlns:p14="http://schemas.microsoft.com/office/powerpoint/2010/main" val="3238416555"/>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7" name="Picture 6" descr="oneam_twovmlink_read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845" y="887120"/>
            <a:ext cx="8494376" cy="5014637"/>
          </a:xfrm>
          <a:prstGeom prst="rect">
            <a:avLst/>
          </a:prstGeom>
          <a:ln w="57150" cmpd="sng">
            <a:solidFill>
              <a:srgbClr val="FF6600"/>
            </a:solidFill>
          </a:ln>
        </p:spPr>
      </p:pic>
      <p:sp>
        <p:nvSpPr>
          <p:cNvPr id="41" name="TextBox 40"/>
          <p:cNvSpPr txBox="1"/>
          <p:nvPr/>
        </p:nvSpPr>
        <p:spPr>
          <a:xfrm>
            <a:off x="5899879" y="579343"/>
            <a:ext cx="2250920" cy="615553"/>
          </a:xfrm>
          <a:prstGeom prst="rect">
            <a:avLst/>
          </a:prstGeom>
          <a:solidFill>
            <a:srgbClr val="FF6600"/>
          </a:solidFill>
        </p:spPr>
        <p:txBody>
          <a:bodyPr wrap="square" rtlCol="0">
            <a:spAutoFit/>
          </a:bodyPr>
          <a:lstStyle/>
          <a:p>
            <a:pPr algn="ctr"/>
            <a:r>
              <a:rPr lang="en-US" sz="1700" b="1" dirty="0" smtClean="0"/>
              <a:t>Resources are READY!!!</a:t>
            </a:r>
            <a:endParaRPr lang="en-US" sz="1700" b="1" dirty="0"/>
          </a:p>
        </p:txBody>
      </p:sp>
      <p:grpSp>
        <p:nvGrpSpPr>
          <p:cNvPr id="10" name="Group 9"/>
          <p:cNvGrpSpPr/>
          <p:nvPr/>
        </p:nvGrpSpPr>
        <p:grpSpPr>
          <a:xfrm>
            <a:off x="197076" y="202609"/>
            <a:ext cx="543739" cy="452517"/>
            <a:chOff x="-1207111" y="3269829"/>
            <a:chExt cx="543739" cy="452517"/>
          </a:xfrm>
        </p:grpSpPr>
        <p:sp>
          <p:nvSpPr>
            <p:cNvPr id="14" name="Oval 13"/>
            <p:cNvSpPr/>
            <p:nvPr/>
          </p:nvSpPr>
          <p:spPr>
            <a:xfrm>
              <a:off x="-1175162" y="3269829"/>
              <a:ext cx="452517" cy="452517"/>
            </a:xfrm>
            <a:prstGeom prst="ellipse">
              <a:avLst/>
            </a:prstGeom>
            <a:solidFill>
              <a:srgbClr val="FFD89E"/>
            </a:solidFill>
            <a:ln w="381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15" name="TextBox 14"/>
            <p:cNvSpPr txBox="1"/>
            <p:nvPr/>
          </p:nvSpPr>
          <p:spPr>
            <a:xfrm>
              <a:off x="-1207111" y="3287152"/>
              <a:ext cx="543739" cy="400110"/>
            </a:xfrm>
            <a:prstGeom prst="rect">
              <a:avLst/>
            </a:prstGeom>
            <a:noFill/>
          </p:spPr>
          <p:txBody>
            <a:bodyPr wrap="none" rtlCol="0">
              <a:spAutoFit/>
            </a:bodyPr>
            <a:lstStyle/>
            <a:p>
              <a:r>
                <a:rPr lang="en-US" sz="2000" b="1" dirty="0" smtClean="0"/>
                <a:t>3.4</a:t>
              </a:r>
              <a:endParaRPr lang="en-US" sz="2000" b="1" dirty="0"/>
            </a:p>
          </p:txBody>
        </p:sp>
      </p:grpSp>
    </p:spTree>
    <p:extLst>
      <p:ext uri="{BB962C8B-B14F-4D97-AF65-F5344CB8AC3E}">
        <p14:creationId xmlns:p14="http://schemas.microsoft.com/office/powerpoint/2010/main" val="10380392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41" name="TextBox 40"/>
          <p:cNvSpPr txBox="1"/>
          <p:nvPr/>
        </p:nvSpPr>
        <p:spPr>
          <a:xfrm>
            <a:off x="842078" y="4587784"/>
            <a:ext cx="2250920" cy="615553"/>
          </a:xfrm>
          <a:prstGeom prst="rect">
            <a:avLst/>
          </a:prstGeom>
          <a:solidFill>
            <a:srgbClr val="FF6600"/>
          </a:solidFill>
        </p:spPr>
        <p:txBody>
          <a:bodyPr wrap="square" rtlCol="0">
            <a:spAutoFit/>
          </a:bodyPr>
          <a:lstStyle/>
          <a:p>
            <a:pPr algn="ctr"/>
            <a:r>
              <a:rPr lang="en-US" sz="1700" b="1" dirty="0" smtClean="0"/>
              <a:t>Resources are READY!!!</a:t>
            </a:r>
            <a:endParaRPr lang="en-US" sz="1700" b="1" dirty="0"/>
          </a:p>
        </p:txBody>
      </p:sp>
      <p:grpSp>
        <p:nvGrpSpPr>
          <p:cNvPr id="10" name="Group 9"/>
          <p:cNvGrpSpPr/>
          <p:nvPr/>
        </p:nvGrpSpPr>
        <p:grpSpPr>
          <a:xfrm>
            <a:off x="197076" y="202609"/>
            <a:ext cx="543739" cy="452517"/>
            <a:chOff x="-1207111" y="3269829"/>
            <a:chExt cx="543739" cy="452517"/>
          </a:xfrm>
        </p:grpSpPr>
        <p:sp>
          <p:nvSpPr>
            <p:cNvPr id="14" name="Oval 13"/>
            <p:cNvSpPr/>
            <p:nvPr/>
          </p:nvSpPr>
          <p:spPr>
            <a:xfrm>
              <a:off x="-1175162" y="3269829"/>
              <a:ext cx="452517" cy="452517"/>
            </a:xfrm>
            <a:prstGeom prst="ellipse">
              <a:avLst/>
            </a:prstGeom>
            <a:solidFill>
              <a:srgbClr val="FFD89E"/>
            </a:solidFill>
            <a:ln w="3810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15" name="TextBox 14"/>
            <p:cNvSpPr txBox="1"/>
            <p:nvPr/>
          </p:nvSpPr>
          <p:spPr>
            <a:xfrm>
              <a:off x="-1207111" y="3287152"/>
              <a:ext cx="543739" cy="400110"/>
            </a:xfrm>
            <a:prstGeom prst="rect">
              <a:avLst/>
            </a:prstGeom>
            <a:noFill/>
          </p:spPr>
          <p:txBody>
            <a:bodyPr wrap="none" rtlCol="0">
              <a:spAutoFit/>
            </a:bodyPr>
            <a:lstStyle/>
            <a:p>
              <a:r>
                <a:rPr lang="en-US" sz="2000" b="1" dirty="0" smtClean="0"/>
                <a:t>3.4</a:t>
              </a:r>
              <a:endParaRPr lang="en-US" sz="2000" b="1" dirty="0"/>
            </a:p>
          </p:txBody>
        </p:sp>
      </p:grpSp>
      <p:pic>
        <p:nvPicPr>
          <p:cNvPr id="2" name="Picture 1"/>
          <p:cNvPicPr>
            <a:picLocks noChangeAspect="1"/>
          </p:cNvPicPr>
          <p:nvPr/>
        </p:nvPicPr>
        <p:blipFill>
          <a:blip r:embed="rId3"/>
          <a:stretch>
            <a:fillRect/>
          </a:stretch>
        </p:blipFill>
        <p:spPr>
          <a:xfrm>
            <a:off x="3700296" y="3495509"/>
            <a:ext cx="5301385" cy="3318695"/>
          </a:xfrm>
          <a:prstGeom prst="rect">
            <a:avLst/>
          </a:prstGeom>
          <a:ln w="38100" cmpd="sng">
            <a:solidFill>
              <a:srgbClr val="FF6600"/>
            </a:solidFill>
          </a:ln>
        </p:spPr>
      </p:pic>
      <p:pic>
        <p:nvPicPr>
          <p:cNvPr id="3" name="Picture 2"/>
          <p:cNvPicPr>
            <a:picLocks noChangeAspect="1"/>
          </p:cNvPicPr>
          <p:nvPr/>
        </p:nvPicPr>
        <p:blipFill>
          <a:blip r:embed="rId4"/>
          <a:stretch>
            <a:fillRect/>
          </a:stretch>
        </p:blipFill>
        <p:spPr>
          <a:xfrm>
            <a:off x="762711" y="109289"/>
            <a:ext cx="5393526" cy="3260110"/>
          </a:xfrm>
          <a:prstGeom prst="rect">
            <a:avLst/>
          </a:prstGeom>
          <a:ln w="38100" cmpd="sng">
            <a:solidFill>
              <a:srgbClr val="FF6600"/>
            </a:solidFill>
          </a:ln>
        </p:spPr>
      </p:pic>
    </p:spTree>
    <p:extLst>
      <p:ext uri="{BB962C8B-B14F-4D97-AF65-F5344CB8AC3E}">
        <p14:creationId xmlns:p14="http://schemas.microsoft.com/office/powerpoint/2010/main" val="479383600"/>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execute_on_pp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024" y="873760"/>
            <a:ext cx="1962165" cy="5897880"/>
          </a:xfrm>
          <a:prstGeom prst="rect">
            <a:avLst/>
          </a:prstGeom>
        </p:spPr>
      </p:pic>
      <p:sp>
        <p:nvSpPr>
          <p:cNvPr id="2" name="Title 1"/>
          <p:cNvSpPr>
            <a:spLocks noGrp="1"/>
          </p:cNvSpPr>
          <p:nvPr>
            <p:ph type="title"/>
          </p:nvPr>
        </p:nvSpPr>
        <p:spPr/>
        <p:txBody>
          <a:bodyPr/>
          <a:lstStyle/>
          <a:p>
            <a:r>
              <a:rPr lang="en-US" sz="4000" dirty="0" smtClean="0"/>
              <a:t>Experiment Workflow</a:t>
            </a:r>
            <a:endParaRPr lang="en-US" sz="4000" dirty="0"/>
          </a:p>
        </p:txBody>
      </p:sp>
      <p:sp>
        <p:nvSpPr>
          <p:cNvPr id="16" name="Content Placeholder 3"/>
          <p:cNvSpPr txBox="1">
            <a:spLocks/>
          </p:cNvSpPr>
          <p:nvPr/>
        </p:nvSpPr>
        <p:spPr bwMode="auto">
          <a:xfrm>
            <a:off x="2393345" y="1144924"/>
            <a:ext cx="6795251" cy="5203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rgbClr val="080808"/>
                </a:solidFill>
                <a:latin typeface="Arial"/>
                <a:ea typeface="+mn-ea"/>
                <a:cs typeface="Arial"/>
              </a:defRPr>
            </a:lvl1pPr>
            <a:lvl2pPr marL="742950" indent="-285750" algn="l" rtl="0" eaLnBrk="1" fontAlgn="base" hangingPunct="1">
              <a:spcBef>
                <a:spcPct val="20000"/>
              </a:spcBef>
              <a:spcAft>
                <a:spcPct val="0"/>
              </a:spcAft>
              <a:buChar char="–"/>
              <a:defRPr sz="2400">
                <a:solidFill>
                  <a:srgbClr val="080808"/>
                </a:solidFill>
                <a:latin typeface="Arial"/>
                <a:ea typeface="+mn-ea"/>
                <a:cs typeface="Arial"/>
              </a:defRPr>
            </a:lvl2pPr>
            <a:lvl3pPr marL="1143000" indent="-228600" algn="l" rtl="0" eaLnBrk="1" fontAlgn="base" hangingPunct="1">
              <a:spcBef>
                <a:spcPct val="20000"/>
              </a:spcBef>
              <a:spcAft>
                <a:spcPct val="0"/>
              </a:spcAft>
              <a:buChar char="•"/>
              <a:defRPr sz="2000">
                <a:solidFill>
                  <a:srgbClr val="080808"/>
                </a:solidFill>
                <a:latin typeface="Arial"/>
                <a:ea typeface="+mn-ea"/>
                <a:cs typeface="Arial"/>
              </a:defRPr>
            </a:lvl3pPr>
            <a:lvl4pPr marL="1600200" indent="-228600" algn="l" rtl="0" eaLnBrk="1" fontAlgn="base" hangingPunct="1">
              <a:spcBef>
                <a:spcPct val="20000"/>
              </a:spcBef>
              <a:spcAft>
                <a:spcPct val="0"/>
              </a:spcAft>
              <a:buChar char="–"/>
              <a:defRPr>
                <a:solidFill>
                  <a:srgbClr val="080808"/>
                </a:solidFill>
                <a:latin typeface="Arial"/>
                <a:ea typeface="+mn-ea"/>
                <a:cs typeface="Arial"/>
              </a:defRPr>
            </a:lvl4pPr>
            <a:lvl5pPr marL="2057400" indent="-228600" algn="l" rtl="0" eaLnBrk="1" fontAlgn="base" hangingPunct="1">
              <a:spcBef>
                <a:spcPct val="20000"/>
              </a:spcBef>
              <a:spcAft>
                <a:spcPct val="0"/>
              </a:spcAft>
              <a:buChar char="»"/>
              <a:defRPr>
                <a:solidFill>
                  <a:srgbClr val="080808"/>
                </a:solidFill>
                <a:latin typeface="Arial"/>
                <a:ea typeface="+mn-ea"/>
                <a:cs typeface="Arial"/>
              </a:defRPr>
            </a:lvl5pPr>
            <a:lvl6pPr marL="2514600" indent="-228600" algn="l" rtl="0" eaLnBrk="1" fontAlgn="base" hangingPunct="1">
              <a:spcBef>
                <a:spcPct val="20000"/>
              </a:spcBef>
              <a:spcAft>
                <a:spcPct val="0"/>
              </a:spcAft>
              <a:buChar char="»"/>
              <a:defRPr sz="2000">
                <a:solidFill>
                  <a:srgbClr val="080808"/>
                </a:solidFill>
                <a:latin typeface="+mn-lt"/>
                <a:ea typeface="+mn-ea"/>
                <a:cs typeface="+mn-cs"/>
              </a:defRPr>
            </a:lvl6pPr>
            <a:lvl7pPr marL="2971800" indent="-228600" algn="l" rtl="0" eaLnBrk="1" fontAlgn="base" hangingPunct="1">
              <a:spcBef>
                <a:spcPct val="20000"/>
              </a:spcBef>
              <a:spcAft>
                <a:spcPct val="0"/>
              </a:spcAft>
              <a:buChar char="»"/>
              <a:defRPr sz="2000">
                <a:solidFill>
                  <a:srgbClr val="080808"/>
                </a:solidFill>
                <a:latin typeface="+mn-lt"/>
                <a:ea typeface="+mn-ea"/>
                <a:cs typeface="+mn-cs"/>
              </a:defRPr>
            </a:lvl7pPr>
            <a:lvl8pPr marL="3429000" indent="-228600" algn="l" rtl="0" eaLnBrk="1" fontAlgn="base" hangingPunct="1">
              <a:spcBef>
                <a:spcPct val="20000"/>
              </a:spcBef>
              <a:spcAft>
                <a:spcPct val="0"/>
              </a:spcAft>
              <a:buChar char="»"/>
              <a:defRPr sz="2000">
                <a:solidFill>
                  <a:srgbClr val="080808"/>
                </a:solidFill>
                <a:latin typeface="+mn-lt"/>
                <a:ea typeface="+mn-ea"/>
                <a:cs typeface="+mn-cs"/>
              </a:defRPr>
            </a:lvl8pPr>
            <a:lvl9pPr marL="3886200" indent="-228600" algn="l" rtl="0" eaLnBrk="1" fontAlgn="base" hangingPunct="1">
              <a:spcBef>
                <a:spcPct val="20000"/>
              </a:spcBef>
              <a:spcAft>
                <a:spcPct val="0"/>
              </a:spcAft>
              <a:buChar char="»"/>
              <a:defRPr sz="2000">
                <a:solidFill>
                  <a:srgbClr val="080808"/>
                </a:solidFill>
                <a:latin typeface="+mn-lt"/>
                <a:ea typeface="+mn-ea"/>
                <a:cs typeface="+mn-cs"/>
              </a:defRPr>
            </a:lvl9pPr>
          </a:lstStyle>
          <a:p>
            <a:r>
              <a:rPr lang="en-US" sz="2600" dirty="0" smtClean="0"/>
              <a:t>Part I: Design/Setup</a:t>
            </a:r>
          </a:p>
          <a:p>
            <a:pPr marL="0" indent="0">
              <a:buFontTx/>
              <a:buNone/>
            </a:pPr>
            <a:endParaRPr lang="en-US" sz="2600" dirty="0" smtClean="0"/>
          </a:p>
          <a:p>
            <a:pPr marL="0" indent="0">
              <a:buFontTx/>
              <a:buNone/>
            </a:pPr>
            <a:endParaRPr lang="en-US" sz="2600" dirty="0" smtClean="0"/>
          </a:p>
          <a:p>
            <a:pPr marL="0" indent="0">
              <a:buFontTx/>
              <a:buNone/>
            </a:pPr>
            <a:endParaRPr lang="en-US" sz="2600" dirty="0" smtClean="0"/>
          </a:p>
          <a:p>
            <a:r>
              <a:rPr lang="en-US" sz="2600" b="1" dirty="0" smtClean="0"/>
              <a:t>Part II: Execute</a:t>
            </a:r>
            <a:endParaRPr lang="en-US" sz="2600" dirty="0" smtClean="0"/>
          </a:p>
          <a:p>
            <a:pPr marL="0" indent="0">
              <a:buFontTx/>
              <a:buNone/>
            </a:pPr>
            <a:endParaRPr lang="en-US" sz="2600" dirty="0" smtClean="0"/>
          </a:p>
          <a:p>
            <a:pPr marL="0" indent="0">
              <a:buFontTx/>
              <a:buNone/>
            </a:pPr>
            <a:endParaRPr lang="en-US" sz="2600" dirty="0"/>
          </a:p>
          <a:p>
            <a:pPr marL="0" indent="0">
              <a:buFontTx/>
              <a:buNone/>
            </a:pPr>
            <a:endParaRPr lang="en-US" sz="2600" dirty="0" smtClean="0"/>
          </a:p>
          <a:p>
            <a:pPr marL="0" indent="0">
              <a:buFontTx/>
              <a:buNone/>
            </a:pPr>
            <a:endParaRPr lang="en-US" sz="2600" dirty="0" smtClean="0"/>
          </a:p>
          <a:p>
            <a:r>
              <a:rPr lang="en-US" sz="2600" dirty="0" smtClean="0"/>
              <a:t>Part III: Finish</a:t>
            </a:r>
          </a:p>
        </p:txBody>
      </p:sp>
    </p:spTree>
    <p:extLst>
      <p:ext uri="{BB962C8B-B14F-4D97-AF65-F5344CB8AC3E}">
        <p14:creationId xmlns:p14="http://schemas.microsoft.com/office/powerpoint/2010/main" val="1022316883"/>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1" name="Group 10"/>
          <p:cNvGrpSpPr/>
          <p:nvPr/>
        </p:nvGrpSpPr>
        <p:grpSpPr>
          <a:xfrm>
            <a:off x="1378533" y="766616"/>
            <a:ext cx="6768207" cy="5679206"/>
            <a:chOff x="427205" y="-187191"/>
            <a:chExt cx="8360474" cy="7015278"/>
          </a:xfrm>
        </p:grpSpPr>
        <p:sp>
          <p:nvSpPr>
            <p:cNvPr id="61" name="Rounded Rectangle 60"/>
            <p:cNvSpPr/>
            <p:nvPr/>
          </p:nvSpPr>
          <p:spPr>
            <a:xfrm>
              <a:off x="427205" y="2630105"/>
              <a:ext cx="8360474" cy="4197982"/>
            </a:xfrm>
            <a:prstGeom prst="roundRect">
              <a:avLst/>
            </a:prstGeom>
            <a:solidFill>
              <a:schemeClr val="bg1">
                <a:lumMod val="85000"/>
                <a:alpha val="0"/>
              </a:schemeClr>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53" name="Straight Connector 52"/>
            <p:cNvCxnSpPr/>
            <p:nvPr/>
          </p:nvCxnSpPr>
          <p:spPr>
            <a:xfrm>
              <a:off x="1758328" y="957264"/>
              <a:ext cx="1702508" cy="265161"/>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2" name="Group 21"/>
            <p:cNvGrpSpPr/>
            <p:nvPr/>
          </p:nvGrpSpPr>
          <p:grpSpPr>
            <a:xfrm>
              <a:off x="641930" y="3956503"/>
              <a:ext cx="6307651" cy="2194378"/>
              <a:chOff x="614019" y="1727250"/>
              <a:chExt cx="6307651" cy="2194378"/>
            </a:xfrm>
          </p:grpSpPr>
          <p:sp>
            <p:nvSpPr>
              <p:cNvPr id="4" name="Rounded Rectangle 3"/>
              <p:cNvSpPr/>
              <p:nvPr/>
            </p:nvSpPr>
            <p:spPr>
              <a:xfrm>
                <a:off x="809389" y="2191210"/>
                <a:ext cx="1744372" cy="1730418"/>
              </a:xfrm>
              <a:prstGeom prst="roundRect">
                <a:avLst/>
              </a:prstGeom>
              <a:solidFill>
                <a:schemeClr val="bg1">
                  <a:lumMod val="65000"/>
                </a:schemeClr>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US" sz="2400" dirty="0" smtClean="0"/>
              </a:p>
              <a:p>
                <a:r>
                  <a:rPr lang="en-US" sz="2400" dirty="0" smtClean="0"/>
                  <a:t>client</a:t>
                </a:r>
                <a:endParaRPr lang="en-US" dirty="0"/>
              </a:p>
            </p:txBody>
          </p:sp>
          <p:sp>
            <p:nvSpPr>
              <p:cNvPr id="6" name="TextBox 5"/>
              <p:cNvSpPr txBox="1"/>
              <p:nvPr/>
            </p:nvSpPr>
            <p:spPr>
              <a:xfrm>
                <a:off x="2542569" y="2600164"/>
                <a:ext cx="1026624" cy="380184"/>
              </a:xfrm>
              <a:prstGeom prst="rect">
                <a:avLst/>
              </a:prstGeom>
              <a:noFill/>
            </p:spPr>
            <p:txBody>
              <a:bodyPr wrap="none" rtlCol="0">
                <a:spAutoFit/>
              </a:bodyPr>
              <a:lstStyle/>
              <a:p>
                <a:r>
                  <a:rPr lang="en-US" sz="1400" b="1" dirty="0">
                    <a:latin typeface="Courier New"/>
                    <a:cs typeface="Courier New"/>
                  </a:rPr>
                  <a:t>e</a:t>
                </a:r>
                <a:r>
                  <a:rPr lang="en-US" sz="1400" b="1" dirty="0" smtClean="0">
                    <a:latin typeface="Courier New"/>
                    <a:cs typeface="Courier New"/>
                  </a:rPr>
                  <a:t>th___</a:t>
                </a:r>
                <a:endParaRPr lang="en-US" sz="1400" b="1" dirty="0">
                  <a:latin typeface="Courier New"/>
                  <a:cs typeface="Courier New"/>
                </a:endParaRPr>
              </a:p>
            </p:txBody>
          </p:sp>
          <p:sp>
            <p:nvSpPr>
              <p:cNvPr id="7" name="TextBox 6"/>
              <p:cNvSpPr txBox="1"/>
              <p:nvPr/>
            </p:nvSpPr>
            <p:spPr>
              <a:xfrm>
                <a:off x="614019" y="1743537"/>
                <a:ext cx="1026624" cy="380184"/>
              </a:xfrm>
              <a:prstGeom prst="rect">
                <a:avLst/>
              </a:prstGeom>
              <a:noFill/>
            </p:spPr>
            <p:txBody>
              <a:bodyPr wrap="none" rtlCol="0">
                <a:spAutoFit/>
              </a:bodyPr>
              <a:lstStyle/>
              <a:p>
                <a:r>
                  <a:rPr lang="en-US" sz="1400" b="1" dirty="0">
                    <a:latin typeface="Courier New"/>
                    <a:cs typeface="Courier New"/>
                  </a:rPr>
                  <a:t>e</a:t>
                </a:r>
                <a:r>
                  <a:rPr lang="en-US" sz="1400" b="1" dirty="0" smtClean="0">
                    <a:latin typeface="Courier New"/>
                    <a:cs typeface="Courier New"/>
                  </a:rPr>
                  <a:t>th___</a:t>
                </a:r>
                <a:endParaRPr lang="en-US" sz="1400" b="1" dirty="0">
                  <a:latin typeface="Courier New"/>
                  <a:cs typeface="Courier New"/>
                </a:endParaRPr>
              </a:p>
            </p:txBody>
          </p:sp>
          <p:sp>
            <p:nvSpPr>
              <p:cNvPr id="9" name="Oval 8"/>
              <p:cNvSpPr/>
              <p:nvPr/>
            </p:nvSpPr>
            <p:spPr>
              <a:xfrm>
                <a:off x="1577376" y="2100491"/>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7" name="Group 16"/>
              <p:cNvGrpSpPr/>
              <p:nvPr/>
            </p:nvGrpSpPr>
            <p:grpSpPr>
              <a:xfrm rot="5400000">
                <a:off x="4604759" y="849056"/>
                <a:ext cx="181438" cy="4452384"/>
                <a:chOff x="1577376" y="-1989040"/>
                <a:chExt cx="181438" cy="4452384"/>
              </a:xfrm>
              <a:effectLst/>
            </p:grpSpPr>
            <p:sp>
              <p:nvSpPr>
                <p:cNvPr id="18" name="Oval 17"/>
                <p:cNvSpPr/>
                <p:nvPr/>
              </p:nvSpPr>
              <p:spPr>
                <a:xfrm>
                  <a:off x="1577376" y="2281906"/>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p:cNvCxnSpPr/>
                <p:nvPr/>
              </p:nvCxnSpPr>
              <p:spPr>
                <a:xfrm rot="16200000">
                  <a:off x="-464062" y="146433"/>
                  <a:ext cx="4270945" cy="0"/>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0" name="TextBox 19"/>
              <p:cNvSpPr txBox="1"/>
              <p:nvPr/>
            </p:nvSpPr>
            <p:spPr>
              <a:xfrm>
                <a:off x="2518138" y="3074663"/>
                <a:ext cx="1292796" cy="380184"/>
              </a:xfrm>
              <a:prstGeom prst="rect">
                <a:avLst/>
              </a:prstGeom>
              <a:noFill/>
            </p:spPr>
            <p:txBody>
              <a:bodyPr wrap="none" rtlCol="0">
                <a:spAutoFit/>
              </a:bodyPr>
              <a:lstStyle/>
              <a:p>
                <a:r>
                  <a:rPr lang="en-US" sz="1400" dirty="0" smtClean="0">
                    <a:latin typeface="Courier New"/>
                    <a:cs typeface="Courier New"/>
                  </a:rPr>
                  <a:t>10.1.1.1</a:t>
                </a:r>
              </a:p>
            </p:txBody>
          </p:sp>
          <p:sp>
            <p:nvSpPr>
              <p:cNvPr id="21" name="TextBox 20"/>
              <p:cNvSpPr txBox="1"/>
              <p:nvPr/>
            </p:nvSpPr>
            <p:spPr>
              <a:xfrm>
                <a:off x="1870454" y="1727250"/>
                <a:ext cx="2240237" cy="380184"/>
              </a:xfrm>
              <a:prstGeom prst="rect">
                <a:avLst/>
              </a:prstGeom>
              <a:noFill/>
            </p:spPr>
            <p:txBody>
              <a:bodyPr wrap="none" rtlCol="0">
                <a:spAutoFit/>
              </a:bodyPr>
              <a:lstStyle/>
              <a:p>
                <a:r>
                  <a:rPr lang="en-US" sz="1400" b="1" dirty="0" smtClean="0">
                    <a:latin typeface="Courier New"/>
                    <a:cs typeface="Courier New"/>
                  </a:rPr>
                  <a:t>___.___.___.___</a:t>
                </a:r>
                <a:endParaRPr lang="en-US" sz="1400" b="1" dirty="0">
                  <a:latin typeface="Courier New"/>
                  <a:cs typeface="Courier New"/>
                </a:endParaRPr>
              </a:p>
            </p:txBody>
          </p:sp>
        </p:grpSp>
        <p:grpSp>
          <p:nvGrpSpPr>
            <p:cNvPr id="23" name="Group 22"/>
            <p:cNvGrpSpPr/>
            <p:nvPr/>
          </p:nvGrpSpPr>
          <p:grpSpPr>
            <a:xfrm flipH="1">
              <a:off x="5177027" y="3984417"/>
              <a:ext cx="3388107" cy="2166464"/>
              <a:chOff x="608355" y="1755164"/>
              <a:chExt cx="3388107" cy="2166464"/>
            </a:xfrm>
          </p:grpSpPr>
          <p:sp>
            <p:nvSpPr>
              <p:cNvPr id="24" name="Rounded Rectangle 23"/>
              <p:cNvSpPr/>
              <p:nvPr/>
            </p:nvSpPr>
            <p:spPr>
              <a:xfrm>
                <a:off x="793302" y="2191210"/>
                <a:ext cx="1746504" cy="1730418"/>
              </a:xfrm>
              <a:prstGeom prst="roundRect">
                <a:avLst/>
              </a:prstGeom>
              <a:solidFill>
                <a:schemeClr val="bg1">
                  <a:lumMod val="65000"/>
                </a:schemeClr>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2400" dirty="0" smtClean="0"/>
              </a:p>
              <a:p>
                <a:pPr algn="r"/>
                <a:r>
                  <a:rPr lang="en-US" sz="2400" dirty="0" smtClean="0"/>
                  <a:t>server</a:t>
                </a:r>
                <a:endParaRPr lang="en-US" sz="1200" dirty="0"/>
              </a:p>
            </p:txBody>
          </p:sp>
          <p:sp>
            <p:nvSpPr>
              <p:cNvPr id="25" name="TextBox 24"/>
              <p:cNvSpPr txBox="1"/>
              <p:nvPr/>
            </p:nvSpPr>
            <p:spPr>
              <a:xfrm>
                <a:off x="2969226" y="2628026"/>
                <a:ext cx="1026624" cy="380184"/>
              </a:xfrm>
              <a:prstGeom prst="rect">
                <a:avLst/>
              </a:prstGeom>
              <a:noFill/>
            </p:spPr>
            <p:txBody>
              <a:bodyPr wrap="none" rtlCol="0">
                <a:spAutoFit/>
              </a:bodyPr>
              <a:lstStyle/>
              <a:p>
                <a:r>
                  <a:rPr lang="en-US" sz="1400" b="1" dirty="0" smtClean="0">
                    <a:latin typeface="Courier New"/>
                    <a:cs typeface="Courier New"/>
                  </a:rPr>
                  <a:t>eth___</a:t>
                </a:r>
                <a:endParaRPr lang="en-US" sz="1400" b="1" dirty="0">
                  <a:latin typeface="Courier New"/>
                  <a:cs typeface="Courier New"/>
                </a:endParaRPr>
              </a:p>
            </p:txBody>
          </p:sp>
          <p:sp>
            <p:nvSpPr>
              <p:cNvPr id="26" name="TextBox 25"/>
              <p:cNvSpPr txBox="1"/>
              <p:nvPr/>
            </p:nvSpPr>
            <p:spPr>
              <a:xfrm>
                <a:off x="608355" y="1783078"/>
                <a:ext cx="1026624" cy="380184"/>
              </a:xfrm>
              <a:prstGeom prst="rect">
                <a:avLst/>
              </a:prstGeom>
              <a:noFill/>
            </p:spPr>
            <p:txBody>
              <a:bodyPr wrap="none" rtlCol="0">
                <a:spAutoFit/>
              </a:bodyPr>
              <a:lstStyle/>
              <a:p>
                <a:r>
                  <a:rPr lang="en-US" sz="1400" b="1" dirty="0">
                    <a:latin typeface="Courier New"/>
                    <a:cs typeface="Courier New"/>
                  </a:rPr>
                  <a:t>e</a:t>
                </a:r>
                <a:r>
                  <a:rPr lang="en-US" sz="1400" b="1" dirty="0" smtClean="0">
                    <a:latin typeface="Courier New"/>
                    <a:cs typeface="Courier New"/>
                  </a:rPr>
                  <a:t>th___</a:t>
                </a:r>
                <a:endParaRPr lang="en-US" sz="1400" b="1" dirty="0">
                  <a:latin typeface="Courier New"/>
                  <a:cs typeface="Courier New"/>
                </a:endParaRPr>
              </a:p>
            </p:txBody>
          </p:sp>
          <p:sp>
            <p:nvSpPr>
              <p:cNvPr id="33" name="Oval 32"/>
              <p:cNvSpPr/>
              <p:nvPr/>
            </p:nvSpPr>
            <p:spPr>
              <a:xfrm>
                <a:off x="1577376" y="2100491"/>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rot="5400000">
                <a:off x="2455298" y="2984496"/>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p:cNvSpPr txBox="1"/>
              <p:nvPr/>
            </p:nvSpPr>
            <p:spPr>
              <a:xfrm>
                <a:off x="2703666" y="3114212"/>
                <a:ext cx="1292796" cy="380184"/>
              </a:xfrm>
              <a:prstGeom prst="rect">
                <a:avLst/>
              </a:prstGeom>
              <a:noFill/>
            </p:spPr>
            <p:txBody>
              <a:bodyPr wrap="none" rtlCol="0">
                <a:spAutoFit/>
              </a:bodyPr>
              <a:lstStyle/>
              <a:p>
                <a:r>
                  <a:rPr lang="en-US" sz="1400" dirty="0" smtClean="0">
                    <a:latin typeface="Courier New"/>
                    <a:cs typeface="Courier New"/>
                  </a:rPr>
                  <a:t>10.1.1.2</a:t>
                </a:r>
                <a:endParaRPr lang="en-US" sz="1400" dirty="0">
                  <a:latin typeface="Courier New"/>
                  <a:cs typeface="Courier New"/>
                </a:endParaRPr>
              </a:p>
            </p:txBody>
          </p:sp>
          <p:sp>
            <p:nvSpPr>
              <p:cNvPr id="30" name="TextBox 29"/>
              <p:cNvSpPr txBox="1"/>
              <p:nvPr/>
            </p:nvSpPr>
            <p:spPr>
              <a:xfrm>
                <a:off x="1720315" y="1755164"/>
                <a:ext cx="2240237" cy="380184"/>
              </a:xfrm>
              <a:prstGeom prst="rect">
                <a:avLst/>
              </a:prstGeom>
              <a:noFill/>
            </p:spPr>
            <p:txBody>
              <a:bodyPr wrap="none" rtlCol="0">
                <a:spAutoFit/>
              </a:bodyPr>
              <a:lstStyle/>
              <a:p>
                <a:r>
                  <a:rPr lang="en-US" sz="1400" b="1" dirty="0" smtClean="0">
                    <a:latin typeface="Courier New"/>
                    <a:cs typeface="Courier New"/>
                  </a:rPr>
                  <a:t>___.___.___.___</a:t>
                </a:r>
                <a:endParaRPr lang="en-US" sz="1400" b="1" dirty="0">
                  <a:latin typeface="Courier New"/>
                  <a:cs typeface="Courier New"/>
                </a:endParaRPr>
              </a:p>
            </p:txBody>
          </p:sp>
        </p:grpSp>
        <p:sp>
          <p:nvSpPr>
            <p:cNvPr id="40" name="TextBox 39"/>
            <p:cNvSpPr txBox="1"/>
            <p:nvPr/>
          </p:nvSpPr>
          <p:spPr>
            <a:xfrm>
              <a:off x="1671046" y="4954547"/>
              <a:ext cx="787395" cy="307777"/>
            </a:xfrm>
            <a:prstGeom prst="rect">
              <a:avLst/>
            </a:prstGeom>
            <a:noFill/>
          </p:spPr>
          <p:txBody>
            <a:bodyPr wrap="none" rtlCol="0">
              <a:spAutoFit/>
            </a:bodyPr>
            <a:lstStyle/>
            <a:p>
              <a:r>
                <a:rPr lang="en-US" sz="1400" b="1" dirty="0" smtClean="0"/>
                <a:t>Data </a:t>
              </a:r>
              <a:r>
                <a:rPr lang="en-US" sz="1400" b="1" dirty="0" err="1" smtClean="0"/>
                <a:t>i</a:t>
              </a:r>
              <a:r>
                <a:rPr lang="en-US" sz="1400" b="1" dirty="0" smtClean="0"/>
                <a:t>/f</a:t>
              </a:r>
              <a:endParaRPr lang="en-US" sz="1400" b="1" dirty="0"/>
            </a:p>
          </p:txBody>
        </p:sp>
        <p:sp>
          <p:nvSpPr>
            <p:cNvPr id="41" name="TextBox 40"/>
            <p:cNvSpPr txBox="1"/>
            <p:nvPr/>
          </p:nvSpPr>
          <p:spPr>
            <a:xfrm>
              <a:off x="1179860" y="4515433"/>
              <a:ext cx="1032291" cy="307777"/>
            </a:xfrm>
            <a:prstGeom prst="rect">
              <a:avLst/>
            </a:prstGeom>
            <a:noFill/>
          </p:spPr>
          <p:txBody>
            <a:bodyPr wrap="none" rtlCol="0">
              <a:spAutoFit/>
            </a:bodyPr>
            <a:lstStyle/>
            <a:p>
              <a:r>
                <a:rPr lang="en-US" sz="1400" b="1" dirty="0" smtClean="0"/>
                <a:t>Control </a:t>
              </a:r>
              <a:r>
                <a:rPr lang="en-US" sz="1400" b="1" dirty="0" err="1" smtClean="0"/>
                <a:t>i</a:t>
              </a:r>
              <a:r>
                <a:rPr lang="en-US" sz="1400" b="1" dirty="0" smtClean="0"/>
                <a:t>/f</a:t>
              </a:r>
              <a:endParaRPr lang="en-US" sz="1400" b="1" dirty="0"/>
            </a:p>
          </p:txBody>
        </p:sp>
        <p:sp>
          <p:nvSpPr>
            <p:cNvPr id="47" name="Freeform 46"/>
            <p:cNvSpPr/>
            <p:nvPr/>
          </p:nvSpPr>
          <p:spPr>
            <a:xfrm>
              <a:off x="1716463" y="1718862"/>
              <a:ext cx="1339679" cy="1214237"/>
            </a:xfrm>
            <a:custGeom>
              <a:avLst/>
              <a:gdLst>
                <a:gd name="connsiteX0" fmla="*/ 0 w 1116399"/>
                <a:gd name="connsiteY0" fmla="*/ 1214237 h 1214237"/>
                <a:gd name="connsiteX1" fmla="*/ 516335 w 1116399"/>
                <a:gd name="connsiteY1" fmla="*/ 237264 h 1214237"/>
                <a:gd name="connsiteX2" fmla="*/ 1116399 w 1116399"/>
                <a:gd name="connsiteY2" fmla="*/ 0 h 1214237"/>
              </a:gdLst>
              <a:ahLst/>
              <a:cxnLst>
                <a:cxn ang="0">
                  <a:pos x="connsiteX0" y="connsiteY0"/>
                </a:cxn>
                <a:cxn ang="0">
                  <a:pos x="connsiteX1" y="connsiteY1"/>
                </a:cxn>
                <a:cxn ang="0">
                  <a:pos x="connsiteX2" y="connsiteY2"/>
                </a:cxn>
              </a:cxnLst>
              <a:rect l="l" t="t" r="r" b="b"/>
              <a:pathLst>
                <a:path w="1116399" h="1214237">
                  <a:moveTo>
                    <a:pt x="0" y="1214237"/>
                  </a:moveTo>
                  <a:cubicBezTo>
                    <a:pt x="165134" y="826937"/>
                    <a:pt x="330268" y="439637"/>
                    <a:pt x="516335" y="237264"/>
                  </a:cubicBezTo>
                  <a:cubicBezTo>
                    <a:pt x="702402" y="34891"/>
                    <a:pt x="1116399" y="0"/>
                    <a:pt x="1116399" y="0"/>
                  </a:cubicBezTo>
                </a:path>
              </a:pathLst>
            </a:custGeom>
            <a:ln w="5715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 name="Freeform 47"/>
            <p:cNvSpPr/>
            <p:nvPr/>
          </p:nvSpPr>
          <p:spPr>
            <a:xfrm flipH="1">
              <a:off x="6084372" y="1718862"/>
              <a:ext cx="1401320" cy="1214237"/>
            </a:xfrm>
            <a:custGeom>
              <a:avLst/>
              <a:gdLst>
                <a:gd name="connsiteX0" fmla="*/ 0 w 1116399"/>
                <a:gd name="connsiteY0" fmla="*/ 1214237 h 1214237"/>
                <a:gd name="connsiteX1" fmla="*/ 516335 w 1116399"/>
                <a:gd name="connsiteY1" fmla="*/ 237264 h 1214237"/>
                <a:gd name="connsiteX2" fmla="*/ 1116399 w 1116399"/>
                <a:gd name="connsiteY2" fmla="*/ 0 h 1214237"/>
              </a:gdLst>
              <a:ahLst/>
              <a:cxnLst>
                <a:cxn ang="0">
                  <a:pos x="connsiteX0" y="connsiteY0"/>
                </a:cxn>
                <a:cxn ang="0">
                  <a:pos x="connsiteX1" y="connsiteY1"/>
                </a:cxn>
                <a:cxn ang="0">
                  <a:pos x="connsiteX2" y="connsiteY2"/>
                </a:cxn>
              </a:cxnLst>
              <a:rect l="l" t="t" r="r" b="b"/>
              <a:pathLst>
                <a:path w="1116399" h="1214237">
                  <a:moveTo>
                    <a:pt x="0" y="1214237"/>
                  </a:moveTo>
                  <a:cubicBezTo>
                    <a:pt x="165134" y="826937"/>
                    <a:pt x="330268" y="439637"/>
                    <a:pt x="516335" y="237264"/>
                  </a:cubicBezTo>
                  <a:cubicBezTo>
                    <a:pt x="702402" y="34891"/>
                    <a:pt x="1116399" y="0"/>
                    <a:pt x="1116399" y="0"/>
                  </a:cubicBezTo>
                </a:path>
              </a:pathLst>
            </a:custGeom>
            <a:ln w="5715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9" name="TextBox 48"/>
            <p:cNvSpPr txBox="1"/>
            <p:nvPr/>
          </p:nvSpPr>
          <p:spPr>
            <a:xfrm>
              <a:off x="6592075" y="4943592"/>
              <a:ext cx="787395" cy="307777"/>
            </a:xfrm>
            <a:prstGeom prst="rect">
              <a:avLst/>
            </a:prstGeom>
            <a:noFill/>
          </p:spPr>
          <p:txBody>
            <a:bodyPr wrap="none" rtlCol="0">
              <a:spAutoFit/>
            </a:bodyPr>
            <a:lstStyle/>
            <a:p>
              <a:r>
                <a:rPr lang="en-US" sz="1400" b="1" dirty="0" smtClean="0"/>
                <a:t>Data </a:t>
              </a:r>
              <a:r>
                <a:rPr lang="en-US" sz="1400" b="1" dirty="0" err="1" smtClean="0"/>
                <a:t>i</a:t>
              </a:r>
              <a:r>
                <a:rPr lang="en-US" sz="1400" b="1" dirty="0" smtClean="0"/>
                <a:t>/f</a:t>
              </a:r>
              <a:endParaRPr lang="en-US" sz="1400" b="1" dirty="0"/>
            </a:p>
          </p:txBody>
        </p:sp>
        <p:sp>
          <p:nvSpPr>
            <p:cNvPr id="50" name="TextBox 49"/>
            <p:cNvSpPr txBox="1"/>
            <p:nvPr/>
          </p:nvSpPr>
          <p:spPr>
            <a:xfrm>
              <a:off x="7066181" y="4515433"/>
              <a:ext cx="1032291" cy="307777"/>
            </a:xfrm>
            <a:prstGeom prst="rect">
              <a:avLst/>
            </a:prstGeom>
            <a:noFill/>
          </p:spPr>
          <p:txBody>
            <a:bodyPr wrap="none" rtlCol="0">
              <a:spAutoFit/>
            </a:bodyPr>
            <a:lstStyle/>
            <a:p>
              <a:r>
                <a:rPr lang="en-US" sz="1400" b="1" dirty="0" smtClean="0"/>
                <a:t>Control </a:t>
              </a:r>
              <a:r>
                <a:rPr lang="en-US" sz="1400" b="1" dirty="0" err="1" smtClean="0"/>
                <a:t>i</a:t>
              </a:r>
              <a:r>
                <a:rPr lang="en-US" sz="1400" b="1" dirty="0" smtClean="0"/>
                <a:t>/f</a:t>
              </a:r>
              <a:endParaRPr lang="en-US" sz="1400" b="1" dirty="0"/>
            </a:p>
          </p:txBody>
        </p:sp>
        <p:sp>
          <p:nvSpPr>
            <p:cNvPr id="51" name="Cloud 50"/>
            <p:cNvSpPr/>
            <p:nvPr/>
          </p:nvSpPr>
          <p:spPr>
            <a:xfrm>
              <a:off x="2860043" y="894466"/>
              <a:ext cx="3238284" cy="1507330"/>
            </a:xfrm>
            <a:prstGeom prst="cloud">
              <a:avLst/>
            </a:prstGeom>
            <a:solidFill>
              <a:schemeClr val="bg1">
                <a:lumMod val="8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tx1"/>
                  </a:solidFill>
                </a:rPr>
                <a:t>Internet</a:t>
              </a:r>
              <a:endParaRPr lang="en-US" sz="2400" b="1" dirty="0">
                <a:solidFill>
                  <a:schemeClr val="tx1"/>
                </a:solidFill>
              </a:endParaRPr>
            </a:p>
          </p:txBody>
        </p:sp>
        <p:pic>
          <p:nvPicPr>
            <p:cNvPr id="52" name="Picture 2" descr="MCj04158000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713098" y="-187191"/>
              <a:ext cx="1437036" cy="1729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 name="Group 31"/>
            <p:cNvGrpSpPr/>
            <p:nvPr/>
          </p:nvGrpSpPr>
          <p:grpSpPr>
            <a:xfrm>
              <a:off x="614019" y="2888062"/>
              <a:ext cx="7939413" cy="558784"/>
              <a:chOff x="530289" y="2868126"/>
              <a:chExt cx="7939413" cy="558784"/>
            </a:xfrm>
          </p:grpSpPr>
          <p:sp>
            <p:nvSpPr>
              <p:cNvPr id="34" name="Rounded Rectangle 33"/>
              <p:cNvSpPr/>
              <p:nvPr/>
            </p:nvSpPr>
            <p:spPr>
              <a:xfrm>
                <a:off x="530289" y="3000716"/>
                <a:ext cx="7939413" cy="426194"/>
              </a:xfrm>
              <a:prstGeom prst="roundRect">
                <a:avLst/>
              </a:prstGeom>
              <a:solidFill>
                <a:schemeClr val="bg1">
                  <a:lumMod val="85000"/>
                </a:schemeClr>
              </a:solidFill>
              <a:ln w="38100" cmpd="sng">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000000"/>
                    </a:solidFill>
                  </a:rPr>
                  <a:t>Control plane switch</a:t>
                </a:r>
                <a:endParaRPr lang="en-US" dirty="0">
                  <a:solidFill>
                    <a:srgbClr val="000000"/>
                  </a:solidFill>
                </a:endParaRPr>
              </a:p>
            </p:txBody>
          </p:sp>
          <p:sp>
            <p:nvSpPr>
              <p:cNvPr id="37" name="Oval 36"/>
              <p:cNvSpPr/>
              <p:nvPr/>
            </p:nvSpPr>
            <p:spPr>
              <a:xfrm>
                <a:off x="1535511" y="2868126"/>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4" name="Oval 53"/>
            <p:cNvSpPr/>
            <p:nvPr/>
          </p:nvSpPr>
          <p:spPr>
            <a:xfrm>
              <a:off x="7400941" y="2906677"/>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7" name="Straight Connector 56"/>
            <p:cNvCxnSpPr/>
            <p:nvPr/>
          </p:nvCxnSpPr>
          <p:spPr>
            <a:xfrm flipV="1">
              <a:off x="1702971" y="3460800"/>
              <a:ext cx="0" cy="876664"/>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58" name="Oval 57"/>
            <p:cNvSpPr/>
            <p:nvPr/>
          </p:nvSpPr>
          <p:spPr>
            <a:xfrm>
              <a:off x="1612252" y="3395679"/>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9" name="Straight Connector 58"/>
            <p:cNvCxnSpPr/>
            <p:nvPr/>
          </p:nvCxnSpPr>
          <p:spPr>
            <a:xfrm flipV="1">
              <a:off x="7499647" y="3485077"/>
              <a:ext cx="0" cy="876664"/>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60" name="Oval 59"/>
            <p:cNvSpPr/>
            <p:nvPr/>
          </p:nvSpPr>
          <p:spPr>
            <a:xfrm>
              <a:off x="7408928" y="3378085"/>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 name="Group 1"/>
            <p:cNvGrpSpPr/>
            <p:nvPr/>
          </p:nvGrpSpPr>
          <p:grpSpPr>
            <a:xfrm>
              <a:off x="4171316" y="4442600"/>
              <a:ext cx="900225" cy="1730418"/>
              <a:chOff x="4143405" y="4592890"/>
              <a:chExt cx="900225" cy="1730418"/>
            </a:xfrm>
          </p:grpSpPr>
          <p:sp>
            <p:nvSpPr>
              <p:cNvPr id="43" name="Rounded Rectangle 42"/>
              <p:cNvSpPr/>
              <p:nvPr/>
            </p:nvSpPr>
            <p:spPr>
              <a:xfrm>
                <a:off x="4234124" y="4592890"/>
                <a:ext cx="726764" cy="1730418"/>
              </a:xfrm>
              <a:prstGeom prst="roundRect">
                <a:avLst/>
              </a:prstGeom>
              <a:solidFill>
                <a:schemeClr val="bg1">
                  <a:lumMod val="85000"/>
                </a:schemeClr>
              </a:solidFill>
              <a:ln w="38100" cmpd="sng">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sz="2000" dirty="0" smtClean="0">
                    <a:solidFill>
                      <a:srgbClr val="000000"/>
                    </a:solidFill>
                  </a:rPr>
                  <a:t>Data plane switch</a:t>
                </a:r>
                <a:endParaRPr lang="en-US" sz="1400" dirty="0">
                  <a:solidFill>
                    <a:srgbClr val="000000"/>
                  </a:solidFill>
                </a:endParaRPr>
              </a:p>
            </p:txBody>
          </p:sp>
          <p:sp>
            <p:nvSpPr>
              <p:cNvPr id="44" name="Oval 43"/>
              <p:cNvSpPr/>
              <p:nvPr/>
            </p:nvSpPr>
            <p:spPr>
              <a:xfrm rot="5400000">
                <a:off x="4143405" y="5367380"/>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Oval 45"/>
              <p:cNvSpPr/>
              <p:nvPr/>
            </p:nvSpPr>
            <p:spPr>
              <a:xfrm rot="5400000">
                <a:off x="4862192" y="5367380"/>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TextBox 9"/>
            <p:cNvSpPr txBox="1"/>
            <p:nvPr/>
          </p:nvSpPr>
          <p:spPr>
            <a:xfrm>
              <a:off x="3707430" y="6297460"/>
              <a:ext cx="1723849" cy="461665"/>
            </a:xfrm>
            <a:prstGeom prst="rect">
              <a:avLst/>
            </a:prstGeom>
            <a:noFill/>
          </p:spPr>
          <p:txBody>
            <a:bodyPr wrap="none" rtlCol="0">
              <a:spAutoFit/>
            </a:bodyPr>
            <a:lstStyle/>
            <a:p>
              <a:r>
                <a:rPr lang="en-US" sz="2400" dirty="0" smtClean="0"/>
                <a:t>GENI Rack</a:t>
              </a:r>
              <a:endParaRPr lang="en-US" sz="2400" dirty="0"/>
            </a:p>
          </p:txBody>
        </p:sp>
      </p:grpSp>
    </p:spTree>
    <p:extLst>
      <p:ext uri="{BB962C8B-B14F-4D97-AF65-F5344CB8AC3E}">
        <p14:creationId xmlns:p14="http://schemas.microsoft.com/office/powerpoint/2010/main" val="1148897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8267"/>
            <a:ext cx="8229600" cy="1143000"/>
          </a:xfrm>
        </p:spPr>
        <p:txBody>
          <a:bodyPr/>
          <a:lstStyle/>
          <a:p>
            <a:r>
              <a:rPr lang="en-US" sz="3600" dirty="0" smtClean="0"/>
              <a:t>Part II: </a:t>
            </a:r>
            <a:br>
              <a:rPr lang="en-US" sz="3600" dirty="0" smtClean="0"/>
            </a:br>
            <a:r>
              <a:rPr lang="en-US" sz="3600" dirty="0" smtClean="0"/>
              <a:t>Execute Experiment</a:t>
            </a:r>
            <a:endParaRPr lang="en-US" sz="3600" dirty="0"/>
          </a:p>
        </p:txBody>
      </p:sp>
      <p:sp>
        <p:nvSpPr>
          <p:cNvPr id="3" name="Content Placeholder 2"/>
          <p:cNvSpPr>
            <a:spLocks noGrp="1"/>
          </p:cNvSpPr>
          <p:nvPr>
            <p:ph idx="1"/>
          </p:nvPr>
        </p:nvSpPr>
        <p:spPr>
          <a:xfrm>
            <a:off x="458156" y="3975217"/>
            <a:ext cx="8458200" cy="2587708"/>
          </a:xfrm>
          <a:solidFill>
            <a:srgbClr val="008000">
              <a:alpha val="20000"/>
            </a:srgbClr>
          </a:solidFill>
        </p:spPr>
        <p:txBody>
          <a:bodyPr/>
          <a:lstStyle/>
          <a:p>
            <a:pPr marL="0" indent="0">
              <a:buNone/>
            </a:pPr>
            <a:r>
              <a:rPr lang="en-US" sz="2000" dirty="0" smtClean="0"/>
              <a:t>4.1 Login to nodes (two nodes: client &amp; server)</a:t>
            </a:r>
          </a:p>
          <a:p>
            <a:pPr marL="0" indent="0">
              <a:buNone/>
            </a:pPr>
            <a:r>
              <a:rPr lang="en-US" sz="2000" dirty="0" smtClean="0"/>
              <a:t>5 Execute experiment</a:t>
            </a:r>
          </a:p>
          <a:p>
            <a:pPr marL="0" indent="0">
              <a:buNone/>
            </a:pPr>
            <a:r>
              <a:rPr lang="en-US" sz="2000" dirty="0" smtClean="0"/>
              <a:t>	5.1 Send IP traffic</a:t>
            </a:r>
          </a:p>
          <a:p>
            <a:pPr marL="0" indent="0">
              <a:buNone/>
            </a:pPr>
            <a:r>
              <a:rPr lang="en-US" sz="2000" dirty="0" smtClean="0"/>
              <a:t>	5.2 Install and use </a:t>
            </a:r>
            <a:r>
              <a:rPr lang="en-US" sz="2000" dirty="0" err="1" smtClean="0">
                <a:latin typeface="Courier"/>
                <a:cs typeface="Courier"/>
              </a:rPr>
              <a:t>iperf</a:t>
            </a:r>
            <a:endParaRPr lang="en-US" sz="2000" dirty="0" smtClean="0">
              <a:latin typeface="Arieal"/>
              <a:cs typeface="Arieal"/>
            </a:endParaRPr>
          </a:p>
          <a:p>
            <a:pPr marL="0" indent="0">
              <a:buNone/>
            </a:pPr>
            <a:r>
              <a:rPr lang="en-US" sz="2000" dirty="0" smtClean="0">
                <a:latin typeface="Arieal"/>
                <a:cs typeface="Arieal"/>
              </a:rPr>
              <a:t>	5.3 Bring down the server’s data interface</a:t>
            </a:r>
          </a:p>
          <a:p>
            <a:pPr marL="0" indent="0">
              <a:buNone/>
            </a:pPr>
            <a:r>
              <a:rPr lang="en-US" sz="2000" dirty="0" smtClean="0">
                <a:latin typeface="Arieal"/>
                <a:cs typeface="Arieal"/>
              </a:rPr>
              <a:t>	5.4 Bring </a:t>
            </a:r>
            <a:r>
              <a:rPr lang="en-US" sz="2000" dirty="0">
                <a:latin typeface="Arieal"/>
                <a:cs typeface="Arieal"/>
              </a:rPr>
              <a:t>down the server’s </a:t>
            </a:r>
            <a:r>
              <a:rPr lang="en-US" sz="2000" dirty="0" smtClean="0">
                <a:latin typeface="Arieal"/>
                <a:cs typeface="Arieal"/>
              </a:rPr>
              <a:t>control interface</a:t>
            </a:r>
          </a:p>
          <a:p>
            <a:pPr marL="0" indent="0">
              <a:buNone/>
            </a:pPr>
            <a:r>
              <a:rPr lang="en-US" sz="2000" dirty="0" smtClean="0"/>
              <a:t>6.1 Logout of nodes</a:t>
            </a:r>
          </a:p>
        </p:txBody>
      </p:sp>
      <p:cxnSp>
        <p:nvCxnSpPr>
          <p:cNvPr id="7" name="Straight Connector 6"/>
          <p:cNvCxnSpPr/>
          <p:nvPr/>
        </p:nvCxnSpPr>
        <p:spPr>
          <a:xfrm flipV="1">
            <a:off x="2652940" y="2051098"/>
            <a:ext cx="518620" cy="351880"/>
          </a:xfrm>
          <a:prstGeom prst="line">
            <a:avLst/>
          </a:prstGeom>
          <a:ln w="76200" cmpd="sng">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flipV="1">
            <a:off x="5628952" y="1945852"/>
            <a:ext cx="731657" cy="504268"/>
          </a:xfrm>
          <a:prstGeom prst="line">
            <a:avLst/>
          </a:prstGeom>
          <a:ln w="76200" cmpd="sng">
            <a:solidFill>
              <a:srgbClr val="0000FF"/>
            </a:solidFill>
          </a:ln>
        </p:spPr>
        <p:style>
          <a:lnRef idx="2">
            <a:schemeClr val="accent1"/>
          </a:lnRef>
          <a:fillRef idx="0">
            <a:schemeClr val="accent1"/>
          </a:fillRef>
          <a:effectRef idx="1">
            <a:schemeClr val="accent1"/>
          </a:effectRef>
          <a:fontRef idx="minor">
            <a:schemeClr val="tx1"/>
          </a:fontRef>
        </p:style>
      </p:cxnSp>
      <p:sp>
        <p:nvSpPr>
          <p:cNvPr id="9" name="Cloud 8"/>
          <p:cNvSpPr/>
          <p:nvPr/>
        </p:nvSpPr>
        <p:spPr>
          <a:xfrm>
            <a:off x="3008513" y="1233829"/>
            <a:ext cx="2992039" cy="1037302"/>
          </a:xfrm>
          <a:prstGeom prst="cloud">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solidFill>
                  <a:schemeClr val="tx1"/>
                </a:solidFill>
              </a:rPr>
              <a:t>Internet</a:t>
            </a:r>
            <a:endParaRPr lang="en-US" sz="2000" dirty="0">
              <a:solidFill>
                <a:schemeClr val="tx1"/>
              </a:solidFill>
            </a:endParaRPr>
          </a:p>
        </p:txBody>
      </p:sp>
      <p:cxnSp>
        <p:nvCxnSpPr>
          <p:cNvPr id="10" name="Straight Connector 9"/>
          <p:cNvCxnSpPr/>
          <p:nvPr/>
        </p:nvCxnSpPr>
        <p:spPr>
          <a:xfrm flipV="1">
            <a:off x="2652940" y="2894838"/>
            <a:ext cx="3724366" cy="2"/>
          </a:xfrm>
          <a:prstGeom prst="line">
            <a:avLst/>
          </a:prstGeom>
          <a:ln w="76200" cmpd="sng">
            <a:solidFill>
              <a:srgbClr val="008000"/>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3537253" y="3194859"/>
            <a:ext cx="2006529" cy="369332"/>
          </a:xfrm>
          <a:prstGeom prst="rect">
            <a:avLst/>
          </a:prstGeom>
          <a:noFill/>
        </p:spPr>
        <p:txBody>
          <a:bodyPr wrap="square" rtlCol="0">
            <a:spAutoFit/>
          </a:bodyPr>
          <a:lstStyle/>
          <a:p>
            <a:pPr algn="ctr"/>
            <a:r>
              <a:rPr lang="en-US" dirty="0" smtClean="0"/>
              <a:t>Data Interfaces</a:t>
            </a:r>
            <a:endParaRPr lang="en-US" dirty="0"/>
          </a:p>
        </p:txBody>
      </p:sp>
      <p:cxnSp>
        <p:nvCxnSpPr>
          <p:cNvPr id="12" name="Straight Arrow Connector 11"/>
          <p:cNvCxnSpPr/>
          <p:nvPr/>
        </p:nvCxnSpPr>
        <p:spPr>
          <a:xfrm flipH="1" flipV="1">
            <a:off x="2652940" y="3022082"/>
            <a:ext cx="884315" cy="337055"/>
          </a:xfrm>
          <a:prstGeom prst="straightConnector1">
            <a:avLst/>
          </a:prstGeom>
          <a:ln>
            <a:solidFill>
              <a:schemeClr val="tx1"/>
            </a:solidFill>
            <a:headEnd type="none"/>
            <a:tailEnd type="triangle" w="lg" len="lg"/>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5608528" y="3022082"/>
            <a:ext cx="737047" cy="330846"/>
          </a:xfrm>
          <a:prstGeom prst="straightConnector1">
            <a:avLst/>
          </a:prstGeom>
          <a:ln>
            <a:solidFill>
              <a:schemeClr val="tx1"/>
            </a:solidFill>
            <a:headEnd type="none"/>
            <a:tailEnd type="triangle" w="lg" len="lg"/>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H="1" flipV="1">
            <a:off x="2778490" y="2445497"/>
            <a:ext cx="758764" cy="81845"/>
          </a:xfrm>
          <a:prstGeom prst="straightConnector1">
            <a:avLst/>
          </a:prstGeom>
          <a:ln>
            <a:solidFill>
              <a:schemeClr val="tx1"/>
            </a:solidFill>
            <a:headEnd type="none"/>
            <a:tailEnd type="triangle" w="lg" len="lg"/>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V="1">
            <a:off x="5543783" y="2445497"/>
            <a:ext cx="696876" cy="81845"/>
          </a:xfrm>
          <a:prstGeom prst="straightConnector1">
            <a:avLst/>
          </a:prstGeom>
          <a:ln>
            <a:solidFill>
              <a:schemeClr val="tx1"/>
            </a:solidFill>
            <a:headEnd type="none"/>
            <a:tailEnd type="triangle" w="lg" len="lg"/>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3550026" y="2283433"/>
            <a:ext cx="2006529" cy="369332"/>
          </a:xfrm>
          <a:prstGeom prst="rect">
            <a:avLst/>
          </a:prstGeom>
          <a:noFill/>
        </p:spPr>
        <p:txBody>
          <a:bodyPr wrap="none" rtlCol="0">
            <a:spAutoFit/>
          </a:bodyPr>
          <a:lstStyle/>
          <a:p>
            <a:r>
              <a:rPr lang="en-US" dirty="0" smtClean="0"/>
              <a:t>Control Interfaces</a:t>
            </a:r>
            <a:endParaRPr lang="en-US" dirty="0"/>
          </a:p>
        </p:txBody>
      </p:sp>
      <p:sp>
        <p:nvSpPr>
          <p:cNvPr id="35" name="TextBox 34"/>
          <p:cNvSpPr txBox="1"/>
          <p:nvPr/>
        </p:nvSpPr>
        <p:spPr>
          <a:xfrm rot="19994604">
            <a:off x="3026970" y="1374245"/>
            <a:ext cx="600232" cy="369332"/>
          </a:xfrm>
          <a:prstGeom prst="rect">
            <a:avLst/>
          </a:prstGeom>
          <a:noFill/>
        </p:spPr>
        <p:txBody>
          <a:bodyPr wrap="none" rtlCol="0">
            <a:spAutoFit/>
          </a:bodyPr>
          <a:lstStyle/>
          <a:p>
            <a:r>
              <a:rPr lang="en-US" dirty="0" err="1" smtClean="0">
                <a:latin typeface="Courier New"/>
                <a:cs typeface="Courier New"/>
              </a:rPr>
              <a:t>ssh</a:t>
            </a:r>
            <a:endParaRPr lang="en-US" dirty="0">
              <a:latin typeface="Courier New"/>
              <a:cs typeface="Courier New"/>
            </a:endParaRPr>
          </a:p>
        </p:txBody>
      </p:sp>
      <p:sp>
        <p:nvSpPr>
          <p:cNvPr id="31" name="Can 30"/>
          <p:cNvSpPr/>
          <p:nvPr/>
        </p:nvSpPr>
        <p:spPr>
          <a:xfrm rot="16200000" flipH="1">
            <a:off x="4378410" y="1429766"/>
            <a:ext cx="337810" cy="2906474"/>
          </a:xfrm>
          <a:prstGeom prst="can">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Box 31"/>
          <p:cNvSpPr txBox="1"/>
          <p:nvPr/>
        </p:nvSpPr>
        <p:spPr>
          <a:xfrm>
            <a:off x="3199548" y="2658034"/>
            <a:ext cx="2637317" cy="400110"/>
          </a:xfrm>
          <a:prstGeom prst="rect">
            <a:avLst/>
          </a:prstGeom>
          <a:noFill/>
        </p:spPr>
        <p:txBody>
          <a:bodyPr wrap="square" rtlCol="0">
            <a:spAutoFit/>
          </a:bodyPr>
          <a:lstStyle/>
          <a:p>
            <a:pPr algn="ctr"/>
            <a:r>
              <a:rPr lang="en-US" sz="2000" dirty="0" smtClean="0">
                <a:solidFill>
                  <a:schemeClr val="bg1"/>
                </a:solidFill>
              </a:rPr>
              <a:t>Layer 2</a:t>
            </a:r>
            <a:endParaRPr lang="en-US" sz="2000" dirty="0">
              <a:solidFill>
                <a:schemeClr val="bg1"/>
              </a:solidFill>
            </a:endParaRPr>
          </a:p>
        </p:txBody>
      </p:sp>
      <p:grpSp>
        <p:nvGrpSpPr>
          <p:cNvPr id="36" name="Group 35"/>
          <p:cNvGrpSpPr/>
          <p:nvPr/>
        </p:nvGrpSpPr>
        <p:grpSpPr>
          <a:xfrm>
            <a:off x="2284256" y="467655"/>
            <a:ext cx="1086292" cy="1142311"/>
            <a:chOff x="698630" y="1189038"/>
            <a:chExt cx="2598382" cy="2732377"/>
          </a:xfrm>
        </p:grpSpPr>
        <p:pic>
          <p:nvPicPr>
            <p:cNvPr id="37" name="Picture 2" descr="MCj0415800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66800" y="1189038"/>
              <a:ext cx="1747839" cy="2103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Text Box 47"/>
            <p:cNvSpPr txBox="1">
              <a:spLocks noChangeArrowheads="1"/>
            </p:cNvSpPr>
            <p:nvPr/>
          </p:nvSpPr>
          <p:spPr bwMode="auto">
            <a:xfrm>
              <a:off x="698630" y="3295651"/>
              <a:ext cx="2598382" cy="625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Arial" charset="0"/>
                  <a:ea typeface="Kozuka Gothic Pro L" charset="0"/>
                  <a:cs typeface="Kozuka Gothic Pro L" charset="0"/>
                </a:defRPr>
              </a:lvl1pPr>
              <a:lvl2pPr marL="37931725" indent="-37474525" eaLnBrk="0" hangingPunct="0">
                <a:defRPr sz="2800">
                  <a:solidFill>
                    <a:schemeClr val="tx1"/>
                  </a:solidFill>
                  <a:latin typeface="Arial" charset="0"/>
                  <a:ea typeface="Kozuka Gothic Pro L" charset="0"/>
                  <a:cs typeface="Kozuka Gothic Pro L" charset="0"/>
                </a:defRPr>
              </a:lvl2pPr>
              <a:lvl3pPr eaLnBrk="0" hangingPunct="0">
                <a:defRPr sz="2800">
                  <a:solidFill>
                    <a:schemeClr val="tx1"/>
                  </a:solidFill>
                  <a:latin typeface="Arial" charset="0"/>
                  <a:ea typeface="Kozuka Gothic Pro L" charset="0"/>
                  <a:cs typeface="Kozuka Gothic Pro L" charset="0"/>
                </a:defRPr>
              </a:lvl3pPr>
              <a:lvl4pPr eaLnBrk="0" hangingPunct="0">
                <a:defRPr sz="2800">
                  <a:solidFill>
                    <a:schemeClr val="tx1"/>
                  </a:solidFill>
                  <a:latin typeface="Arial" charset="0"/>
                  <a:ea typeface="Kozuka Gothic Pro L" charset="0"/>
                  <a:cs typeface="Kozuka Gothic Pro L" charset="0"/>
                </a:defRPr>
              </a:lvl4pPr>
              <a:lvl5pPr eaLnBrk="0" hangingPunct="0">
                <a:defRPr sz="2800">
                  <a:solidFill>
                    <a:schemeClr val="tx1"/>
                  </a:solidFill>
                  <a:latin typeface="Arial" charset="0"/>
                  <a:ea typeface="Kozuka Gothic Pro L" charset="0"/>
                  <a:cs typeface="Kozuka Gothic Pro L" charset="0"/>
                </a:defRPr>
              </a:lvl5pPr>
              <a:lvl6pPr marL="457200" eaLnBrk="0" fontAlgn="base" hangingPunct="0">
                <a:spcBef>
                  <a:spcPct val="0"/>
                </a:spcBef>
                <a:spcAft>
                  <a:spcPct val="0"/>
                </a:spcAft>
                <a:defRPr sz="2800">
                  <a:solidFill>
                    <a:schemeClr val="tx1"/>
                  </a:solidFill>
                  <a:latin typeface="Arial" charset="0"/>
                  <a:ea typeface="Kozuka Gothic Pro L" charset="0"/>
                  <a:cs typeface="Kozuka Gothic Pro L" charset="0"/>
                </a:defRPr>
              </a:lvl6pPr>
              <a:lvl7pPr marL="914400" eaLnBrk="0" fontAlgn="base" hangingPunct="0">
                <a:spcBef>
                  <a:spcPct val="0"/>
                </a:spcBef>
                <a:spcAft>
                  <a:spcPct val="0"/>
                </a:spcAft>
                <a:defRPr sz="2800">
                  <a:solidFill>
                    <a:schemeClr val="tx1"/>
                  </a:solidFill>
                  <a:latin typeface="Arial" charset="0"/>
                  <a:ea typeface="Kozuka Gothic Pro L" charset="0"/>
                  <a:cs typeface="Kozuka Gothic Pro L" charset="0"/>
                </a:defRPr>
              </a:lvl7pPr>
              <a:lvl8pPr marL="1371600" eaLnBrk="0" fontAlgn="base" hangingPunct="0">
                <a:spcBef>
                  <a:spcPct val="0"/>
                </a:spcBef>
                <a:spcAft>
                  <a:spcPct val="0"/>
                </a:spcAft>
                <a:defRPr sz="2800">
                  <a:solidFill>
                    <a:schemeClr val="tx1"/>
                  </a:solidFill>
                  <a:latin typeface="Arial" charset="0"/>
                  <a:ea typeface="Kozuka Gothic Pro L" charset="0"/>
                  <a:cs typeface="Kozuka Gothic Pro L" charset="0"/>
                </a:defRPr>
              </a:lvl8pPr>
              <a:lvl9pPr marL="1828800" eaLnBrk="0" fontAlgn="base" hangingPunct="0">
                <a:spcBef>
                  <a:spcPct val="0"/>
                </a:spcBef>
                <a:spcAft>
                  <a:spcPct val="0"/>
                </a:spcAft>
                <a:defRPr sz="2800">
                  <a:solidFill>
                    <a:schemeClr val="tx1"/>
                  </a:solidFill>
                  <a:latin typeface="Arial" charset="0"/>
                  <a:ea typeface="Kozuka Gothic Pro L" charset="0"/>
                  <a:cs typeface="Kozuka Gothic Pro L" charset="0"/>
                </a:defRPr>
              </a:lvl9pPr>
            </a:lstStyle>
            <a:p>
              <a:pPr algn="ctr" eaLnBrk="1" hangingPunct="1"/>
              <a:r>
                <a:rPr lang="en-US" sz="1050" b="1" dirty="0" smtClean="0">
                  <a:ea typeface="ＭＳ Ｐゴシック" charset="0"/>
                  <a:cs typeface="ＭＳ Ｐゴシック" charset="0"/>
                </a:rPr>
                <a:t>Experimenter</a:t>
              </a:r>
              <a:endParaRPr lang="en-US" sz="4000" b="1" dirty="0">
                <a:ea typeface="ＭＳ Ｐゴシック" charset="0"/>
                <a:cs typeface="ＭＳ Ｐゴシック" charset="0"/>
              </a:endParaRPr>
            </a:p>
          </p:txBody>
        </p:sp>
      </p:grpSp>
      <p:sp>
        <p:nvSpPr>
          <p:cNvPr id="39" name="Freeform 4"/>
          <p:cNvSpPr>
            <a:spLocks/>
          </p:cNvSpPr>
          <p:nvPr/>
        </p:nvSpPr>
        <p:spPr bwMode="auto">
          <a:xfrm rot="19663481" flipH="1" flipV="1">
            <a:off x="2312429" y="1665673"/>
            <a:ext cx="961180" cy="490698"/>
          </a:xfrm>
          <a:custGeom>
            <a:avLst/>
            <a:gdLst>
              <a:gd name="T0" fmla="*/ 0 w 1680"/>
              <a:gd name="T1" fmla="*/ 2147483647 h 480"/>
              <a:gd name="T2" fmla="*/ 2147483647 w 1680"/>
              <a:gd name="T3" fmla="*/ 2147483647 h 480"/>
              <a:gd name="T4" fmla="*/ 2147483647 w 1680"/>
              <a:gd name="T5" fmla="*/ 2147483647 h 480"/>
              <a:gd name="T6" fmla="*/ 0 60000 65536"/>
              <a:gd name="T7" fmla="*/ 0 60000 65536"/>
              <a:gd name="T8" fmla="*/ 0 60000 65536"/>
              <a:gd name="T9" fmla="*/ 0 w 1680"/>
              <a:gd name="T10" fmla="*/ 0 h 480"/>
              <a:gd name="T11" fmla="*/ 1680 w 1680"/>
              <a:gd name="T12" fmla="*/ 480 h 480"/>
            </a:gdLst>
            <a:ahLst/>
            <a:cxnLst>
              <a:cxn ang="T6">
                <a:pos x="T0" y="T1"/>
              </a:cxn>
              <a:cxn ang="T7">
                <a:pos x="T2" y="T3"/>
              </a:cxn>
              <a:cxn ang="T8">
                <a:pos x="T4" y="T5"/>
              </a:cxn>
            </a:cxnLst>
            <a:rect l="T9" t="T10" r="T11" b="T12"/>
            <a:pathLst>
              <a:path w="1680" h="480">
                <a:moveTo>
                  <a:pt x="0" y="480"/>
                </a:moveTo>
                <a:cubicBezTo>
                  <a:pt x="172" y="288"/>
                  <a:pt x="344" y="96"/>
                  <a:pt x="624" y="48"/>
                </a:cubicBezTo>
                <a:cubicBezTo>
                  <a:pt x="904" y="0"/>
                  <a:pt x="1292" y="96"/>
                  <a:pt x="1680" y="192"/>
                </a:cubicBezTo>
              </a:path>
            </a:pathLst>
          </a:custGeom>
          <a:noFill/>
          <a:ln w="9525">
            <a:solidFill>
              <a:schemeClr val="tx1"/>
            </a:solidFill>
            <a:prstDash val="dash"/>
            <a:round/>
            <a:headEnd type="none"/>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cxnSp>
        <p:nvCxnSpPr>
          <p:cNvPr id="29" name="Curved Connector 28"/>
          <p:cNvCxnSpPr/>
          <p:nvPr/>
        </p:nvCxnSpPr>
        <p:spPr>
          <a:xfrm>
            <a:off x="3287268" y="1395873"/>
            <a:ext cx="3090038" cy="918471"/>
          </a:xfrm>
          <a:prstGeom prst="curvedConnector3">
            <a:avLst>
              <a:gd name="adj1" fmla="val 86048"/>
            </a:avLst>
          </a:prstGeom>
          <a:ln w="3175"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pic>
        <p:nvPicPr>
          <p:cNvPr id="53" name="Picture 52" descr="skd188256sdc.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7746" y="2271131"/>
            <a:ext cx="1984861" cy="1701075"/>
          </a:xfrm>
          <a:prstGeom prst="rect">
            <a:avLst/>
          </a:prstGeom>
        </p:spPr>
      </p:pic>
      <p:sp>
        <p:nvSpPr>
          <p:cNvPr id="54" name="TextBox 53"/>
          <p:cNvSpPr txBox="1"/>
          <p:nvPr/>
        </p:nvSpPr>
        <p:spPr>
          <a:xfrm>
            <a:off x="6242424" y="2537911"/>
            <a:ext cx="1210113" cy="353943"/>
          </a:xfrm>
          <a:prstGeom prst="rect">
            <a:avLst/>
          </a:prstGeom>
          <a:noFill/>
        </p:spPr>
        <p:txBody>
          <a:bodyPr wrap="square" rtlCol="0">
            <a:spAutoFit/>
          </a:bodyPr>
          <a:lstStyle/>
          <a:p>
            <a:pPr algn="ctr"/>
            <a:r>
              <a:rPr lang="en-US" sz="1700" dirty="0">
                <a:solidFill>
                  <a:schemeClr val="bg1"/>
                </a:solidFill>
              </a:rPr>
              <a:t>s</a:t>
            </a:r>
            <a:r>
              <a:rPr lang="en-US" sz="1700" dirty="0" smtClean="0">
                <a:solidFill>
                  <a:schemeClr val="bg1"/>
                </a:solidFill>
              </a:rPr>
              <a:t>erver</a:t>
            </a:r>
          </a:p>
        </p:txBody>
      </p:sp>
      <p:pic>
        <p:nvPicPr>
          <p:cNvPr id="55" name="Picture 54" descr="skd188256sdc.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864648" y="2271131"/>
            <a:ext cx="1984861" cy="1701075"/>
          </a:xfrm>
          <a:prstGeom prst="rect">
            <a:avLst/>
          </a:prstGeom>
        </p:spPr>
      </p:pic>
      <p:sp>
        <p:nvSpPr>
          <p:cNvPr id="56" name="TextBox 55"/>
          <p:cNvSpPr txBox="1"/>
          <p:nvPr/>
        </p:nvSpPr>
        <p:spPr>
          <a:xfrm>
            <a:off x="1556247" y="2537911"/>
            <a:ext cx="1210113" cy="353943"/>
          </a:xfrm>
          <a:prstGeom prst="rect">
            <a:avLst/>
          </a:prstGeom>
          <a:noFill/>
        </p:spPr>
        <p:txBody>
          <a:bodyPr wrap="square" rtlCol="0">
            <a:spAutoFit/>
          </a:bodyPr>
          <a:lstStyle/>
          <a:p>
            <a:pPr algn="ctr"/>
            <a:r>
              <a:rPr lang="en-US" sz="1700" dirty="0">
                <a:solidFill>
                  <a:schemeClr val="bg1"/>
                </a:solidFill>
              </a:rPr>
              <a:t>c</a:t>
            </a:r>
            <a:r>
              <a:rPr lang="en-US" sz="1700" dirty="0" smtClean="0">
                <a:solidFill>
                  <a:schemeClr val="bg1"/>
                </a:solidFill>
              </a:rPr>
              <a:t>lient</a:t>
            </a:r>
          </a:p>
        </p:txBody>
      </p:sp>
    </p:spTree>
    <p:extLst>
      <p:ext uri="{BB962C8B-B14F-4D97-AF65-F5344CB8AC3E}">
        <p14:creationId xmlns:p14="http://schemas.microsoft.com/office/powerpoint/2010/main" val="3649054858"/>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7" name="Left Arrow 6"/>
          <p:cNvSpPr/>
          <p:nvPr/>
        </p:nvSpPr>
        <p:spPr>
          <a:xfrm rot="19749634">
            <a:off x="7303563" y="2315431"/>
            <a:ext cx="514037" cy="340160"/>
          </a:xfrm>
          <a:prstGeom prst="leftArrow">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oneam_twovmlink_read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259" y="3480482"/>
            <a:ext cx="5385553" cy="3179350"/>
          </a:xfrm>
          <a:prstGeom prst="rect">
            <a:avLst/>
          </a:prstGeom>
          <a:ln w="38100" cmpd="sng">
            <a:solidFill>
              <a:schemeClr val="bg1">
                <a:lumMod val="75000"/>
              </a:schemeClr>
            </a:solidFill>
          </a:ln>
        </p:spPr>
      </p:pic>
      <p:pic>
        <p:nvPicPr>
          <p:cNvPr id="10" name="Picture 9" descr="client_ssh_v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5220" y="752502"/>
            <a:ext cx="4861515" cy="3636777"/>
          </a:xfrm>
          <a:prstGeom prst="rect">
            <a:avLst/>
          </a:prstGeom>
          <a:ln w="38100" cmpd="sng">
            <a:solidFill>
              <a:srgbClr val="008000"/>
            </a:solidFill>
          </a:ln>
        </p:spPr>
      </p:pic>
      <p:cxnSp>
        <p:nvCxnSpPr>
          <p:cNvPr id="11" name="Straight Connector 10"/>
          <p:cNvCxnSpPr/>
          <p:nvPr/>
        </p:nvCxnSpPr>
        <p:spPr>
          <a:xfrm flipV="1">
            <a:off x="8145842" y="275051"/>
            <a:ext cx="302862" cy="651882"/>
          </a:xfrm>
          <a:prstGeom prst="line">
            <a:avLst/>
          </a:prstGeom>
          <a:ln w="76200" cmpd="sng">
            <a:solidFill>
              <a:srgbClr val="008000"/>
            </a:solidFill>
            <a:headEnd type="triangle"/>
            <a:tailEnd type="none"/>
          </a:ln>
          <a:effectLst/>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7620304" y="18054"/>
            <a:ext cx="1395636" cy="353943"/>
          </a:xfrm>
          <a:prstGeom prst="rect">
            <a:avLst/>
          </a:prstGeom>
          <a:solidFill>
            <a:srgbClr val="008000"/>
          </a:solidFill>
        </p:spPr>
        <p:txBody>
          <a:bodyPr wrap="square" rtlCol="0">
            <a:spAutoFit/>
          </a:bodyPr>
          <a:lstStyle/>
          <a:p>
            <a:pPr algn="ctr"/>
            <a:r>
              <a:rPr lang="en-US" sz="1700" b="1" dirty="0" smtClean="0"/>
              <a:t>Login</a:t>
            </a:r>
            <a:endParaRPr lang="en-US" sz="1700" b="1" dirty="0"/>
          </a:p>
        </p:txBody>
      </p:sp>
      <p:sp>
        <p:nvSpPr>
          <p:cNvPr id="13" name="Oval 12"/>
          <p:cNvSpPr/>
          <p:nvPr/>
        </p:nvSpPr>
        <p:spPr>
          <a:xfrm>
            <a:off x="7667696" y="926933"/>
            <a:ext cx="715316" cy="398254"/>
          </a:xfrm>
          <a:prstGeom prst="ellipse">
            <a:avLst/>
          </a:prstGeom>
          <a:noFill/>
          <a:ln w="7620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p:cNvCxnSpPr/>
          <p:nvPr/>
        </p:nvCxnSpPr>
        <p:spPr>
          <a:xfrm flipV="1">
            <a:off x="3582997" y="4389279"/>
            <a:ext cx="352223" cy="491912"/>
          </a:xfrm>
          <a:prstGeom prst="line">
            <a:avLst/>
          </a:prstGeom>
          <a:ln w="76200" cmpd="sng">
            <a:solidFill>
              <a:srgbClr val="008000"/>
            </a:solidFill>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V="1">
            <a:off x="4246337" y="4943105"/>
            <a:ext cx="352223" cy="491912"/>
          </a:xfrm>
          <a:prstGeom prst="line">
            <a:avLst/>
          </a:prstGeom>
          <a:ln w="76200" cmpd="sng">
            <a:solidFill>
              <a:srgbClr val="008000"/>
            </a:solidFill>
            <a:headEnd type="triangle"/>
            <a:tailEnd type="none"/>
          </a:ln>
          <a:effectLst/>
        </p:spPr>
        <p:style>
          <a:lnRef idx="2">
            <a:schemeClr val="accent1"/>
          </a:lnRef>
          <a:fillRef idx="0">
            <a:schemeClr val="accent1"/>
          </a:fillRef>
          <a:effectRef idx="1">
            <a:schemeClr val="accent1"/>
          </a:effectRef>
          <a:fontRef idx="minor">
            <a:schemeClr val="tx1"/>
          </a:fontRef>
        </p:style>
      </p:cxnSp>
      <p:grpSp>
        <p:nvGrpSpPr>
          <p:cNvPr id="20" name="Group 19"/>
          <p:cNvGrpSpPr/>
          <p:nvPr/>
        </p:nvGrpSpPr>
        <p:grpSpPr>
          <a:xfrm>
            <a:off x="230820" y="270791"/>
            <a:ext cx="541209" cy="452517"/>
            <a:chOff x="230820" y="270791"/>
            <a:chExt cx="541209" cy="452517"/>
          </a:xfrm>
        </p:grpSpPr>
        <p:sp>
          <p:nvSpPr>
            <p:cNvPr id="21" name="Oval 20"/>
            <p:cNvSpPr/>
            <p:nvPr/>
          </p:nvSpPr>
          <p:spPr>
            <a:xfrm>
              <a:off x="270068" y="270791"/>
              <a:ext cx="452517" cy="452517"/>
            </a:xfrm>
            <a:prstGeom prst="ellipse">
              <a:avLst/>
            </a:prstGeom>
            <a:solidFill>
              <a:schemeClr val="accent3">
                <a:lumMod val="20000"/>
                <a:lumOff val="80000"/>
              </a:schemeClr>
            </a:solidFill>
            <a:ln w="3810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22" name="TextBox 21"/>
            <p:cNvSpPr txBox="1"/>
            <p:nvPr/>
          </p:nvSpPr>
          <p:spPr>
            <a:xfrm>
              <a:off x="230820" y="280815"/>
              <a:ext cx="541209" cy="400110"/>
            </a:xfrm>
            <a:prstGeom prst="rect">
              <a:avLst/>
            </a:prstGeom>
            <a:noFill/>
          </p:spPr>
          <p:txBody>
            <a:bodyPr wrap="none" rtlCol="0">
              <a:spAutoFit/>
            </a:bodyPr>
            <a:lstStyle/>
            <a:p>
              <a:r>
                <a:rPr lang="en-US" sz="2000" b="1" dirty="0" smtClean="0"/>
                <a:t>4.1</a:t>
              </a:r>
              <a:endParaRPr lang="en-US" sz="2000" b="1" dirty="0"/>
            </a:p>
          </p:txBody>
        </p:sp>
      </p:grpSp>
      <p:cxnSp>
        <p:nvCxnSpPr>
          <p:cNvPr id="16" name="Straight Connector 15"/>
          <p:cNvCxnSpPr/>
          <p:nvPr/>
        </p:nvCxnSpPr>
        <p:spPr>
          <a:xfrm flipV="1">
            <a:off x="2799968" y="6351986"/>
            <a:ext cx="663658" cy="175168"/>
          </a:xfrm>
          <a:prstGeom prst="line">
            <a:avLst/>
          </a:prstGeom>
          <a:ln w="101600" cmpd="sng">
            <a:solidFill>
              <a:srgbClr val="008000"/>
            </a:solidFill>
            <a:headEnd type="triangle"/>
            <a:tailEnd type="none"/>
          </a:ln>
          <a:effectLst/>
        </p:spPr>
        <p:style>
          <a:lnRef idx="2">
            <a:schemeClr val="accent1"/>
          </a:lnRef>
          <a:fillRef idx="0">
            <a:schemeClr val="accent1"/>
          </a:fillRef>
          <a:effectRef idx="1">
            <a:schemeClr val="accent1"/>
          </a:effectRef>
          <a:fontRef idx="minor">
            <a:schemeClr val="tx1"/>
          </a:fontRef>
        </p:style>
      </p:cxnSp>
      <p:grpSp>
        <p:nvGrpSpPr>
          <p:cNvPr id="17" name="Group 16"/>
          <p:cNvGrpSpPr/>
          <p:nvPr/>
        </p:nvGrpSpPr>
        <p:grpSpPr>
          <a:xfrm>
            <a:off x="3463626" y="6096208"/>
            <a:ext cx="471594" cy="474738"/>
            <a:chOff x="8693573" y="768047"/>
            <a:chExt cx="471594" cy="474738"/>
          </a:xfrm>
        </p:grpSpPr>
        <p:sp>
          <p:nvSpPr>
            <p:cNvPr id="18" name="Rectangle 17"/>
            <p:cNvSpPr/>
            <p:nvPr/>
          </p:nvSpPr>
          <p:spPr>
            <a:xfrm>
              <a:off x="8693573" y="768047"/>
              <a:ext cx="471594" cy="474738"/>
            </a:xfrm>
            <a:prstGeom prst="rect">
              <a:avLst/>
            </a:prstGeom>
            <a:solidFill>
              <a:srgbClr val="FFFFFF"/>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23" name="Picture 22"/>
            <p:cNvPicPr>
              <a:picLocks noChangeAspect="1"/>
            </p:cNvPicPr>
            <p:nvPr/>
          </p:nvPicPr>
          <p:blipFill>
            <a:blip r:embed="rId5"/>
            <a:stretch>
              <a:fillRect/>
            </a:stretch>
          </p:blipFill>
          <p:spPr>
            <a:xfrm>
              <a:off x="8693573" y="768047"/>
              <a:ext cx="471594" cy="474738"/>
            </a:xfrm>
            <a:prstGeom prst="rect">
              <a:avLst/>
            </a:prstGeom>
            <a:ln w="57150" cmpd="sng">
              <a:solidFill>
                <a:srgbClr val="008000"/>
              </a:solidFill>
            </a:ln>
          </p:spPr>
        </p:pic>
      </p:grpSp>
    </p:spTree>
    <p:extLst>
      <p:ext uri="{BB962C8B-B14F-4D97-AF65-F5344CB8AC3E}">
        <p14:creationId xmlns:p14="http://schemas.microsoft.com/office/powerpoint/2010/main" val="39410801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2" name="TextBox 11"/>
          <p:cNvSpPr txBox="1"/>
          <p:nvPr/>
        </p:nvSpPr>
        <p:spPr>
          <a:xfrm>
            <a:off x="843254" y="5063366"/>
            <a:ext cx="1395636" cy="353943"/>
          </a:xfrm>
          <a:prstGeom prst="rect">
            <a:avLst/>
          </a:prstGeom>
          <a:solidFill>
            <a:srgbClr val="008000"/>
          </a:solidFill>
        </p:spPr>
        <p:txBody>
          <a:bodyPr wrap="square" rtlCol="0">
            <a:spAutoFit/>
          </a:bodyPr>
          <a:lstStyle/>
          <a:p>
            <a:pPr algn="ctr"/>
            <a:r>
              <a:rPr lang="en-US" sz="1700" b="1" dirty="0" smtClean="0"/>
              <a:t>Login</a:t>
            </a:r>
            <a:endParaRPr lang="en-US" sz="1700" b="1" dirty="0"/>
          </a:p>
        </p:txBody>
      </p:sp>
      <p:grpSp>
        <p:nvGrpSpPr>
          <p:cNvPr id="20" name="Group 19"/>
          <p:cNvGrpSpPr/>
          <p:nvPr/>
        </p:nvGrpSpPr>
        <p:grpSpPr>
          <a:xfrm>
            <a:off x="230820" y="270791"/>
            <a:ext cx="541209" cy="452517"/>
            <a:chOff x="230820" y="270791"/>
            <a:chExt cx="541209" cy="452517"/>
          </a:xfrm>
        </p:grpSpPr>
        <p:sp>
          <p:nvSpPr>
            <p:cNvPr id="21" name="Oval 20"/>
            <p:cNvSpPr/>
            <p:nvPr/>
          </p:nvSpPr>
          <p:spPr>
            <a:xfrm>
              <a:off x="270068" y="270791"/>
              <a:ext cx="452517" cy="452517"/>
            </a:xfrm>
            <a:prstGeom prst="ellipse">
              <a:avLst/>
            </a:prstGeom>
            <a:solidFill>
              <a:schemeClr val="accent3">
                <a:lumMod val="20000"/>
                <a:lumOff val="80000"/>
              </a:schemeClr>
            </a:solidFill>
            <a:ln w="3810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22" name="TextBox 21"/>
            <p:cNvSpPr txBox="1"/>
            <p:nvPr/>
          </p:nvSpPr>
          <p:spPr>
            <a:xfrm>
              <a:off x="230820" y="280815"/>
              <a:ext cx="541209" cy="400110"/>
            </a:xfrm>
            <a:prstGeom prst="rect">
              <a:avLst/>
            </a:prstGeom>
            <a:noFill/>
          </p:spPr>
          <p:txBody>
            <a:bodyPr wrap="none" rtlCol="0">
              <a:spAutoFit/>
            </a:bodyPr>
            <a:lstStyle/>
            <a:p>
              <a:r>
                <a:rPr lang="en-US" sz="2000" b="1" dirty="0" smtClean="0"/>
                <a:t>4.1</a:t>
              </a:r>
              <a:endParaRPr lang="en-US" sz="2000" b="1" dirty="0"/>
            </a:p>
          </p:txBody>
        </p:sp>
      </p:grpSp>
      <p:pic>
        <p:nvPicPr>
          <p:cNvPr id="2" name="Picture 1"/>
          <p:cNvPicPr>
            <a:picLocks noChangeAspect="1"/>
          </p:cNvPicPr>
          <p:nvPr/>
        </p:nvPicPr>
        <p:blipFill>
          <a:blip r:embed="rId3"/>
          <a:stretch>
            <a:fillRect/>
          </a:stretch>
        </p:blipFill>
        <p:spPr>
          <a:xfrm>
            <a:off x="3517680" y="3803835"/>
            <a:ext cx="5379071" cy="3611411"/>
          </a:xfrm>
          <a:prstGeom prst="rect">
            <a:avLst/>
          </a:prstGeom>
          <a:ln w="38100" cmpd="sng">
            <a:solidFill>
              <a:srgbClr val="008040"/>
            </a:solidFill>
          </a:ln>
        </p:spPr>
      </p:pic>
      <p:pic>
        <p:nvPicPr>
          <p:cNvPr id="3" name="Picture 2"/>
          <p:cNvPicPr>
            <a:picLocks noChangeAspect="1"/>
          </p:cNvPicPr>
          <p:nvPr/>
        </p:nvPicPr>
        <p:blipFill>
          <a:blip r:embed="rId4"/>
          <a:stretch>
            <a:fillRect/>
          </a:stretch>
        </p:blipFill>
        <p:spPr>
          <a:xfrm>
            <a:off x="813804" y="163314"/>
            <a:ext cx="5559780" cy="3388665"/>
          </a:xfrm>
          <a:prstGeom prst="rect">
            <a:avLst/>
          </a:prstGeom>
          <a:ln w="38100" cmpd="sng">
            <a:solidFill>
              <a:srgbClr val="008040"/>
            </a:solidFill>
          </a:ln>
        </p:spPr>
      </p:pic>
      <p:cxnSp>
        <p:nvCxnSpPr>
          <p:cNvPr id="19" name="Straight Connector 18"/>
          <p:cNvCxnSpPr/>
          <p:nvPr/>
        </p:nvCxnSpPr>
        <p:spPr>
          <a:xfrm flipV="1">
            <a:off x="1886667" y="829987"/>
            <a:ext cx="352223" cy="491912"/>
          </a:xfrm>
          <a:prstGeom prst="line">
            <a:avLst/>
          </a:prstGeom>
          <a:ln w="76200" cmpd="sng">
            <a:solidFill>
              <a:srgbClr val="008000"/>
            </a:solidFill>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V="1">
            <a:off x="4493757" y="1634167"/>
            <a:ext cx="352223" cy="491912"/>
          </a:xfrm>
          <a:prstGeom prst="line">
            <a:avLst/>
          </a:prstGeom>
          <a:ln w="76200" cmpd="sng">
            <a:solidFill>
              <a:srgbClr val="008000"/>
            </a:solidFill>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V="1">
            <a:off x="7118763" y="5460411"/>
            <a:ext cx="352223" cy="491912"/>
          </a:xfrm>
          <a:prstGeom prst="line">
            <a:avLst/>
          </a:prstGeom>
          <a:ln w="76200" cmpd="sng">
            <a:solidFill>
              <a:srgbClr val="008000"/>
            </a:solidFill>
            <a:headEnd type="triangle"/>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741230"/>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894325" y="329370"/>
            <a:ext cx="7287353" cy="2867429"/>
          </a:xfrm>
          <a:solidFill>
            <a:schemeClr val="tx1"/>
          </a:solidFill>
          <a:ln w="28575" cmpd="sng">
            <a:solidFill>
              <a:schemeClr val="bg1">
                <a:lumMod val="75000"/>
              </a:schemeClr>
            </a:solidFill>
          </a:ln>
        </p:spPr>
        <p:txBody>
          <a:bodyPr>
            <a:normAutofit/>
          </a:bodyPr>
          <a:lstStyle/>
          <a:p>
            <a:pPr marL="0" indent="0">
              <a:buNone/>
            </a:pPr>
            <a:r>
              <a:rPr lang="en-US" sz="2000" dirty="0" smtClean="0">
                <a:latin typeface="Courier New"/>
                <a:cs typeface="Courier New"/>
              </a:rPr>
              <a:t>$ </a:t>
            </a:r>
            <a:r>
              <a:rPr lang="en-US" sz="2000" dirty="0" err="1">
                <a:latin typeface="Courier New"/>
                <a:cs typeface="Courier New"/>
              </a:rPr>
              <a:t>sudo</a:t>
            </a:r>
            <a:r>
              <a:rPr lang="en-US" sz="2000" dirty="0">
                <a:latin typeface="Courier New"/>
                <a:cs typeface="Courier New"/>
              </a:rPr>
              <a:t> </a:t>
            </a:r>
            <a:r>
              <a:rPr lang="en-US" sz="2000" dirty="0" err="1" smtClean="0">
                <a:latin typeface="Courier New"/>
                <a:cs typeface="Courier New"/>
              </a:rPr>
              <a:t>ifconfig</a:t>
            </a:r>
            <a:endParaRPr lang="en-US" sz="2000" dirty="0" smtClean="0">
              <a:latin typeface="Courier New"/>
              <a:cs typeface="Courier New"/>
            </a:endParaRPr>
          </a:p>
          <a:p>
            <a:pPr marL="0" indent="0">
              <a:buNone/>
            </a:pPr>
            <a:endParaRPr lang="en-US" sz="2000" dirty="0">
              <a:latin typeface="Courier New"/>
              <a:cs typeface="Courier New"/>
            </a:endParaRPr>
          </a:p>
          <a:p>
            <a:pPr marL="0" indent="0">
              <a:buNone/>
            </a:pPr>
            <a:r>
              <a:rPr lang="en-US" sz="2000" dirty="0">
                <a:latin typeface="Courier New"/>
                <a:cs typeface="Courier New"/>
              </a:rPr>
              <a:t>$ ping 10.1.1.2 –c </a:t>
            </a:r>
            <a:r>
              <a:rPr lang="en-US" sz="2000" dirty="0" smtClean="0">
                <a:latin typeface="Courier New"/>
                <a:cs typeface="Courier New"/>
              </a:rPr>
              <a:t>5 # server data </a:t>
            </a:r>
            <a:r>
              <a:rPr lang="en-US" sz="2000" dirty="0" err="1" smtClean="0">
                <a:latin typeface="Courier New"/>
                <a:cs typeface="Courier New"/>
              </a:rPr>
              <a:t>i</a:t>
            </a:r>
            <a:r>
              <a:rPr lang="en-US" sz="2000" dirty="0" smtClean="0">
                <a:latin typeface="Courier New"/>
                <a:cs typeface="Courier New"/>
              </a:rPr>
              <a:t>/f</a:t>
            </a:r>
            <a:endParaRPr lang="en-US" sz="2000" dirty="0">
              <a:latin typeface="Courier New"/>
              <a:cs typeface="Courier New"/>
            </a:endParaRPr>
          </a:p>
          <a:p>
            <a:pPr marL="0" indent="0">
              <a:buNone/>
            </a:pPr>
            <a:r>
              <a:rPr lang="en-US" sz="2000" dirty="0">
                <a:latin typeface="Courier New"/>
                <a:cs typeface="Courier New"/>
              </a:rPr>
              <a:t>$ ping 172.17.1.9 –c </a:t>
            </a:r>
            <a:r>
              <a:rPr lang="en-US" sz="2000" dirty="0" smtClean="0">
                <a:latin typeface="Courier New"/>
                <a:cs typeface="Courier New"/>
              </a:rPr>
              <a:t>5 </a:t>
            </a:r>
            <a:r>
              <a:rPr lang="en-US" sz="2000" dirty="0">
                <a:latin typeface="Courier New"/>
                <a:cs typeface="Courier New"/>
              </a:rPr>
              <a:t># server </a:t>
            </a:r>
            <a:r>
              <a:rPr lang="en-US" sz="2000" dirty="0" smtClean="0">
                <a:latin typeface="Courier New"/>
                <a:cs typeface="Courier New"/>
              </a:rPr>
              <a:t>ctrl </a:t>
            </a:r>
            <a:r>
              <a:rPr lang="en-US" sz="2000" dirty="0" err="1" smtClean="0">
                <a:latin typeface="Courier New"/>
                <a:cs typeface="Courier New"/>
              </a:rPr>
              <a:t>i</a:t>
            </a:r>
            <a:r>
              <a:rPr lang="en-US" sz="2000" dirty="0">
                <a:latin typeface="Courier New"/>
                <a:cs typeface="Courier New"/>
              </a:rPr>
              <a:t>/f</a:t>
            </a:r>
          </a:p>
          <a:p>
            <a:pPr marL="0" indent="0">
              <a:buNone/>
            </a:pPr>
            <a:endParaRPr lang="en-US" sz="2400" dirty="0">
              <a:latin typeface="Courier New"/>
              <a:cs typeface="Courier New"/>
            </a:endParaRPr>
          </a:p>
          <a:p>
            <a:pPr marL="0" indent="0">
              <a:buNone/>
            </a:pPr>
            <a:endParaRPr lang="en-US" sz="1600" dirty="0" smtClean="0">
              <a:latin typeface="Courier New"/>
              <a:cs typeface="Courier New"/>
            </a:endParaRPr>
          </a:p>
        </p:txBody>
      </p:sp>
      <p:sp>
        <p:nvSpPr>
          <p:cNvPr id="8" name="Content Placeholder 4"/>
          <p:cNvSpPr txBox="1">
            <a:spLocks/>
          </p:cNvSpPr>
          <p:nvPr/>
        </p:nvSpPr>
        <p:spPr>
          <a:xfrm>
            <a:off x="1748680" y="3377843"/>
            <a:ext cx="7114401" cy="3178441"/>
          </a:xfrm>
          <a:prstGeom prst="rect">
            <a:avLst/>
          </a:prstGeom>
          <a:solidFill>
            <a:srgbClr val="000000"/>
          </a:solidFill>
          <a:ln w="28575" cmpd="sng">
            <a:solidFill>
              <a:srgbClr val="BFBFBF"/>
            </a:solidFill>
          </a:ln>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00FF00"/>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0FF00"/>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00FF0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FF0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FF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400" dirty="0" smtClean="0">
                <a:solidFill>
                  <a:srgbClr val="93CDDD"/>
                </a:solidFill>
                <a:latin typeface="Courier New"/>
                <a:cs typeface="Courier New"/>
              </a:rPr>
              <a:t>$ </a:t>
            </a:r>
            <a:r>
              <a:rPr lang="en-US" sz="2400" dirty="0" err="1" smtClean="0">
                <a:solidFill>
                  <a:srgbClr val="93CDDD"/>
                </a:solidFill>
                <a:latin typeface="Courier New"/>
                <a:cs typeface="Courier New"/>
              </a:rPr>
              <a:t>sudo</a:t>
            </a:r>
            <a:r>
              <a:rPr lang="en-US" sz="2400" dirty="0" smtClean="0">
                <a:solidFill>
                  <a:srgbClr val="93CDDD"/>
                </a:solidFill>
                <a:latin typeface="Courier New"/>
                <a:cs typeface="Courier New"/>
              </a:rPr>
              <a:t> </a:t>
            </a:r>
            <a:r>
              <a:rPr lang="en-US" sz="2400" dirty="0" err="1" smtClean="0">
                <a:solidFill>
                  <a:srgbClr val="93CDDD"/>
                </a:solidFill>
                <a:latin typeface="Courier New"/>
                <a:cs typeface="Courier New"/>
              </a:rPr>
              <a:t>ifconfig</a:t>
            </a:r>
            <a:endParaRPr lang="en-US" sz="2400" dirty="0" smtClean="0">
              <a:solidFill>
                <a:srgbClr val="93CDDD"/>
              </a:solidFill>
              <a:latin typeface="Courier New"/>
              <a:cs typeface="Courier New"/>
            </a:endParaRPr>
          </a:p>
          <a:p>
            <a:pPr marL="0" indent="0">
              <a:buFont typeface="Arial"/>
              <a:buNone/>
            </a:pPr>
            <a:endParaRPr lang="en-US" sz="2400" dirty="0" smtClean="0">
              <a:solidFill>
                <a:srgbClr val="93CDDD"/>
              </a:solidFill>
              <a:latin typeface="Courier New"/>
              <a:cs typeface="Courier New"/>
            </a:endParaRPr>
          </a:p>
          <a:p>
            <a:pPr marL="0" indent="0">
              <a:buFont typeface="Arial"/>
              <a:buNone/>
            </a:pPr>
            <a:endParaRPr lang="en-US" sz="1600" dirty="0">
              <a:latin typeface="Courier New"/>
              <a:cs typeface="Courier New"/>
            </a:endParaRPr>
          </a:p>
        </p:txBody>
      </p:sp>
      <p:pic>
        <p:nvPicPr>
          <p:cNvPr id="26" name="Picture 25" descr="skd188256sd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8220" y="5156925"/>
            <a:ext cx="1984861" cy="1701075"/>
          </a:xfrm>
          <a:prstGeom prst="rect">
            <a:avLst/>
          </a:prstGeom>
        </p:spPr>
      </p:pic>
      <p:sp>
        <p:nvSpPr>
          <p:cNvPr id="27" name="TextBox 26"/>
          <p:cNvSpPr txBox="1"/>
          <p:nvPr/>
        </p:nvSpPr>
        <p:spPr>
          <a:xfrm>
            <a:off x="6940457" y="5413268"/>
            <a:ext cx="1210113" cy="353943"/>
          </a:xfrm>
          <a:prstGeom prst="rect">
            <a:avLst/>
          </a:prstGeom>
          <a:noFill/>
        </p:spPr>
        <p:txBody>
          <a:bodyPr wrap="square" rtlCol="0">
            <a:spAutoFit/>
          </a:bodyPr>
          <a:lstStyle/>
          <a:p>
            <a:pPr algn="ctr"/>
            <a:r>
              <a:rPr lang="en-US" sz="1700" dirty="0">
                <a:solidFill>
                  <a:schemeClr val="bg1"/>
                </a:solidFill>
              </a:rPr>
              <a:t>s</a:t>
            </a:r>
            <a:r>
              <a:rPr lang="en-US" sz="1700" dirty="0" smtClean="0">
                <a:solidFill>
                  <a:schemeClr val="bg1"/>
                </a:solidFill>
              </a:rPr>
              <a:t>erver</a:t>
            </a:r>
          </a:p>
        </p:txBody>
      </p:sp>
      <p:pic>
        <p:nvPicPr>
          <p:cNvPr id="28" name="Picture 27" descr="skd188256sd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590947" y="1676768"/>
            <a:ext cx="1984861" cy="1701075"/>
          </a:xfrm>
          <a:prstGeom prst="rect">
            <a:avLst/>
          </a:prstGeom>
        </p:spPr>
      </p:pic>
      <p:sp>
        <p:nvSpPr>
          <p:cNvPr id="29" name="TextBox 28"/>
          <p:cNvSpPr txBox="1"/>
          <p:nvPr/>
        </p:nvSpPr>
        <p:spPr>
          <a:xfrm>
            <a:off x="7290193" y="1933111"/>
            <a:ext cx="1210113" cy="353943"/>
          </a:xfrm>
          <a:prstGeom prst="rect">
            <a:avLst/>
          </a:prstGeom>
          <a:noFill/>
        </p:spPr>
        <p:txBody>
          <a:bodyPr wrap="square" rtlCol="0">
            <a:spAutoFit/>
          </a:bodyPr>
          <a:lstStyle/>
          <a:p>
            <a:pPr algn="ctr"/>
            <a:r>
              <a:rPr lang="en-US" sz="1700" dirty="0">
                <a:solidFill>
                  <a:schemeClr val="bg1"/>
                </a:solidFill>
              </a:rPr>
              <a:t>c</a:t>
            </a:r>
            <a:r>
              <a:rPr lang="en-US" sz="1700" dirty="0" smtClean="0">
                <a:solidFill>
                  <a:schemeClr val="bg1"/>
                </a:solidFill>
              </a:rPr>
              <a:t>lient</a:t>
            </a:r>
          </a:p>
        </p:txBody>
      </p:sp>
      <p:grpSp>
        <p:nvGrpSpPr>
          <p:cNvPr id="13" name="Group 12"/>
          <p:cNvGrpSpPr/>
          <p:nvPr/>
        </p:nvGrpSpPr>
        <p:grpSpPr>
          <a:xfrm>
            <a:off x="529186" y="95596"/>
            <a:ext cx="541209" cy="452517"/>
            <a:chOff x="230820" y="270791"/>
            <a:chExt cx="541209" cy="452517"/>
          </a:xfrm>
        </p:grpSpPr>
        <p:sp>
          <p:nvSpPr>
            <p:cNvPr id="14" name="Oval 13"/>
            <p:cNvSpPr/>
            <p:nvPr/>
          </p:nvSpPr>
          <p:spPr>
            <a:xfrm>
              <a:off x="270068" y="270791"/>
              <a:ext cx="452517" cy="452517"/>
            </a:xfrm>
            <a:prstGeom prst="ellipse">
              <a:avLst/>
            </a:prstGeom>
            <a:solidFill>
              <a:schemeClr val="accent3">
                <a:lumMod val="20000"/>
                <a:lumOff val="80000"/>
              </a:schemeClr>
            </a:solidFill>
            <a:ln w="3810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15" name="TextBox 14"/>
            <p:cNvSpPr txBox="1"/>
            <p:nvPr/>
          </p:nvSpPr>
          <p:spPr>
            <a:xfrm>
              <a:off x="230820" y="280815"/>
              <a:ext cx="541209" cy="400110"/>
            </a:xfrm>
            <a:prstGeom prst="rect">
              <a:avLst/>
            </a:prstGeom>
            <a:noFill/>
          </p:spPr>
          <p:txBody>
            <a:bodyPr wrap="none" rtlCol="0">
              <a:spAutoFit/>
            </a:bodyPr>
            <a:lstStyle/>
            <a:p>
              <a:r>
                <a:rPr lang="en-US" sz="2000" b="1" dirty="0" smtClean="0"/>
                <a:t>5.1</a:t>
              </a:r>
              <a:endParaRPr lang="en-US" sz="2000" b="1" dirty="0"/>
            </a:p>
          </p:txBody>
        </p:sp>
      </p:grpSp>
      <p:grpSp>
        <p:nvGrpSpPr>
          <p:cNvPr id="19" name="Group 18"/>
          <p:cNvGrpSpPr/>
          <p:nvPr/>
        </p:nvGrpSpPr>
        <p:grpSpPr>
          <a:xfrm>
            <a:off x="1327884" y="3212527"/>
            <a:ext cx="541209" cy="452517"/>
            <a:chOff x="230820" y="270791"/>
            <a:chExt cx="541209" cy="452517"/>
          </a:xfrm>
        </p:grpSpPr>
        <p:sp>
          <p:nvSpPr>
            <p:cNvPr id="20" name="Oval 19"/>
            <p:cNvSpPr/>
            <p:nvPr/>
          </p:nvSpPr>
          <p:spPr>
            <a:xfrm>
              <a:off x="270068" y="270791"/>
              <a:ext cx="452517" cy="452517"/>
            </a:xfrm>
            <a:prstGeom prst="ellipse">
              <a:avLst/>
            </a:prstGeom>
            <a:solidFill>
              <a:schemeClr val="accent3">
                <a:lumMod val="20000"/>
                <a:lumOff val="80000"/>
              </a:schemeClr>
            </a:solidFill>
            <a:ln w="3810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21" name="TextBox 20"/>
            <p:cNvSpPr txBox="1"/>
            <p:nvPr/>
          </p:nvSpPr>
          <p:spPr>
            <a:xfrm>
              <a:off x="230820" y="280815"/>
              <a:ext cx="541209" cy="400110"/>
            </a:xfrm>
            <a:prstGeom prst="rect">
              <a:avLst/>
            </a:prstGeom>
            <a:noFill/>
          </p:spPr>
          <p:txBody>
            <a:bodyPr wrap="none" rtlCol="0">
              <a:spAutoFit/>
            </a:bodyPr>
            <a:lstStyle/>
            <a:p>
              <a:r>
                <a:rPr lang="en-US" sz="2000" b="1" dirty="0" smtClean="0"/>
                <a:t>5.1</a:t>
              </a:r>
              <a:endParaRPr lang="en-US" sz="2000" b="1" dirty="0"/>
            </a:p>
          </p:txBody>
        </p:sp>
      </p:grpSp>
    </p:spTree>
    <p:extLst>
      <p:ext uri="{BB962C8B-B14F-4D97-AF65-F5344CB8AC3E}">
        <p14:creationId xmlns:p14="http://schemas.microsoft.com/office/powerpoint/2010/main" val="909450247"/>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Rectangle 2"/>
          <p:cNvSpPr/>
          <p:nvPr/>
        </p:nvSpPr>
        <p:spPr>
          <a:xfrm>
            <a:off x="332612" y="211656"/>
            <a:ext cx="8557204" cy="6810755"/>
          </a:xfrm>
          <a:prstGeom prst="rect">
            <a:avLst/>
          </a:prstGeom>
          <a:solidFill>
            <a:srgbClr val="FFFFFF"/>
          </a:solidFill>
          <a:ln>
            <a:noFill/>
          </a:ln>
          <a:effectLst>
            <a:outerShdw blurRad="50800" dist="50800" dir="18900000" sx="101000" sy="101000" algn="b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21976"/>
            <a:ext cx="8229600" cy="1143000"/>
          </a:xfrm>
        </p:spPr>
        <p:txBody>
          <a:bodyPr/>
          <a:lstStyle/>
          <a:p>
            <a:r>
              <a:rPr lang="en-US" dirty="0" smtClean="0">
                <a:solidFill>
                  <a:srgbClr val="000000"/>
                </a:solidFill>
                <a:latin typeface="Times New Roman"/>
                <a:cs typeface="Times New Roman"/>
              </a:rPr>
              <a:t>Worksheet</a:t>
            </a:r>
            <a:endParaRPr lang="en-US" dirty="0">
              <a:solidFill>
                <a:srgbClr val="000000"/>
              </a:solidFill>
              <a:latin typeface="Times New Roman"/>
              <a:cs typeface="Times New Roman"/>
            </a:endParaRPr>
          </a:p>
        </p:txBody>
      </p:sp>
      <p:sp>
        <p:nvSpPr>
          <p:cNvPr id="9" name="Content Placeholder 5"/>
          <p:cNvSpPr txBox="1">
            <a:spLocks/>
          </p:cNvSpPr>
          <p:nvPr/>
        </p:nvSpPr>
        <p:spPr>
          <a:xfrm>
            <a:off x="1936686" y="1108519"/>
            <a:ext cx="5121404" cy="174267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rgbClr val="00FF00"/>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FF00"/>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rgbClr val="00FF00"/>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rgbClr val="00FF00"/>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rgbClr val="00FF00"/>
                </a:solidFill>
                <a:latin typeface="+mn-lt"/>
                <a:ea typeface="+mn-ea"/>
                <a:cs typeface="+mn-cs"/>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marL="0" indent="0" algn="ctr">
              <a:lnSpc>
                <a:spcPct val="80000"/>
              </a:lnSpc>
              <a:buNone/>
            </a:pPr>
            <a:r>
              <a:rPr lang="en-US" b="1" dirty="0" smtClean="0">
                <a:solidFill>
                  <a:srgbClr val="000000"/>
                </a:solidFill>
                <a:latin typeface="Times New Roman"/>
                <a:cs typeface="Times New Roman"/>
              </a:rPr>
              <a:t>Slice Name: 		</a:t>
            </a:r>
            <a:r>
              <a:rPr lang="en-US" dirty="0">
                <a:solidFill>
                  <a:srgbClr val="000000"/>
                </a:solidFill>
                <a:latin typeface="Times New Roman"/>
                <a:cs typeface="Times New Roman"/>
              </a:rPr>
              <a:t>lab0&lt;your initials&gt; </a:t>
            </a:r>
            <a:endParaRPr lang="en-US" sz="3200" b="1" dirty="0" smtClean="0">
              <a:solidFill>
                <a:srgbClr val="000000"/>
              </a:solidFill>
              <a:latin typeface="Times New Roman"/>
              <a:cs typeface="Times New Roman"/>
            </a:endParaRPr>
          </a:p>
        </p:txBody>
      </p:sp>
      <p:grpSp>
        <p:nvGrpSpPr>
          <p:cNvPr id="12" name="Group 11"/>
          <p:cNvGrpSpPr/>
          <p:nvPr/>
        </p:nvGrpSpPr>
        <p:grpSpPr>
          <a:xfrm>
            <a:off x="62007" y="165861"/>
            <a:ext cx="541209" cy="452517"/>
            <a:chOff x="230820" y="270791"/>
            <a:chExt cx="541209" cy="452517"/>
          </a:xfrm>
        </p:grpSpPr>
        <p:sp>
          <p:nvSpPr>
            <p:cNvPr id="13" name="Oval 12"/>
            <p:cNvSpPr/>
            <p:nvPr/>
          </p:nvSpPr>
          <p:spPr>
            <a:xfrm>
              <a:off x="270068" y="270791"/>
              <a:ext cx="452517" cy="452517"/>
            </a:xfrm>
            <a:prstGeom prst="ellipse">
              <a:avLst/>
            </a:prstGeom>
            <a:solidFill>
              <a:schemeClr val="accent3">
                <a:lumMod val="20000"/>
                <a:lumOff val="80000"/>
              </a:schemeClr>
            </a:solidFill>
            <a:ln w="3810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14" name="TextBox 13"/>
            <p:cNvSpPr txBox="1"/>
            <p:nvPr/>
          </p:nvSpPr>
          <p:spPr>
            <a:xfrm>
              <a:off x="230820" y="280815"/>
              <a:ext cx="541209" cy="400110"/>
            </a:xfrm>
            <a:prstGeom prst="rect">
              <a:avLst/>
            </a:prstGeom>
            <a:noFill/>
          </p:spPr>
          <p:txBody>
            <a:bodyPr wrap="none" rtlCol="0">
              <a:spAutoFit/>
            </a:bodyPr>
            <a:lstStyle/>
            <a:p>
              <a:r>
                <a:rPr lang="en-US" sz="2000" b="1" dirty="0" smtClean="0"/>
                <a:t>5.1</a:t>
              </a:r>
              <a:endParaRPr lang="en-US" sz="2000" b="1" dirty="0"/>
            </a:p>
          </p:txBody>
        </p:sp>
      </p:grpSp>
      <p:grpSp>
        <p:nvGrpSpPr>
          <p:cNvPr id="60" name="Group 59"/>
          <p:cNvGrpSpPr/>
          <p:nvPr/>
        </p:nvGrpSpPr>
        <p:grpSpPr>
          <a:xfrm>
            <a:off x="1263041" y="1646902"/>
            <a:ext cx="6768207" cy="5679206"/>
            <a:chOff x="427205" y="-187191"/>
            <a:chExt cx="8360474" cy="7015278"/>
          </a:xfrm>
        </p:grpSpPr>
        <p:sp>
          <p:nvSpPr>
            <p:cNvPr id="61" name="Rounded Rectangle 60"/>
            <p:cNvSpPr/>
            <p:nvPr/>
          </p:nvSpPr>
          <p:spPr>
            <a:xfrm>
              <a:off x="427205" y="2630105"/>
              <a:ext cx="8360474" cy="4197982"/>
            </a:xfrm>
            <a:prstGeom prst="roundRect">
              <a:avLst/>
            </a:prstGeom>
            <a:solidFill>
              <a:schemeClr val="bg1">
                <a:lumMod val="85000"/>
                <a:alpha val="0"/>
              </a:schemeClr>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62" name="Straight Connector 61"/>
            <p:cNvCxnSpPr/>
            <p:nvPr/>
          </p:nvCxnSpPr>
          <p:spPr>
            <a:xfrm>
              <a:off x="1758328" y="957264"/>
              <a:ext cx="1702508" cy="265161"/>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grpSp>
          <p:nvGrpSpPr>
            <p:cNvPr id="63" name="Group 62"/>
            <p:cNvGrpSpPr/>
            <p:nvPr/>
          </p:nvGrpSpPr>
          <p:grpSpPr>
            <a:xfrm>
              <a:off x="641930" y="3956503"/>
              <a:ext cx="6307651" cy="2194378"/>
              <a:chOff x="614019" y="1727250"/>
              <a:chExt cx="6307651" cy="2194378"/>
            </a:xfrm>
          </p:grpSpPr>
          <p:sp>
            <p:nvSpPr>
              <p:cNvPr id="93" name="Rounded Rectangle 92"/>
              <p:cNvSpPr/>
              <p:nvPr/>
            </p:nvSpPr>
            <p:spPr>
              <a:xfrm>
                <a:off x="809389" y="2191210"/>
                <a:ext cx="1744372" cy="1730418"/>
              </a:xfrm>
              <a:prstGeom prst="roundRect">
                <a:avLst/>
              </a:prstGeom>
              <a:solidFill>
                <a:schemeClr val="bg1">
                  <a:lumMod val="65000"/>
                </a:schemeClr>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US" sz="2400" dirty="0" smtClean="0"/>
              </a:p>
              <a:p>
                <a:r>
                  <a:rPr lang="en-US" sz="2400" dirty="0" smtClean="0"/>
                  <a:t>client</a:t>
                </a:r>
                <a:endParaRPr lang="en-US" dirty="0"/>
              </a:p>
            </p:txBody>
          </p:sp>
          <p:sp>
            <p:nvSpPr>
              <p:cNvPr id="94" name="TextBox 93"/>
              <p:cNvSpPr txBox="1"/>
              <p:nvPr/>
            </p:nvSpPr>
            <p:spPr>
              <a:xfrm>
                <a:off x="2542569" y="2600164"/>
                <a:ext cx="1026624" cy="380184"/>
              </a:xfrm>
              <a:prstGeom prst="rect">
                <a:avLst/>
              </a:prstGeom>
              <a:noFill/>
            </p:spPr>
            <p:txBody>
              <a:bodyPr wrap="none" rtlCol="0">
                <a:spAutoFit/>
              </a:bodyPr>
              <a:lstStyle/>
              <a:p>
                <a:r>
                  <a:rPr lang="en-US" sz="1400" b="1" dirty="0">
                    <a:latin typeface="Courier New"/>
                    <a:cs typeface="Courier New"/>
                  </a:rPr>
                  <a:t>e</a:t>
                </a:r>
                <a:r>
                  <a:rPr lang="en-US" sz="1400" b="1" dirty="0" smtClean="0">
                    <a:latin typeface="Courier New"/>
                    <a:cs typeface="Courier New"/>
                  </a:rPr>
                  <a:t>th___</a:t>
                </a:r>
                <a:endParaRPr lang="en-US" sz="1400" b="1" dirty="0">
                  <a:latin typeface="Courier New"/>
                  <a:cs typeface="Courier New"/>
                </a:endParaRPr>
              </a:p>
            </p:txBody>
          </p:sp>
          <p:sp>
            <p:nvSpPr>
              <p:cNvPr id="95" name="TextBox 94"/>
              <p:cNvSpPr txBox="1"/>
              <p:nvPr/>
            </p:nvSpPr>
            <p:spPr>
              <a:xfrm>
                <a:off x="614019" y="1743537"/>
                <a:ext cx="1026624" cy="380184"/>
              </a:xfrm>
              <a:prstGeom prst="rect">
                <a:avLst/>
              </a:prstGeom>
              <a:noFill/>
            </p:spPr>
            <p:txBody>
              <a:bodyPr wrap="none" rtlCol="0">
                <a:spAutoFit/>
              </a:bodyPr>
              <a:lstStyle/>
              <a:p>
                <a:r>
                  <a:rPr lang="en-US" sz="1400" b="1" dirty="0">
                    <a:latin typeface="Courier New"/>
                    <a:cs typeface="Courier New"/>
                  </a:rPr>
                  <a:t>e</a:t>
                </a:r>
                <a:r>
                  <a:rPr lang="en-US" sz="1400" b="1" dirty="0" smtClean="0">
                    <a:latin typeface="Courier New"/>
                    <a:cs typeface="Courier New"/>
                  </a:rPr>
                  <a:t>th___</a:t>
                </a:r>
                <a:endParaRPr lang="en-US" sz="1400" b="1" dirty="0">
                  <a:latin typeface="Courier New"/>
                  <a:cs typeface="Courier New"/>
                </a:endParaRPr>
              </a:p>
            </p:txBody>
          </p:sp>
          <p:sp>
            <p:nvSpPr>
              <p:cNvPr id="96" name="Oval 95"/>
              <p:cNvSpPr/>
              <p:nvPr/>
            </p:nvSpPr>
            <p:spPr>
              <a:xfrm>
                <a:off x="1577376" y="2100491"/>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7" name="Group 96"/>
              <p:cNvGrpSpPr/>
              <p:nvPr/>
            </p:nvGrpSpPr>
            <p:grpSpPr>
              <a:xfrm rot="5400000">
                <a:off x="4604759" y="849056"/>
                <a:ext cx="181438" cy="4452384"/>
                <a:chOff x="1577376" y="-1989040"/>
                <a:chExt cx="181438" cy="4452384"/>
              </a:xfrm>
              <a:effectLst/>
            </p:grpSpPr>
            <p:sp>
              <p:nvSpPr>
                <p:cNvPr id="100" name="Oval 99"/>
                <p:cNvSpPr/>
                <p:nvPr/>
              </p:nvSpPr>
              <p:spPr>
                <a:xfrm>
                  <a:off x="1577376" y="2281906"/>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1" name="Straight Connector 100"/>
                <p:cNvCxnSpPr/>
                <p:nvPr/>
              </p:nvCxnSpPr>
              <p:spPr>
                <a:xfrm rot="16200000">
                  <a:off x="-464062" y="146433"/>
                  <a:ext cx="4270945" cy="0"/>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98" name="TextBox 97"/>
              <p:cNvSpPr txBox="1"/>
              <p:nvPr/>
            </p:nvSpPr>
            <p:spPr>
              <a:xfrm>
                <a:off x="2518138" y="3074663"/>
                <a:ext cx="1292796" cy="380184"/>
              </a:xfrm>
              <a:prstGeom prst="rect">
                <a:avLst/>
              </a:prstGeom>
              <a:noFill/>
            </p:spPr>
            <p:txBody>
              <a:bodyPr wrap="none" rtlCol="0">
                <a:spAutoFit/>
              </a:bodyPr>
              <a:lstStyle/>
              <a:p>
                <a:r>
                  <a:rPr lang="en-US" sz="1400" dirty="0" smtClean="0">
                    <a:latin typeface="Courier New"/>
                    <a:cs typeface="Courier New"/>
                  </a:rPr>
                  <a:t>10.1.1.1</a:t>
                </a:r>
              </a:p>
            </p:txBody>
          </p:sp>
          <p:sp>
            <p:nvSpPr>
              <p:cNvPr id="99" name="TextBox 98"/>
              <p:cNvSpPr txBox="1"/>
              <p:nvPr/>
            </p:nvSpPr>
            <p:spPr>
              <a:xfrm>
                <a:off x="1870454" y="1727250"/>
                <a:ext cx="2240237" cy="380184"/>
              </a:xfrm>
              <a:prstGeom prst="rect">
                <a:avLst/>
              </a:prstGeom>
              <a:noFill/>
            </p:spPr>
            <p:txBody>
              <a:bodyPr wrap="none" rtlCol="0">
                <a:spAutoFit/>
              </a:bodyPr>
              <a:lstStyle/>
              <a:p>
                <a:r>
                  <a:rPr lang="en-US" sz="1400" b="1" dirty="0" smtClean="0">
                    <a:latin typeface="Courier New"/>
                    <a:cs typeface="Courier New"/>
                  </a:rPr>
                  <a:t>___.___.___.___</a:t>
                </a:r>
                <a:endParaRPr lang="en-US" sz="1400" b="1" dirty="0">
                  <a:latin typeface="Courier New"/>
                  <a:cs typeface="Courier New"/>
                </a:endParaRPr>
              </a:p>
            </p:txBody>
          </p:sp>
        </p:grpSp>
        <p:grpSp>
          <p:nvGrpSpPr>
            <p:cNvPr id="64" name="Group 63"/>
            <p:cNvGrpSpPr/>
            <p:nvPr/>
          </p:nvGrpSpPr>
          <p:grpSpPr>
            <a:xfrm flipH="1">
              <a:off x="5177027" y="3984417"/>
              <a:ext cx="3388107" cy="2166464"/>
              <a:chOff x="608355" y="1755164"/>
              <a:chExt cx="3388107" cy="2166464"/>
            </a:xfrm>
          </p:grpSpPr>
          <p:sp>
            <p:nvSpPr>
              <p:cNvPr id="86" name="Rounded Rectangle 85"/>
              <p:cNvSpPr/>
              <p:nvPr/>
            </p:nvSpPr>
            <p:spPr>
              <a:xfrm>
                <a:off x="793302" y="2191210"/>
                <a:ext cx="1746504" cy="1730418"/>
              </a:xfrm>
              <a:prstGeom prst="roundRect">
                <a:avLst/>
              </a:prstGeom>
              <a:solidFill>
                <a:schemeClr val="bg1">
                  <a:lumMod val="65000"/>
                </a:schemeClr>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2400" dirty="0" smtClean="0"/>
              </a:p>
              <a:p>
                <a:pPr algn="r"/>
                <a:r>
                  <a:rPr lang="en-US" sz="2400" dirty="0" smtClean="0"/>
                  <a:t>server</a:t>
                </a:r>
                <a:endParaRPr lang="en-US" sz="1200" dirty="0"/>
              </a:p>
            </p:txBody>
          </p:sp>
          <p:sp>
            <p:nvSpPr>
              <p:cNvPr id="87" name="TextBox 86"/>
              <p:cNvSpPr txBox="1"/>
              <p:nvPr/>
            </p:nvSpPr>
            <p:spPr>
              <a:xfrm>
                <a:off x="2969226" y="2628026"/>
                <a:ext cx="1026624" cy="380184"/>
              </a:xfrm>
              <a:prstGeom prst="rect">
                <a:avLst/>
              </a:prstGeom>
              <a:noFill/>
            </p:spPr>
            <p:txBody>
              <a:bodyPr wrap="none" rtlCol="0">
                <a:spAutoFit/>
              </a:bodyPr>
              <a:lstStyle/>
              <a:p>
                <a:r>
                  <a:rPr lang="en-US" sz="1400" b="1" dirty="0" smtClean="0">
                    <a:latin typeface="Courier New"/>
                    <a:cs typeface="Courier New"/>
                  </a:rPr>
                  <a:t>eth___</a:t>
                </a:r>
                <a:endParaRPr lang="en-US" sz="1400" b="1" dirty="0">
                  <a:latin typeface="Courier New"/>
                  <a:cs typeface="Courier New"/>
                </a:endParaRPr>
              </a:p>
            </p:txBody>
          </p:sp>
          <p:sp>
            <p:nvSpPr>
              <p:cNvPr id="88" name="TextBox 87"/>
              <p:cNvSpPr txBox="1"/>
              <p:nvPr/>
            </p:nvSpPr>
            <p:spPr>
              <a:xfrm>
                <a:off x="608355" y="1783078"/>
                <a:ext cx="1026624" cy="380184"/>
              </a:xfrm>
              <a:prstGeom prst="rect">
                <a:avLst/>
              </a:prstGeom>
              <a:noFill/>
            </p:spPr>
            <p:txBody>
              <a:bodyPr wrap="none" rtlCol="0">
                <a:spAutoFit/>
              </a:bodyPr>
              <a:lstStyle/>
              <a:p>
                <a:r>
                  <a:rPr lang="en-US" sz="1400" b="1" dirty="0">
                    <a:latin typeface="Courier New"/>
                    <a:cs typeface="Courier New"/>
                  </a:rPr>
                  <a:t>e</a:t>
                </a:r>
                <a:r>
                  <a:rPr lang="en-US" sz="1400" b="1" dirty="0" smtClean="0">
                    <a:latin typeface="Courier New"/>
                    <a:cs typeface="Courier New"/>
                  </a:rPr>
                  <a:t>th___</a:t>
                </a:r>
                <a:endParaRPr lang="en-US" sz="1400" b="1" dirty="0">
                  <a:latin typeface="Courier New"/>
                  <a:cs typeface="Courier New"/>
                </a:endParaRPr>
              </a:p>
            </p:txBody>
          </p:sp>
          <p:sp>
            <p:nvSpPr>
              <p:cNvPr id="89" name="Oval 88"/>
              <p:cNvSpPr/>
              <p:nvPr/>
            </p:nvSpPr>
            <p:spPr>
              <a:xfrm>
                <a:off x="1577376" y="2100491"/>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Oval 89"/>
              <p:cNvSpPr/>
              <p:nvPr/>
            </p:nvSpPr>
            <p:spPr>
              <a:xfrm rot="5400000">
                <a:off x="2455298" y="2984496"/>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TextBox 90"/>
              <p:cNvSpPr txBox="1"/>
              <p:nvPr/>
            </p:nvSpPr>
            <p:spPr>
              <a:xfrm>
                <a:off x="2703666" y="3114212"/>
                <a:ext cx="1292796" cy="380184"/>
              </a:xfrm>
              <a:prstGeom prst="rect">
                <a:avLst/>
              </a:prstGeom>
              <a:noFill/>
            </p:spPr>
            <p:txBody>
              <a:bodyPr wrap="none" rtlCol="0">
                <a:spAutoFit/>
              </a:bodyPr>
              <a:lstStyle/>
              <a:p>
                <a:r>
                  <a:rPr lang="en-US" sz="1400" dirty="0" smtClean="0">
                    <a:latin typeface="Courier New"/>
                    <a:cs typeface="Courier New"/>
                  </a:rPr>
                  <a:t>10.1.1.2</a:t>
                </a:r>
                <a:endParaRPr lang="en-US" sz="1400" dirty="0">
                  <a:latin typeface="Courier New"/>
                  <a:cs typeface="Courier New"/>
                </a:endParaRPr>
              </a:p>
            </p:txBody>
          </p:sp>
          <p:sp>
            <p:nvSpPr>
              <p:cNvPr id="92" name="TextBox 91"/>
              <p:cNvSpPr txBox="1"/>
              <p:nvPr/>
            </p:nvSpPr>
            <p:spPr>
              <a:xfrm>
                <a:off x="1720315" y="1755164"/>
                <a:ext cx="2240237" cy="380184"/>
              </a:xfrm>
              <a:prstGeom prst="rect">
                <a:avLst/>
              </a:prstGeom>
              <a:noFill/>
            </p:spPr>
            <p:txBody>
              <a:bodyPr wrap="none" rtlCol="0">
                <a:spAutoFit/>
              </a:bodyPr>
              <a:lstStyle/>
              <a:p>
                <a:r>
                  <a:rPr lang="en-US" sz="1400" b="1" dirty="0" smtClean="0">
                    <a:latin typeface="Courier New"/>
                    <a:cs typeface="Courier New"/>
                  </a:rPr>
                  <a:t>___.___.___.___</a:t>
                </a:r>
                <a:endParaRPr lang="en-US" sz="1400" b="1" dirty="0">
                  <a:latin typeface="Courier New"/>
                  <a:cs typeface="Courier New"/>
                </a:endParaRPr>
              </a:p>
            </p:txBody>
          </p:sp>
        </p:grpSp>
        <p:sp>
          <p:nvSpPr>
            <p:cNvPr id="65" name="TextBox 64"/>
            <p:cNvSpPr txBox="1"/>
            <p:nvPr/>
          </p:nvSpPr>
          <p:spPr>
            <a:xfrm>
              <a:off x="1671046" y="4954547"/>
              <a:ext cx="787395" cy="307777"/>
            </a:xfrm>
            <a:prstGeom prst="rect">
              <a:avLst/>
            </a:prstGeom>
            <a:noFill/>
          </p:spPr>
          <p:txBody>
            <a:bodyPr wrap="none" rtlCol="0">
              <a:spAutoFit/>
            </a:bodyPr>
            <a:lstStyle/>
            <a:p>
              <a:r>
                <a:rPr lang="en-US" sz="1400" b="1" dirty="0" smtClean="0"/>
                <a:t>Data </a:t>
              </a:r>
              <a:r>
                <a:rPr lang="en-US" sz="1400" b="1" dirty="0" err="1" smtClean="0"/>
                <a:t>i</a:t>
              </a:r>
              <a:r>
                <a:rPr lang="en-US" sz="1400" b="1" dirty="0" smtClean="0"/>
                <a:t>/f</a:t>
              </a:r>
              <a:endParaRPr lang="en-US" sz="1400" b="1" dirty="0"/>
            </a:p>
          </p:txBody>
        </p:sp>
        <p:sp>
          <p:nvSpPr>
            <p:cNvPr id="66" name="TextBox 65"/>
            <p:cNvSpPr txBox="1"/>
            <p:nvPr/>
          </p:nvSpPr>
          <p:spPr>
            <a:xfrm>
              <a:off x="1179860" y="4515433"/>
              <a:ext cx="1032291" cy="307777"/>
            </a:xfrm>
            <a:prstGeom prst="rect">
              <a:avLst/>
            </a:prstGeom>
            <a:noFill/>
          </p:spPr>
          <p:txBody>
            <a:bodyPr wrap="none" rtlCol="0">
              <a:spAutoFit/>
            </a:bodyPr>
            <a:lstStyle/>
            <a:p>
              <a:r>
                <a:rPr lang="en-US" sz="1400" b="1" dirty="0" smtClean="0"/>
                <a:t>Control </a:t>
              </a:r>
              <a:r>
                <a:rPr lang="en-US" sz="1400" b="1" dirty="0" err="1" smtClean="0"/>
                <a:t>i</a:t>
              </a:r>
              <a:r>
                <a:rPr lang="en-US" sz="1400" b="1" dirty="0" smtClean="0"/>
                <a:t>/f</a:t>
              </a:r>
              <a:endParaRPr lang="en-US" sz="1400" b="1" dirty="0"/>
            </a:p>
          </p:txBody>
        </p:sp>
        <p:sp>
          <p:nvSpPr>
            <p:cNvPr id="67" name="Freeform 66"/>
            <p:cNvSpPr/>
            <p:nvPr/>
          </p:nvSpPr>
          <p:spPr>
            <a:xfrm>
              <a:off x="1716463" y="1718862"/>
              <a:ext cx="1339679" cy="1214237"/>
            </a:xfrm>
            <a:custGeom>
              <a:avLst/>
              <a:gdLst>
                <a:gd name="connsiteX0" fmla="*/ 0 w 1116399"/>
                <a:gd name="connsiteY0" fmla="*/ 1214237 h 1214237"/>
                <a:gd name="connsiteX1" fmla="*/ 516335 w 1116399"/>
                <a:gd name="connsiteY1" fmla="*/ 237264 h 1214237"/>
                <a:gd name="connsiteX2" fmla="*/ 1116399 w 1116399"/>
                <a:gd name="connsiteY2" fmla="*/ 0 h 1214237"/>
              </a:gdLst>
              <a:ahLst/>
              <a:cxnLst>
                <a:cxn ang="0">
                  <a:pos x="connsiteX0" y="connsiteY0"/>
                </a:cxn>
                <a:cxn ang="0">
                  <a:pos x="connsiteX1" y="connsiteY1"/>
                </a:cxn>
                <a:cxn ang="0">
                  <a:pos x="connsiteX2" y="connsiteY2"/>
                </a:cxn>
              </a:cxnLst>
              <a:rect l="l" t="t" r="r" b="b"/>
              <a:pathLst>
                <a:path w="1116399" h="1214237">
                  <a:moveTo>
                    <a:pt x="0" y="1214237"/>
                  </a:moveTo>
                  <a:cubicBezTo>
                    <a:pt x="165134" y="826937"/>
                    <a:pt x="330268" y="439637"/>
                    <a:pt x="516335" y="237264"/>
                  </a:cubicBezTo>
                  <a:cubicBezTo>
                    <a:pt x="702402" y="34891"/>
                    <a:pt x="1116399" y="0"/>
                    <a:pt x="1116399" y="0"/>
                  </a:cubicBezTo>
                </a:path>
              </a:pathLst>
            </a:custGeom>
            <a:ln w="5715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8" name="Freeform 67"/>
            <p:cNvSpPr/>
            <p:nvPr/>
          </p:nvSpPr>
          <p:spPr>
            <a:xfrm flipH="1">
              <a:off x="6084372" y="1718862"/>
              <a:ext cx="1401320" cy="1214237"/>
            </a:xfrm>
            <a:custGeom>
              <a:avLst/>
              <a:gdLst>
                <a:gd name="connsiteX0" fmla="*/ 0 w 1116399"/>
                <a:gd name="connsiteY0" fmla="*/ 1214237 h 1214237"/>
                <a:gd name="connsiteX1" fmla="*/ 516335 w 1116399"/>
                <a:gd name="connsiteY1" fmla="*/ 237264 h 1214237"/>
                <a:gd name="connsiteX2" fmla="*/ 1116399 w 1116399"/>
                <a:gd name="connsiteY2" fmla="*/ 0 h 1214237"/>
              </a:gdLst>
              <a:ahLst/>
              <a:cxnLst>
                <a:cxn ang="0">
                  <a:pos x="connsiteX0" y="connsiteY0"/>
                </a:cxn>
                <a:cxn ang="0">
                  <a:pos x="connsiteX1" y="connsiteY1"/>
                </a:cxn>
                <a:cxn ang="0">
                  <a:pos x="connsiteX2" y="connsiteY2"/>
                </a:cxn>
              </a:cxnLst>
              <a:rect l="l" t="t" r="r" b="b"/>
              <a:pathLst>
                <a:path w="1116399" h="1214237">
                  <a:moveTo>
                    <a:pt x="0" y="1214237"/>
                  </a:moveTo>
                  <a:cubicBezTo>
                    <a:pt x="165134" y="826937"/>
                    <a:pt x="330268" y="439637"/>
                    <a:pt x="516335" y="237264"/>
                  </a:cubicBezTo>
                  <a:cubicBezTo>
                    <a:pt x="702402" y="34891"/>
                    <a:pt x="1116399" y="0"/>
                    <a:pt x="1116399" y="0"/>
                  </a:cubicBezTo>
                </a:path>
              </a:pathLst>
            </a:custGeom>
            <a:ln w="5715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9" name="TextBox 68"/>
            <p:cNvSpPr txBox="1"/>
            <p:nvPr/>
          </p:nvSpPr>
          <p:spPr>
            <a:xfrm>
              <a:off x="6592075" y="4943592"/>
              <a:ext cx="787395" cy="307777"/>
            </a:xfrm>
            <a:prstGeom prst="rect">
              <a:avLst/>
            </a:prstGeom>
            <a:noFill/>
          </p:spPr>
          <p:txBody>
            <a:bodyPr wrap="none" rtlCol="0">
              <a:spAutoFit/>
            </a:bodyPr>
            <a:lstStyle/>
            <a:p>
              <a:r>
                <a:rPr lang="en-US" sz="1400" b="1" dirty="0" smtClean="0"/>
                <a:t>Data </a:t>
              </a:r>
              <a:r>
                <a:rPr lang="en-US" sz="1400" b="1" dirty="0" err="1" smtClean="0"/>
                <a:t>i</a:t>
              </a:r>
              <a:r>
                <a:rPr lang="en-US" sz="1400" b="1" dirty="0" smtClean="0"/>
                <a:t>/f</a:t>
              </a:r>
              <a:endParaRPr lang="en-US" sz="1400" b="1" dirty="0"/>
            </a:p>
          </p:txBody>
        </p:sp>
        <p:sp>
          <p:nvSpPr>
            <p:cNvPr id="70" name="TextBox 69"/>
            <p:cNvSpPr txBox="1"/>
            <p:nvPr/>
          </p:nvSpPr>
          <p:spPr>
            <a:xfrm>
              <a:off x="7066181" y="4515433"/>
              <a:ext cx="1032291" cy="307777"/>
            </a:xfrm>
            <a:prstGeom prst="rect">
              <a:avLst/>
            </a:prstGeom>
            <a:noFill/>
          </p:spPr>
          <p:txBody>
            <a:bodyPr wrap="none" rtlCol="0">
              <a:spAutoFit/>
            </a:bodyPr>
            <a:lstStyle/>
            <a:p>
              <a:r>
                <a:rPr lang="en-US" sz="1400" b="1" dirty="0" smtClean="0"/>
                <a:t>Control </a:t>
              </a:r>
              <a:r>
                <a:rPr lang="en-US" sz="1400" b="1" dirty="0" err="1" smtClean="0"/>
                <a:t>i</a:t>
              </a:r>
              <a:r>
                <a:rPr lang="en-US" sz="1400" b="1" dirty="0" smtClean="0"/>
                <a:t>/f</a:t>
              </a:r>
              <a:endParaRPr lang="en-US" sz="1400" b="1" dirty="0"/>
            </a:p>
          </p:txBody>
        </p:sp>
        <p:sp>
          <p:nvSpPr>
            <p:cNvPr id="71" name="Cloud 70"/>
            <p:cNvSpPr/>
            <p:nvPr/>
          </p:nvSpPr>
          <p:spPr>
            <a:xfrm>
              <a:off x="2860043" y="894466"/>
              <a:ext cx="3238284" cy="1507330"/>
            </a:xfrm>
            <a:prstGeom prst="cloud">
              <a:avLst/>
            </a:prstGeom>
            <a:solidFill>
              <a:schemeClr val="bg1">
                <a:lumMod val="8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tx1"/>
                  </a:solidFill>
                </a:rPr>
                <a:t>Internet</a:t>
              </a:r>
              <a:endParaRPr lang="en-US" sz="2400" b="1" dirty="0">
                <a:solidFill>
                  <a:schemeClr val="tx1"/>
                </a:solidFill>
              </a:endParaRPr>
            </a:p>
          </p:txBody>
        </p:sp>
        <p:pic>
          <p:nvPicPr>
            <p:cNvPr id="72" name="Picture 2" descr="MCj0415800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13098" y="-187191"/>
              <a:ext cx="1437036" cy="1729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3" name="Group 72"/>
            <p:cNvGrpSpPr/>
            <p:nvPr/>
          </p:nvGrpSpPr>
          <p:grpSpPr>
            <a:xfrm>
              <a:off x="614019" y="2888062"/>
              <a:ext cx="7939413" cy="558784"/>
              <a:chOff x="530289" y="2868126"/>
              <a:chExt cx="7939413" cy="558784"/>
            </a:xfrm>
          </p:grpSpPr>
          <p:sp>
            <p:nvSpPr>
              <p:cNvPr id="84" name="Rounded Rectangle 83"/>
              <p:cNvSpPr/>
              <p:nvPr/>
            </p:nvSpPr>
            <p:spPr>
              <a:xfrm>
                <a:off x="530289" y="3000716"/>
                <a:ext cx="7939413" cy="426194"/>
              </a:xfrm>
              <a:prstGeom prst="roundRect">
                <a:avLst/>
              </a:prstGeom>
              <a:solidFill>
                <a:schemeClr val="bg1">
                  <a:lumMod val="85000"/>
                </a:schemeClr>
              </a:solidFill>
              <a:ln w="38100" cmpd="sng">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000000"/>
                    </a:solidFill>
                  </a:rPr>
                  <a:t>Control plane switch</a:t>
                </a:r>
                <a:endParaRPr lang="en-US" dirty="0">
                  <a:solidFill>
                    <a:srgbClr val="000000"/>
                  </a:solidFill>
                </a:endParaRPr>
              </a:p>
            </p:txBody>
          </p:sp>
          <p:sp>
            <p:nvSpPr>
              <p:cNvPr id="85" name="Oval 84"/>
              <p:cNvSpPr/>
              <p:nvPr/>
            </p:nvSpPr>
            <p:spPr>
              <a:xfrm>
                <a:off x="1535511" y="2868126"/>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4" name="Oval 73"/>
            <p:cNvSpPr/>
            <p:nvPr/>
          </p:nvSpPr>
          <p:spPr>
            <a:xfrm>
              <a:off x="7400941" y="2906677"/>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5" name="Straight Connector 74"/>
            <p:cNvCxnSpPr/>
            <p:nvPr/>
          </p:nvCxnSpPr>
          <p:spPr>
            <a:xfrm flipV="1">
              <a:off x="1702971" y="3460800"/>
              <a:ext cx="0" cy="876664"/>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76" name="Oval 75"/>
            <p:cNvSpPr/>
            <p:nvPr/>
          </p:nvSpPr>
          <p:spPr>
            <a:xfrm>
              <a:off x="1612252" y="3395679"/>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7" name="Straight Connector 76"/>
            <p:cNvCxnSpPr/>
            <p:nvPr/>
          </p:nvCxnSpPr>
          <p:spPr>
            <a:xfrm flipV="1">
              <a:off x="7499647" y="3485077"/>
              <a:ext cx="0" cy="876664"/>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78" name="Oval 77"/>
            <p:cNvSpPr/>
            <p:nvPr/>
          </p:nvSpPr>
          <p:spPr>
            <a:xfrm>
              <a:off x="7408928" y="3378085"/>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9" name="Group 78"/>
            <p:cNvGrpSpPr/>
            <p:nvPr/>
          </p:nvGrpSpPr>
          <p:grpSpPr>
            <a:xfrm>
              <a:off x="4171316" y="4442600"/>
              <a:ext cx="900225" cy="1730418"/>
              <a:chOff x="4143405" y="4592890"/>
              <a:chExt cx="900225" cy="1730418"/>
            </a:xfrm>
          </p:grpSpPr>
          <p:sp>
            <p:nvSpPr>
              <p:cNvPr id="81" name="Rounded Rectangle 80"/>
              <p:cNvSpPr/>
              <p:nvPr/>
            </p:nvSpPr>
            <p:spPr>
              <a:xfrm>
                <a:off x="4234124" y="4592890"/>
                <a:ext cx="726764" cy="1730418"/>
              </a:xfrm>
              <a:prstGeom prst="roundRect">
                <a:avLst/>
              </a:prstGeom>
              <a:solidFill>
                <a:schemeClr val="bg1">
                  <a:lumMod val="85000"/>
                </a:schemeClr>
              </a:solidFill>
              <a:ln w="38100" cmpd="sng">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sz="2000" dirty="0" smtClean="0">
                    <a:solidFill>
                      <a:srgbClr val="000000"/>
                    </a:solidFill>
                  </a:rPr>
                  <a:t>Data plane switch</a:t>
                </a:r>
                <a:endParaRPr lang="en-US" sz="1400" dirty="0">
                  <a:solidFill>
                    <a:srgbClr val="000000"/>
                  </a:solidFill>
                </a:endParaRPr>
              </a:p>
            </p:txBody>
          </p:sp>
          <p:sp>
            <p:nvSpPr>
              <p:cNvPr id="82" name="Oval 81"/>
              <p:cNvSpPr/>
              <p:nvPr/>
            </p:nvSpPr>
            <p:spPr>
              <a:xfrm rot="5400000">
                <a:off x="4143405" y="5367380"/>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Oval 82"/>
              <p:cNvSpPr/>
              <p:nvPr/>
            </p:nvSpPr>
            <p:spPr>
              <a:xfrm rot="5400000">
                <a:off x="4862192" y="5367380"/>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0" name="TextBox 79"/>
            <p:cNvSpPr txBox="1"/>
            <p:nvPr/>
          </p:nvSpPr>
          <p:spPr>
            <a:xfrm>
              <a:off x="3707430" y="6297460"/>
              <a:ext cx="1723849" cy="461665"/>
            </a:xfrm>
            <a:prstGeom prst="rect">
              <a:avLst/>
            </a:prstGeom>
            <a:noFill/>
          </p:spPr>
          <p:txBody>
            <a:bodyPr wrap="none" rtlCol="0">
              <a:spAutoFit/>
            </a:bodyPr>
            <a:lstStyle/>
            <a:p>
              <a:r>
                <a:rPr lang="en-US" sz="2400" dirty="0" smtClean="0"/>
                <a:t>GENI Rack</a:t>
              </a:r>
              <a:endParaRPr lang="en-US" sz="2400" dirty="0"/>
            </a:p>
          </p:txBody>
        </p:sp>
      </p:grpSp>
    </p:spTree>
    <p:extLst>
      <p:ext uri="{BB962C8B-B14F-4D97-AF65-F5344CB8AC3E}">
        <p14:creationId xmlns:p14="http://schemas.microsoft.com/office/powerpoint/2010/main" val="124310167"/>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326359" y="152936"/>
            <a:ext cx="4182204" cy="6556284"/>
          </a:xfrm>
          <a:ln w="19050" cmpd="sng">
            <a:solidFill>
              <a:schemeClr val="bg1">
                <a:lumMod val="75000"/>
              </a:schemeClr>
            </a:solidFill>
          </a:ln>
        </p:spPr>
        <p:txBody>
          <a:bodyPr>
            <a:normAutofit/>
          </a:bodyPr>
          <a:lstStyle/>
          <a:p>
            <a:pPr marL="0" indent="0">
              <a:buNone/>
            </a:pPr>
            <a:endParaRPr lang="en-US" sz="1600" dirty="0" smtClean="0">
              <a:solidFill>
                <a:schemeClr val="bg1">
                  <a:lumMod val="75000"/>
                </a:schemeClr>
              </a:solidFill>
              <a:latin typeface="Courier New"/>
              <a:cs typeface="Courier New"/>
            </a:endParaRPr>
          </a:p>
          <a:p>
            <a:pPr marL="0" indent="0">
              <a:buNone/>
            </a:pPr>
            <a:r>
              <a:rPr lang="en-US" sz="1600" dirty="0" smtClean="0">
                <a:solidFill>
                  <a:schemeClr val="bg1">
                    <a:lumMod val="75000"/>
                  </a:schemeClr>
                </a:solidFill>
                <a:latin typeface="Courier New"/>
                <a:cs typeface="Courier New"/>
              </a:rPr>
              <a:t>$ </a:t>
            </a:r>
            <a:r>
              <a:rPr lang="en-US" sz="1600" dirty="0" err="1" smtClean="0">
                <a:solidFill>
                  <a:schemeClr val="bg1">
                    <a:lumMod val="75000"/>
                  </a:schemeClr>
                </a:solidFill>
                <a:latin typeface="Courier New"/>
                <a:cs typeface="Courier New"/>
              </a:rPr>
              <a:t>sudo</a:t>
            </a:r>
            <a:r>
              <a:rPr lang="en-US" sz="1600" dirty="0" smtClean="0">
                <a:solidFill>
                  <a:schemeClr val="bg1">
                    <a:lumMod val="75000"/>
                  </a:schemeClr>
                </a:solidFill>
                <a:latin typeface="Courier New"/>
                <a:cs typeface="Courier New"/>
              </a:rPr>
              <a:t> apt-get install </a:t>
            </a:r>
            <a:r>
              <a:rPr lang="en-US" sz="1600" dirty="0" err="1" smtClean="0">
                <a:solidFill>
                  <a:schemeClr val="bg1">
                    <a:lumMod val="75000"/>
                  </a:schemeClr>
                </a:solidFill>
                <a:latin typeface="Courier New"/>
                <a:cs typeface="Courier New"/>
              </a:rPr>
              <a:t>iperf</a:t>
            </a:r>
            <a:r>
              <a:rPr lang="en-US" sz="1600" dirty="0" smtClean="0">
                <a:solidFill>
                  <a:schemeClr val="bg1">
                    <a:lumMod val="75000"/>
                  </a:schemeClr>
                </a:solidFill>
                <a:latin typeface="Courier New"/>
                <a:cs typeface="Courier New"/>
              </a:rPr>
              <a:t> </a:t>
            </a:r>
            <a:endParaRPr lang="en-US" sz="1600" dirty="0" smtClean="0">
              <a:latin typeface="Courier New"/>
              <a:cs typeface="Courier New"/>
            </a:endParaRPr>
          </a:p>
          <a:p>
            <a:pPr marL="0" indent="0">
              <a:buNone/>
            </a:pPr>
            <a:r>
              <a:rPr lang="en-US" sz="1600" dirty="0" smtClean="0">
                <a:latin typeface="Courier New"/>
                <a:cs typeface="Courier New"/>
              </a:rPr>
              <a:t>$ hash</a:t>
            </a:r>
            <a:endParaRPr lang="en-US" sz="1600" dirty="0">
              <a:latin typeface="Courier New"/>
              <a:cs typeface="Courier New"/>
            </a:endParaRPr>
          </a:p>
          <a:p>
            <a:pPr marL="0" indent="0">
              <a:buNone/>
            </a:pPr>
            <a:endParaRPr lang="en-US" sz="1600" dirty="0" smtClean="0">
              <a:latin typeface="Courier New"/>
              <a:cs typeface="Courier New"/>
            </a:endParaRPr>
          </a:p>
          <a:p>
            <a:pPr marL="0" indent="0">
              <a:buNone/>
            </a:pPr>
            <a:endParaRPr lang="en-US" sz="1600" dirty="0" smtClean="0">
              <a:latin typeface="Courier New"/>
              <a:cs typeface="Courier New"/>
            </a:endParaRPr>
          </a:p>
          <a:p>
            <a:pPr marL="0" indent="0">
              <a:buNone/>
            </a:pPr>
            <a:endParaRPr lang="en-US" sz="1600" dirty="0" smtClean="0">
              <a:latin typeface="Courier New"/>
              <a:cs typeface="Courier New"/>
            </a:endParaRPr>
          </a:p>
          <a:p>
            <a:pPr marL="0" indent="0">
              <a:buNone/>
            </a:pPr>
            <a:endParaRPr lang="en-US" sz="1600" dirty="0" smtClean="0">
              <a:latin typeface="Courier New"/>
              <a:cs typeface="Courier New"/>
            </a:endParaRPr>
          </a:p>
          <a:p>
            <a:pPr marL="0" indent="0">
              <a:buNone/>
            </a:pPr>
            <a:r>
              <a:rPr lang="en-US" sz="1600" dirty="0" smtClean="0">
                <a:latin typeface="Courier New"/>
                <a:cs typeface="Courier New"/>
              </a:rPr>
              <a:t># server </a:t>
            </a:r>
            <a:r>
              <a:rPr lang="en-US" sz="1600" dirty="0">
                <a:latin typeface="Courier New"/>
                <a:cs typeface="Courier New"/>
              </a:rPr>
              <a:t>data </a:t>
            </a:r>
            <a:r>
              <a:rPr lang="en-US" sz="1600" dirty="0" err="1">
                <a:latin typeface="Courier New"/>
                <a:cs typeface="Courier New"/>
              </a:rPr>
              <a:t>i</a:t>
            </a:r>
            <a:r>
              <a:rPr lang="en-US" sz="1600" dirty="0">
                <a:latin typeface="Courier New"/>
                <a:cs typeface="Courier New"/>
              </a:rPr>
              <a:t>/</a:t>
            </a:r>
            <a:r>
              <a:rPr lang="en-US" sz="1600" dirty="0" smtClean="0">
                <a:latin typeface="Courier New"/>
                <a:cs typeface="Courier New"/>
              </a:rPr>
              <a:t>f</a:t>
            </a:r>
          </a:p>
          <a:p>
            <a:pPr marL="0" indent="0">
              <a:buNone/>
            </a:pPr>
            <a:r>
              <a:rPr lang="en-US" sz="1600" dirty="0" smtClean="0">
                <a:latin typeface="Courier New"/>
                <a:cs typeface="Courier New"/>
              </a:rPr>
              <a:t>$ </a:t>
            </a:r>
            <a:r>
              <a:rPr lang="en-US" sz="1600" dirty="0" err="1" smtClean="0">
                <a:latin typeface="Courier New"/>
                <a:cs typeface="Courier New"/>
              </a:rPr>
              <a:t>iperf</a:t>
            </a:r>
            <a:r>
              <a:rPr lang="en-US" sz="1600" dirty="0" smtClean="0">
                <a:latin typeface="Courier New"/>
                <a:cs typeface="Courier New"/>
              </a:rPr>
              <a:t> –c </a:t>
            </a:r>
            <a:r>
              <a:rPr lang="en-US" sz="1600" b="1" dirty="0" smtClean="0">
                <a:latin typeface="Courier New"/>
                <a:cs typeface="Courier New"/>
              </a:rPr>
              <a:t>10.1.1.2 </a:t>
            </a:r>
          </a:p>
          <a:p>
            <a:pPr marL="0" indent="0">
              <a:buNone/>
            </a:pPr>
            <a:r>
              <a:rPr lang="en-US" sz="1600" dirty="0" smtClean="0">
                <a:latin typeface="Courier New"/>
                <a:cs typeface="Courier New"/>
              </a:rPr>
              <a:t>…</a:t>
            </a:r>
            <a:endParaRPr lang="en-US" sz="1600" b="1" dirty="0" smtClean="0">
              <a:latin typeface="Courier New"/>
              <a:cs typeface="Courier New"/>
            </a:endParaRPr>
          </a:p>
          <a:p>
            <a:pPr marL="0" indent="0">
              <a:buNone/>
            </a:pPr>
            <a:endParaRPr lang="en-US" sz="1600" b="1" dirty="0" smtClean="0">
              <a:latin typeface="Courier New"/>
              <a:cs typeface="Courier New"/>
            </a:endParaRPr>
          </a:p>
          <a:p>
            <a:pPr marL="0" indent="0">
              <a:buNone/>
            </a:pPr>
            <a:endParaRPr lang="en-US" sz="1600" b="1" dirty="0">
              <a:latin typeface="Courier New"/>
              <a:cs typeface="Courier New"/>
            </a:endParaRPr>
          </a:p>
          <a:p>
            <a:pPr marL="0" indent="0">
              <a:buNone/>
            </a:pPr>
            <a:endParaRPr lang="en-US" sz="1600" b="1" dirty="0" smtClean="0">
              <a:latin typeface="Courier New"/>
              <a:cs typeface="Courier New"/>
            </a:endParaRPr>
          </a:p>
          <a:p>
            <a:pPr marL="0" indent="0">
              <a:buNone/>
            </a:pPr>
            <a:endParaRPr lang="en-US" sz="1600" b="1" dirty="0" smtClean="0">
              <a:latin typeface="Courier New"/>
              <a:cs typeface="Courier New"/>
            </a:endParaRPr>
          </a:p>
          <a:p>
            <a:pPr marL="0" indent="0">
              <a:buNone/>
            </a:pPr>
            <a:r>
              <a:rPr lang="en-US" sz="1600" dirty="0">
                <a:latin typeface="Courier New"/>
                <a:cs typeface="Courier New"/>
              </a:rPr>
              <a:t># </a:t>
            </a:r>
            <a:r>
              <a:rPr lang="en-US" sz="1600" dirty="0" smtClean="0">
                <a:latin typeface="Courier New"/>
                <a:cs typeface="Courier New"/>
              </a:rPr>
              <a:t>server </a:t>
            </a:r>
            <a:r>
              <a:rPr lang="en-US" sz="1600" dirty="0">
                <a:latin typeface="Courier New"/>
                <a:cs typeface="Courier New"/>
              </a:rPr>
              <a:t>ctrl </a:t>
            </a:r>
            <a:r>
              <a:rPr lang="en-US" sz="1600" dirty="0" err="1">
                <a:latin typeface="Courier New"/>
                <a:cs typeface="Courier New"/>
              </a:rPr>
              <a:t>i</a:t>
            </a:r>
            <a:r>
              <a:rPr lang="en-US" sz="1600" dirty="0">
                <a:latin typeface="Courier New"/>
                <a:cs typeface="Courier New"/>
              </a:rPr>
              <a:t>/</a:t>
            </a:r>
            <a:r>
              <a:rPr lang="en-US" sz="1600" dirty="0" smtClean="0">
                <a:latin typeface="Courier New"/>
                <a:cs typeface="Courier New"/>
              </a:rPr>
              <a:t>f</a:t>
            </a:r>
            <a:endParaRPr lang="en-US" sz="1600" b="1" dirty="0" smtClean="0">
              <a:latin typeface="Courier New"/>
              <a:cs typeface="Courier New"/>
            </a:endParaRPr>
          </a:p>
          <a:p>
            <a:pPr marL="0" indent="0">
              <a:buNone/>
            </a:pPr>
            <a:r>
              <a:rPr lang="en-US" sz="1600" dirty="0">
                <a:latin typeface="Courier New"/>
                <a:cs typeface="Courier New"/>
              </a:rPr>
              <a:t>$ </a:t>
            </a:r>
            <a:r>
              <a:rPr lang="en-US" sz="1600" dirty="0" err="1" smtClean="0">
                <a:latin typeface="Courier New"/>
                <a:cs typeface="Courier New"/>
              </a:rPr>
              <a:t>iperf</a:t>
            </a:r>
            <a:r>
              <a:rPr lang="en-US" sz="1600" dirty="0" smtClean="0">
                <a:latin typeface="Courier New"/>
                <a:cs typeface="Courier New"/>
              </a:rPr>
              <a:t> </a:t>
            </a:r>
            <a:r>
              <a:rPr lang="en-US" sz="1600" dirty="0">
                <a:latin typeface="Courier New"/>
                <a:cs typeface="Courier New"/>
              </a:rPr>
              <a:t>–c </a:t>
            </a:r>
            <a:r>
              <a:rPr lang="en-US" sz="1600" b="1" dirty="0" smtClean="0">
                <a:latin typeface="Courier New"/>
                <a:cs typeface="Courier New"/>
              </a:rPr>
              <a:t>172.17.2.4</a:t>
            </a:r>
          </a:p>
          <a:p>
            <a:pPr marL="0" indent="0">
              <a:buNone/>
            </a:pPr>
            <a:r>
              <a:rPr lang="en-US" sz="1600" dirty="0">
                <a:latin typeface="Courier New"/>
                <a:cs typeface="Courier New"/>
              </a:rPr>
              <a:t>…</a:t>
            </a:r>
          </a:p>
          <a:p>
            <a:pPr marL="0" indent="0">
              <a:buNone/>
            </a:pPr>
            <a:endParaRPr lang="en-US" sz="2000" b="1" dirty="0">
              <a:latin typeface="Courier New"/>
              <a:cs typeface="Courier New"/>
            </a:endParaRPr>
          </a:p>
          <a:p>
            <a:pPr marL="0" indent="0">
              <a:buNone/>
            </a:pPr>
            <a:endParaRPr lang="en-US" sz="2000" dirty="0" smtClean="0">
              <a:latin typeface="Courier New"/>
              <a:cs typeface="Courier New"/>
            </a:endParaRPr>
          </a:p>
        </p:txBody>
      </p:sp>
      <p:sp>
        <p:nvSpPr>
          <p:cNvPr id="8" name="Content Placeholder 4"/>
          <p:cNvSpPr txBox="1">
            <a:spLocks/>
          </p:cNvSpPr>
          <p:nvPr/>
        </p:nvSpPr>
        <p:spPr>
          <a:xfrm>
            <a:off x="4766787" y="152936"/>
            <a:ext cx="4182204" cy="6556284"/>
          </a:xfrm>
          <a:prstGeom prst="rect">
            <a:avLst/>
          </a:prstGeom>
          <a:solidFill>
            <a:srgbClr val="000000"/>
          </a:solidFill>
          <a:ln w="19050" cmpd="sng">
            <a:solidFill>
              <a:schemeClr val="bg1">
                <a:lumMod val="75000"/>
              </a:schemeClr>
            </a:solidFill>
          </a:ln>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rgbClr val="00FF00"/>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0FF00"/>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00FF0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FF0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FF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1600" dirty="0" smtClean="0">
              <a:solidFill>
                <a:schemeClr val="bg1">
                  <a:lumMod val="75000"/>
                </a:schemeClr>
              </a:solidFill>
              <a:latin typeface="Courier New"/>
              <a:cs typeface="Courier New"/>
            </a:endParaRPr>
          </a:p>
          <a:p>
            <a:pPr marL="0" indent="0">
              <a:buNone/>
            </a:pPr>
            <a:r>
              <a:rPr lang="en-US" sz="1600" dirty="0" smtClean="0">
                <a:solidFill>
                  <a:schemeClr val="bg1">
                    <a:lumMod val="75000"/>
                  </a:schemeClr>
                </a:solidFill>
                <a:latin typeface="Courier New"/>
                <a:cs typeface="Courier New"/>
              </a:rPr>
              <a:t>$ </a:t>
            </a:r>
            <a:r>
              <a:rPr lang="en-US" sz="1600" dirty="0" err="1">
                <a:solidFill>
                  <a:schemeClr val="bg1">
                    <a:lumMod val="75000"/>
                  </a:schemeClr>
                </a:solidFill>
                <a:latin typeface="Courier New"/>
                <a:cs typeface="Courier New"/>
              </a:rPr>
              <a:t>sudo</a:t>
            </a:r>
            <a:r>
              <a:rPr lang="en-US" sz="1600" dirty="0">
                <a:solidFill>
                  <a:schemeClr val="bg1">
                    <a:lumMod val="75000"/>
                  </a:schemeClr>
                </a:solidFill>
                <a:latin typeface="Courier New"/>
                <a:cs typeface="Courier New"/>
              </a:rPr>
              <a:t> apt-get install </a:t>
            </a:r>
            <a:r>
              <a:rPr lang="en-US" sz="1600" dirty="0" err="1">
                <a:solidFill>
                  <a:schemeClr val="bg1">
                    <a:lumMod val="75000"/>
                  </a:schemeClr>
                </a:solidFill>
                <a:latin typeface="Courier New"/>
                <a:cs typeface="Courier New"/>
              </a:rPr>
              <a:t>iperf</a:t>
            </a:r>
            <a:r>
              <a:rPr lang="en-US" sz="1600" dirty="0">
                <a:solidFill>
                  <a:schemeClr val="bg1">
                    <a:lumMod val="75000"/>
                  </a:schemeClr>
                </a:solidFill>
                <a:latin typeface="Courier New"/>
                <a:cs typeface="Courier New"/>
              </a:rPr>
              <a:t> </a:t>
            </a:r>
            <a:endParaRPr lang="en-US" sz="1600" dirty="0">
              <a:latin typeface="Courier New"/>
              <a:cs typeface="Courier New"/>
            </a:endParaRPr>
          </a:p>
          <a:p>
            <a:pPr marL="0" indent="0">
              <a:spcBef>
                <a:spcPts val="0"/>
              </a:spcBef>
              <a:buNone/>
            </a:pPr>
            <a:r>
              <a:rPr lang="en-US" sz="1600" dirty="0">
                <a:solidFill>
                  <a:srgbClr val="4BACC6"/>
                </a:solidFill>
                <a:latin typeface="Courier New"/>
                <a:cs typeface="Courier New"/>
              </a:rPr>
              <a:t>$ </a:t>
            </a:r>
            <a:r>
              <a:rPr lang="en-US" sz="1600" dirty="0" smtClean="0">
                <a:solidFill>
                  <a:srgbClr val="4BACC6"/>
                </a:solidFill>
                <a:latin typeface="Courier New"/>
                <a:cs typeface="Courier New"/>
              </a:rPr>
              <a:t>hash</a:t>
            </a:r>
            <a:endParaRPr lang="en-US" sz="1600" dirty="0">
              <a:solidFill>
                <a:srgbClr val="4BACC6"/>
              </a:solidFill>
              <a:latin typeface="Courier New"/>
              <a:cs typeface="Courier New"/>
            </a:endParaRPr>
          </a:p>
          <a:p>
            <a:pPr marL="0" indent="0">
              <a:spcBef>
                <a:spcPts val="0"/>
              </a:spcBef>
              <a:buNone/>
            </a:pPr>
            <a:endParaRPr lang="en-US" sz="1600" dirty="0" smtClean="0">
              <a:solidFill>
                <a:srgbClr val="4BACC6"/>
              </a:solidFill>
              <a:latin typeface="Courier New"/>
              <a:cs typeface="Courier New"/>
            </a:endParaRPr>
          </a:p>
          <a:p>
            <a:pPr marL="0" indent="0">
              <a:spcBef>
                <a:spcPts val="0"/>
              </a:spcBef>
              <a:buNone/>
            </a:pPr>
            <a:endParaRPr lang="en-US" sz="1600" dirty="0" smtClean="0">
              <a:solidFill>
                <a:srgbClr val="4BACC6"/>
              </a:solidFill>
              <a:latin typeface="Courier New"/>
              <a:cs typeface="Courier New"/>
            </a:endParaRPr>
          </a:p>
          <a:p>
            <a:pPr marL="0" indent="0">
              <a:spcBef>
                <a:spcPts val="0"/>
              </a:spcBef>
              <a:buNone/>
            </a:pPr>
            <a:r>
              <a:rPr lang="en-US" sz="1600" dirty="0" smtClean="0">
                <a:solidFill>
                  <a:srgbClr val="4BACC6"/>
                </a:solidFill>
                <a:latin typeface="Courier New"/>
                <a:cs typeface="Courier New"/>
              </a:rPr>
              <a:t># start an </a:t>
            </a:r>
            <a:r>
              <a:rPr lang="en-US" sz="1600" dirty="0" err="1" smtClean="0">
                <a:solidFill>
                  <a:srgbClr val="4BACC6"/>
                </a:solidFill>
                <a:latin typeface="Courier New"/>
                <a:cs typeface="Courier New"/>
              </a:rPr>
              <a:t>iperf</a:t>
            </a:r>
            <a:r>
              <a:rPr lang="en-US" sz="1600" dirty="0" smtClean="0">
                <a:solidFill>
                  <a:srgbClr val="4BACC6"/>
                </a:solidFill>
                <a:latin typeface="Courier New"/>
                <a:cs typeface="Courier New"/>
              </a:rPr>
              <a:t> server</a:t>
            </a:r>
          </a:p>
          <a:p>
            <a:pPr marL="0" indent="0">
              <a:spcBef>
                <a:spcPts val="0"/>
              </a:spcBef>
              <a:buNone/>
            </a:pPr>
            <a:r>
              <a:rPr lang="en-US" sz="1600" dirty="0" smtClean="0">
                <a:solidFill>
                  <a:srgbClr val="4BACC6"/>
                </a:solidFill>
                <a:latin typeface="Courier New"/>
                <a:cs typeface="Courier New"/>
              </a:rPr>
              <a:t>$ </a:t>
            </a:r>
            <a:r>
              <a:rPr lang="en-US" sz="1600" dirty="0" err="1" smtClean="0">
                <a:solidFill>
                  <a:srgbClr val="4BACC6"/>
                </a:solidFill>
                <a:latin typeface="Courier New"/>
                <a:cs typeface="Courier New"/>
              </a:rPr>
              <a:t>iperf</a:t>
            </a:r>
            <a:r>
              <a:rPr lang="en-US" sz="1600" dirty="0" smtClean="0">
                <a:solidFill>
                  <a:srgbClr val="4BACC6"/>
                </a:solidFill>
                <a:latin typeface="Courier New"/>
                <a:cs typeface="Courier New"/>
              </a:rPr>
              <a:t> -s</a:t>
            </a:r>
          </a:p>
        </p:txBody>
      </p:sp>
      <p:pic>
        <p:nvPicPr>
          <p:cNvPr id="25" name="Picture 24" descr="skd188256sd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6725" y="5665980"/>
            <a:ext cx="1589752" cy="1362456"/>
          </a:xfrm>
          <a:prstGeom prst="rect">
            <a:avLst/>
          </a:prstGeom>
        </p:spPr>
      </p:pic>
      <p:sp>
        <p:nvSpPr>
          <p:cNvPr id="26" name="TextBox 25"/>
          <p:cNvSpPr txBox="1"/>
          <p:nvPr/>
        </p:nvSpPr>
        <p:spPr>
          <a:xfrm>
            <a:off x="7543175" y="5837591"/>
            <a:ext cx="1210113" cy="353943"/>
          </a:xfrm>
          <a:prstGeom prst="rect">
            <a:avLst/>
          </a:prstGeom>
          <a:noFill/>
        </p:spPr>
        <p:txBody>
          <a:bodyPr wrap="square" rtlCol="0">
            <a:spAutoFit/>
          </a:bodyPr>
          <a:lstStyle/>
          <a:p>
            <a:pPr algn="ctr"/>
            <a:r>
              <a:rPr lang="en-US" sz="1700" dirty="0">
                <a:solidFill>
                  <a:schemeClr val="bg1"/>
                </a:solidFill>
              </a:rPr>
              <a:t>s</a:t>
            </a:r>
            <a:r>
              <a:rPr lang="en-US" sz="1700" dirty="0" smtClean="0">
                <a:solidFill>
                  <a:schemeClr val="bg1"/>
                </a:solidFill>
              </a:rPr>
              <a:t>erver</a:t>
            </a:r>
          </a:p>
        </p:txBody>
      </p:sp>
      <p:pic>
        <p:nvPicPr>
          <p:cNvPr id="27" name="Picture 26" descr="skd188256sd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804033" y="5608295"/>
            <a:ext cx="1584287" cy="1357773"/>
          </a:xfrm>
          <a:prstGeom prst="rect">
            <a:avLst/>
          </a:prstGeom>
        </p:spPr>
      </p:pic>
      <p:sp>
        <p:nvSpPr>
          <p:cNvPr id="28" name="TextBox 27"/>
          <p:cNvSpPr txBox="1"/>
          <p:nvPr/>
        </p:nvSpPr>
        <p:spPr>
          <a:xfrm>
            <a:off x="3361956" y="5769738"/>
            <a:ext cx="965894" cy="353943"/>
          </a:xfrm>
          <a:prstGeom prst="rect">
            <a:avLst/>
          </a:prstGeom>
          <a:noFill/>
        </p:spPr>
        <p:txBody>
          <a:bodyPr wrap="square" rtlCol="0">
            <a:spAutoFit/>
          </a:bodyPr>
          <a:lstStyle/>
          <a:p>
            <a:pPr algn="ctr"/>
            <a:r>
              <a:rPr lang="en-US" sz="1700" dirty="0">
                <a:solidFill>
                  <a:schemeClr val="bg1"/>
                </a:solidFill>
              </a:rPr>
              <a:t>c</a:t>
            </a:r>
            <a:r>
              <a:rPr lang="en-US" sz="1700" dirty="0" smtClean="0">
                <a:solidFill>
                  <a:schemeClr val="bg1"/>
                </a:solidFill>
              </a:rPr>
              <a:t>lient</a:t>
            </a:r>
          </a:p>
        </p:txBody>
      </p:sp>
      <p:grpSp>
        <p:nvGrpSpPr>
          <p:cNvPr id="10" name="Group 9"/>
          <p:cNvGrpSpPr/>
          <p:nvPr/>
        </p:nvGrpSpPr>
        <p:grpSpPr>
          <a:xfrm>
            <a:off x="4313166" y="36495"/>
            <a:ext cx="541209" cy="452517"/>
            <a:chOff x="230820" y="270791"/>
            <a:chExt cx="541209" cy="452517"/>
          </a:xfrm>
        </p:grpSpPr>
        <p:sp>
          <p:nvSpPr>
            <p:cNvPr id="11" name="Oval 10"/>
            <p:cNvSpPr/>
            <p:nvPr/>
          </p:nvSpPr>
          <p:spPr>
            <a:xfrm>
              <a:off x="270068" y="270791"/>
              <a:ext cx="452517" cy="452517"/>
            </a:xfrm>
            <a:prstGeom prst="ellipse">
              <a:avLst/>
            </a:prstGeom>
            <a:solidFill>
              <a:schemeClr val="accent3">
                <a:lumMod val="20000"/>
                <a:lumOff val="80000"/>
              </a:schemeClr>
            </a:solidFill>
            <a:ln w="3810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12" name="TextBox 11"/>
            <p:cNvSpPr txBox="1"/>
            <p:nvPr/>
          </p:nvSpPr>
          <p:spPr>
            <a:xfrm>
              <a:off x="230820" y="280815"/>
              <a:ext cx="541209" cy="400110"/>
            </a:xfrm>
            <a:prstGeom prst="rect">
              <a:avLst/>
            </a:prstGeom>
            <a:noFill/>
          </p:spPr>
          <p:txBody>
            <a:bodyPr wrap="none" rtlCol="0">
              <a:spAutoFit/>
            </a:bodyPr>
            <a:lstStyle/>
            <a:p>
              <a:r>
                <a:rPr lang="en-US" sz="2000" b="1" dirty="0" smtClean="0"/>
                <a:t>5.2</a:t>
              </a:r>
              <a:endParaRPr lang="en-US" sz="2000" b="1" dirty="0"/>
            </a:p>
          </p:txBody>
        </p:sp>
      </p:grpSp>
    </p:spTree>
    <p:extLst>
      <p:ext uri="{BB962C8B-B14F-4D97-AF65-F5344CB8AC3E}">
        <p14:creationId xmlns:p14="http://schemas.microsoft.com/office/powerpoint/2010/main" val="2877543920"/>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pSp>
        <p:nvGrpSpPr>
          <p:cNvPr id="10" name="Group 9"/>
          <p:cNvGrpSpPr/>
          <p:nvPr/>
        </p:nvGrpSpPr>
        <p:grpSpPr>
          <a:xfrm>
            <a:off x="86476" y="489012"/>
            <a:ext cx="541209" cy="452517"/>
            <a:chOff x="230820" y="270791"/>
            <a:chExt cx="541209" cy="452517"/>
          </a:xfrm>
        </p:grpSpPr>
        <p:sp>
          <p:nvSpPr>
            <p:cNvPr id="11" name="Oval 10"/>
            <p:cNvSpPr/>
            <p:nvPr/>
          </p:nvSpPr>
          <p:spPr>
            <a:xfrm>
              <a:off x="270068" y="270791"/>
              <a:ext cx="452517" cy="452517"/>
            </a:xfrm>
            <a:prstGeom prst="ellipse">
              <a:avLst/>
            </a:prstGeom>
            <a:solidFill>
              <a:schemeClr val="accent3">
                <a:lumMod val="20000"/>
                <a:lumOff val="80000"/>
              </a:schemeClr>
            </a:solidFill>
            <a:ln w="3810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12" name="TextBox 11"/>
            <p:cNvSpPr txBox="1"/>
            <p:nvPr/>
          </p:nvSpPr>
          <p:spPr>
            <a:xfrm>
              <a:off x="230820" y="280815"/>
              <a:ext cx="541209" cy="400110"/>
            </a:xfrm>
            <a:prstGeom prst="rect">
              <a:avLst/>
            </a:prstGeom>
            <a:noFill/>
          </p:spPr>
          <p:txBody>
            <a:bodyPr wrap="none" rtlCol="0">
              <a:spAutoFit/>
            </a:bodyPr>
            <a:lstStyle/>
            <a:p>
              <a:r>
                <a:rPr lang="en-US" sz="2000" b="1" dirty="0" smtClean="0"/>
                <a:t>5.2</a:t>
              </a:r>
              <a:endParaRPr lang="en-US" sz="2000" b="1" dirty="0"/>
            </a:p>
          </p:txBody>
        </p:sp>
      </p:grpSp>
      <p:sp>
        <p:nvSpPr>
          <p:cNvPr id="4" name="TextBox 3"/>
          <p:cNvSpPr txBox="1"/>
          <p:nvPr/>
        </p:nvSpPr>
        <p:spPr>
          <a:xfrm>
            <a:off x="530000" y="64288"/>
            <a:ext cx="9089208" cy="1077218"/>
          </a:xfrm>
          <a:prstGeom prst="rect">
            <a:avLst/>
          </a:prstGeom>
          <a:noFill/>
        </p:spPr>
        <p:txBody>
          <a:bodyPr wrap="none" rtlCol="0">
            <a:spAutoFit/>
          </a:bodyPr>
          <a:lstStyle/>
          <a:p>
            <a:r>
              <a:rPr lang="en-US" sz="3100" i="1" dirty="0" smtClean="0"/>
              <a:t>What is the bandwidth of the </a:t>
            </a:r>
            <a:r>
              <a:rPr lang="en-US" sz="3100" b="1" i="1" dirty="0" smtClean="0">
                <a:solidFill>
                  <a:schemeClr val="accent1"/>
                </a:solidFill>
              </a:rPr>
              <a:t>data</a:t>
            </a:r>
            <a:r>
              <a:rPr lang="en-US" sz="3100" i="1" dirty="0" smtClean="0"/>
              <a:t> link? Why?</a:t>
            </a:r>
            <a:endParaRPr lang="en-US" sz="3100" i="1" dirty="0"/>
          </a:p>
          <a:p>
            <a:r>
              <a:rPr lang="en-US" sz="3100" i="1" dirty="0" smtClean="0"/>
              <a:t>What is the bandwidth of the </a:t>
            </a:r>
            <a:r>
              <a:rPr lang="en-US" sz="3100" b="1" i="1" dirty="0" smtClean="0">
                <a:solidFill>
                  <a:schemeClr val="accent4"/>
                </a:solidFill>
              </a:rPr>
              <a:t>control</a:t>
            </a:r>
            <a:r>
              <a:rPr lang="en-US" sz="3100" i="1" dirty="0" smtClean="0"/>
              <a:t> link? Why?</a:t>
            </a:r>
            <a:endParaRPr lang="en-US" sz="3100" i="1" dirty="0"/>
          </a:p>
        </p:txBody>
      </p:sp>
      <p:grpSp>
        <p:nvGrpSpPr>
          <p:cNvPr id="6" name="Group 5"/>
          <p:cNvGrpSpPr/>
          <p:nvPr/>
        </p:nvGrpSpPr>
        <p:grpSpPr>
          <a:xfrm>
            <a:off x="1336668" y="1101584"/>
            <a:ext cx="6768207" cy="5679206"/>
            <a:chOff x="427205" y="-187191"/>
            <a:chExt cx="8360474" cy="7015278"/>
          </a:xfrm>
        </p:grpSpPr>
        <p:sp>
          <p:nvSpPr>
            <p:cNvPr id="7" name="Rounded Rectangle 6"/>
            <p:cNvSpPr/>
            <p:nvPr/>
          </p:nvSpPr>
          <p:spPr>
            <a:xfrm>
              <a:off x="427205" y="2630105"/>
              <a:ext cx="8360474" cy="4197982"/>
            </a:xfrm>
            <a:prstGeom prst="roundRect">
              <a:avLst/>
            </a:prstGeom>
            <a:solidFill>
              <a:schemeClr val="bg1">
                <a:lumMod val="85000"/>
                <a:alpha val="0"/>
              </a:schemeClr>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8" name="Straight Connector 7"/>
            <p:cNvCxnSpPr/>
            <p:nvPr/>
          </p:nvCxnSpPr>
          <p:spPr>
            <a:xfrm>
              <a:off x="1758328" y="957264"/>
              <a:ext cx="1702508" cy="265161"/>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641930" y="3956503"/>
              <a:ext cx="6307651" cy="2194378"/>
              <a:chOff x="614019" y="1727250"/>
              <a:chExt cx="6307651" cy="2194378"/>
            </a:xfrm>
          </p:grpSpPr>
          <p:sp>
            <p:nvSpPr>
              <p:cNvPr id="42" name="Rounded Rectangle 41"/>
              <p:cNvSpPr/>
              <p:nvPr/>
            </p:nvSpPr>
            <p:spPr>
              <a:xfrm>
                <a:off x="809389" y="2191210"/>
                <a:ext cx="1744372" cy="1730418"/>
              </a:xfrm>
              <a:prstGeom prst="roundRect">
                <a:avLst/>
              </a:prstGeom>
              <a:solidFill>
                <a:schemeClr val="bg1">
                  <a:lumMod val="65000"/>
                </a:schemeClr>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US" sz="2400" dirty="0" smtClean="0"/>
              </a:p>
              <a:p>
                <a:r>
                  <a:rPr lang="en-US" sz="2400" dirty="0" smtClean="0"/>
                  <a:t>client</a:t>
                </a:r>
                <a:endParaRPr lang="en-US" dirty="0"/>
              </a:p>
            </p:txBody>
          </p:sp>
          <p:sp>
            <p:nvSpPr>
              <p:cNvPr id="43" name="TextBox 42"/>
              <p:cNvSpPr txBox="1"/>
              <p:nvPr/>
            </p:nvSpPr>
            <p:spPr>
              <a:xfrm>
                <a:off x="2542569" y="2600164"/>
                <a:ext cx="1026624" cy="380184"/>
              </a:xfrm>
              <a:prstGeom prst="rect">
                <a:avLst/>
              </a:prstGeom>
              <a:noFill/>
            </p:spPr>
            <p:txBody>
              <a:bodyPr wrap="none" rtlCol="0">
                <a:spAutoFit/>
              </a:bodyPr>
              <a:lstStyle/>
              <a:p>
                <a:r>
                  <a:rPr lang="en-US" sz="1400" b="1" dirty="0">
                    <a:latin typeface="Courier New"/>
                    <a:cs typeface="Courier New"/>
                  </a:rPr>
                  <a:t>e</a:t>
                </a:r>
                <a:r>
                  <a:rPr lang="en-US" sz="1400" b="1" dirty="0" smtClean="0">
                    <a:latin typeface="Courier New"/>
                    <a:cs typeface="Courier New"/>
                  </a:rPr>
                  <a:t>th___</a:t>
                </a:r>
                <a:endParaRPr lang="en-US" sz="1400" b="1" dirty="0">
                  <a:latin typeface="Courier New"/>
                  <a:cs typeface="Courier New"/>
                </a:endParaRPr>
              </a:p>
            </p:txBody>
          </p:sp>
          <p:sp>
            <p:nvSpPr>
              <p:cNvPr id="44" name="TextBox 43"/>
              <p:cNvSpPr txBox="1"/>
              <p:nvPr/>
            </p:nvSpPr>
            <p:spPr>
              <a:xfrm>
                <a:off x="614019" y="1743537"/>
                <a:ext cx="1026624" cy="380184"/>
              </a:xfrm>
              <a:prstGeom prst="rect">
                <a:avLst/>
              </a:prstGeom>
              <a:noFill/>
            </p:spPr>
            <p:txBody>
              <a:bodyPr wrap="none" rtlCol="0">
                <a:spAutoFit/>
              </a:bodyPr>
              <a:lstStyle/>
              <a:p>
                <a:r>
                  <a:rPr lang="en-US" sz="1400" b="1" dirty="0">
                    <a:latin typeface="Courier New"/>
                    <a:cs typeface="Courier New"/>
                  </a:rPr>
                  <a:t>e</a:t>
                </a:r>
                <a:r>
                  <a:rPr lang="en-US" sz="1400" b="1" dirty="0" smtClean="0">
                    <a:latin typeface="Courier New"/>
                    <a:cs typeface="Courier New"/>
                  </a:rPr>
                  <a:t>th___</a:t>
                </a:r>
                <a:endParaRPr lang="en-US" sz="1400" b="1" dirty="0">
                  <a:latin typeface="Courier New"/>
                  <a:cs typeface="Courier New"/>
                </a:endParaRPr>
              </a:p>
            </p:txBody>
          </p:sp>
          <p:sp>
            <p:nvSpPr>
              <p:cNvPr id="45" name="Oval 44"/>
              <p:cNvSpPr/>
              <p:nvPr/>
            </p:nvSpPr>
            <p:spPr>
              <a:xfrm>
                <a:off x="1577376" y="2100491"/>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6" name="Group 45"/>
              <p:cNvGrpSpPr/>
              <p:nvPr/>
            </p:nvGrpSpPr>
            <p:grpSpPr>
              <a:xfrm rot="5400000">
                <a:off x="4604759" y="849056"/>
                <a:ext cx="181438" cy="4452384"/>
                <a:chOff x="1577376" y="-1989040"/>
                <a:chExt cx="181438" cy="4452384"/>
              </a:xfrm>
              <a:effectLst/>
            </p:grpSpPr>
            <p:sp>
              <p:nvSpPr>
                <p:cNvPr id="49" name="Oval 48"/>
                <p:cNvSpPr/>
                <p:nvPr/>
              </p:nvSpPr>
              <p:spPr>
                <a:xfrm>
                  <a:off x="1577376" y="2281906"/>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0" name="Straight Connector 49"/>
                <p:cNvCxnSpPr/>
                <p:nvPr/>
              </p:nvCxnSpPr>
              <p:spPr>
                <a:xfrm rot="16200000">
                  <a:off x="-464062" y="146433"/>
                  <a:ext cx="4270945" cy="0"/>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47" name="TextBox 46"/>
              <p:cNvSpPr txBox="1"/>
              <p:nvPr/>
            </p:nvSpPr>
            <p:spPr>
              <a:xfrm>
                <a:off x="2518138" y="3074663"/>
                <a:ext cx="1292796" cy="380184"/>
              </a:xfrm>
              <a:prstGeom prst="rect">
                <a:avLst/>
              </a:prstGeom>
              <a:noFill/>
            </p:spPr>
            <p:txBody>
              <a:bodyPr wrap="none" rtlCol="0">
                <a:spAutoFit/>
              </a:bodyPr>
              <a:lstStyle/>
              <a:p>
                <a:r>
                  <a:rPr lang="en-US" sz="1400" dirty="0" smtClean="0">
                    <a:latin typeface="Courier New"/>
                    <a:cs typeface="Courier New"/>
                  </a:rPr>
                  <a:t>10.1.1.1</a:t>
                </a:r>
              </a:p>
            </p:txBody>
          </p:sp>
          <p:sp>
            <p:nvSpPr>
              <p:cNvPr id="48" name="TextBox 47"/>
              <p:cNvSpPr txBox="1"/>
              <p:nvPr/>
            </p:nvSpPr>
            <p:spPr>
              <a:xfrm>
                <a:off x="1870454" y="1727250"/>
                <a:ext cx="2240237" cy="380184"/>
              </a:xfrm>
              <a:prstGeom prst="rect">
                <a:avLst/>
              </a:prstGeom>
              <a:noFill/>
            </p:spPr>
            <p:txBody>
              <a:bodyPr wrap="none" rtlCol="0">
                <a:spAutoFit/>
              </a:bodyPr>
              <a:lstStyle/>
              <a:p>
                <a:r>
                  <a:rPr lang="en-US" sz="1400" b="1" dirty="0" smtClean="0">
                    <a:latin typeface="Courier New"/>
                    <a:cs typeface="Courier New"/>
                  </a:rPr>
                  <a:t>___.___.___.___</a:t>
                </a:r>
                <a:endParaRPr lang="en-US" sz="1400" b="1" dirty="0">
                  <a:latin typeface="Courier New"/>
                  <a:cs typeface="Courier New"/>
                </a:endParaRPr>
              </a:p>
            </p:txBody>
          </p:sp>
        </p:grpSp>
        <p:grpSp>
          <p:nvGrpSpPr>
            <p:cNvPr id="13" name="Group 12"/>
            <p:cNvGrpSpPr/>
            <p:nvPr/>
          </p:nvGrpSpPr>
          <p:grpSpPr>
            <a:xfrm flipH="1">
              <a:off x="5177027" y="3984417"/>
              <a:ext cx="3388107" cy="2166464"/>
              <a:chOff x="608355" y="1755164"/>
              <a:chExt cx="3388107" cy="2166464"/>
            </a:xfrm>
          </p:grpSpPr>
          <p:sp>
            <p:nvSpPr>
              <p:cNvPr id="35" name="Rounded Rectangle 34"/>
              <p:cNvSpPr/>
              <p:nvPr/>
            </p:nvSpPr>
            <p:spPr>
              <a:xfrm>
                <a:off x="793302" y="2191210"/>
                <a:ext cx="1746504" cy="1730418"/>
              </a:xfrm>
              <a:prstGeom prst="roundRect">
                <a:avLst/>
              </a:prstGeom>
              <a:solidFill>
                <a:schemeClr val="bg1">
                  <a:lumMod val="65000"/>
                </a:schemeClr>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2400" dirty="0" smtClean="0"/>
              </a:p>
              <a:p>
                <a:pPr algn="r"/>
                <a:r>
                  <a:rPr lang="en-US" sz="2400" dirty="0" smtClean="0"/>
                  <a:t>server</a:t>
                </a:r>
                <a:endParaRPr lang="en-US" sz="1200" dirty="0"/>
              </a:p>
            </p:txBody>
          </p:sp>
          <p:sp>
            <p:nvSpPr>
              <p:cNvPr id="36" name="TextBox 35"/>
              <p:cNvSpPr txBox="1"/>
              <p:nvPr/>
            </p:nvSpPr>
            <p:spPr>
              <a:xfrm>
                <a:off x="2969226" y="2628026"/>
                <a:ext cx="1026624" cy="380184"/>
              </a:xfrm>
              <a:prstGeom prst="rect">
                <a:avLst/>
              </a:prstGeom>
              <a:noFill/>
            </p:spPr>
            <p:txBody>
              <a:bodyPr wrap="none" rtlCol="0">
                <a:spAutoFit/>
              </a:bodyPr>
              <a:lstStyle/>
              <a:p>
                <a:r>
                  <a:rPr lang="en-US" sz="1400" b="1" dirty="0" smtClean="0">
                    <a:latin typeface="Courier New"/>
                    <a:cs typeface="Courier New"/>
                  </a:rPr>
                  <a:t>eth___</a:t>
                </a:r>
                <a:endParaRPr lang="en-US" sz="1400" b="1" dirty="0">
                  <a:latin typeface="Courier New"/>
                  <a:cs typeface="Courier New"/>
                </a:endParaRPr>
              </a:p>
            </p:txBody>
          </p:sp>
          <p:sp>
            <p:nvSpPr>
              <p:cNvPr id="37" name="TextBox 36"/>
              <p:cNvSpPr txBox="1"/>
              <p:nvPr/>
            </p:nvSpPr>
            <p:spPr>
              <a:xfrm>
                <a:off x="608355" y="1783078"/>
                <a:ext cx="1026624" cy="380184"/>
              </a:xfrm>
              <a:prstGeom prst="rect">
                <a:avLst/>
              </a:prstGeom>
              <a:noFill/>
            </p:spPr>
            <p:txBody>
              <a:bodyPr wrap="none" rtlCol="0">
                <a:spAutoFit/>
              </a:bodyPr>
              <a:lstStyle/>
              <a:p>
                <a:r>
                  <a:rPr lang="en-US" sz="1400" b="1" dirty="0">
                    <a:latin typeface="Courier New"/>
                    <a:cs typeface="Courier New"/>
                  </a:rPr>
                  <a:t>e</a:t>
                </a:r>
                <a:r>
                  <a:rPr lang="en-US" sz="1400" b="1" dirty="0" smtClean="0">
                    <a:latin typeface="Courier New"/>
                    <a:cs typeface="Courier New"/>
                  </a:rPr>
                  <a:t>th___</a:t>
                </a:r>
                <a:endParaRPr lang="en-US" sz="1400" b="1" dirty="0">
                  <a:latin typeface="Courier New"/>
                  <a:cs typeface="Courier New"/>
                </a:endParaRPr>
              </a:p>
            </p:txBody>
          </p:sp>
          <p:sp>
            <p:nvSpPr>
              <p:cNvPr id="38" name="Oval 37"/>
              <p:cNvSpPr/>
              <p:nvPr/>
            </p:nvSpPr>
            <p:spPr>
              <a:xfrm>
                <a:off x="1577376" y="2100491"/>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p:cNvSpPr/>
              <p:nvPr/>
            </p:nvSpPr>
            <p:spPr>
              <a:xfrm rot="5400000">
                <a:off x="2455298" y="2984496"/>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p:cNvSpPr txBox="1"/>
              <p:nvPr/>
            </p:nvSpPr>
            <p:spPr>
              <a:xfrm>
                <a:off x="2703666" y="3114212"/>
                <a:ext cx="1292796" cy="380184"/>
              </a:xfrm>
              <a:prstGeom prst="rect">
                <a:avLst/>
              </a:prstGeom>
              <a:noFill/>
            </p:spPr>
            <p:txBody>
              <a:bodyPr wrap="none" rtlCol="0">
                <a:spAutoFit/>
              </a:bodyPr>
              <a:lstStyle/>
              <a:p>
                <a:r>
                  <a:rPr lang="en-US" sz="1400" dirty="0" smtClean="0">
                    <a:latin typeface="Courier New"/>
                    <a:cs typeface="Courier New"/>
                  </a:rPr>
                  <a:t>10.1.1.2</a:t>
                </a:r>
                <a:endParaRPr lang="en-US" sz="1400" dirty="0">
                  <a:latin typeface="Courier New"/>
                  <a:cs typeface="Courier New"/>
                </a:endParaRPr>
              </a:p>
            </p:txBody>
          </p:sp>
          <p:sp>
            <p:nvSpPr>
              <p:cNvPr id="41" name="TextBox 40"/>
              <p:cNvSpPr txBox="1"/>
              <p:nvPr/>
            </p:nvSpPr>
            <p:spPr>
              <a:xfrm>
                <a:off x="1720315" y="1755164"/>
                <a:ext cx="2240237" cy="380184"/>
              </a:xfrm>
              <a:prstGeom prst="rect">
                <a:avLst/>
              </a:prstGeom>
              <a:noFill/>
            </p:spPr>
            <p:txBody>
              <a:bodyPr wrap="none" rtlCol="0">
                <a:spAutoFit/>
              </a:bodyPr>
              <a:lstStyle/>
              <a:p>
                <a:r>
                  <a:rPr lang="en-US" sz="1400" b="1" dirty="0" smtClean="0">
                    <a:latin typeface="Courier New"/>
                    <a:cs typeface="Courier New"/>
                  </a:rPr>
                  <a:t>___.___.___.___</a:t>
                </a:r>
                <a:endParaRPr lang="en-US" sz="1400" b="1" dirty="0">
                  <a:latin typeface="Courier New"/>
                  <a:cs typeface="Courier New"/>
                </a:endParaRPr>
              </a:p>
            </p:txBody>
          </p:sp>
        </p:grpSp>
        <p:sp>
          <p:nvSpPr>
            <p:cNvPr id="14" name="TextBox 13"/>
            <p:cNvSpPr txBox="1"/>
            <p:nvPr/>
          </p:nvSpPr>
          <p:spPr>
            <a:xfrm>
              <a:off x="1671046" y="4954547"/>
              <a:ext cx="787395" cy="307777"/>
            </a:xfrm>
            <a:prstGeom prst="rect">
              <a:avLst/>
            </a:prstGeom>
            <a:noFill/>
          </p:spPr>
          <p:txBody>
            <a:bodyPr wrap="none" rtlCol="0">
              <a:spAutoFit/>
            </a:bodyPr>
            <a:lstStyle/>
            <a:p>
              <a:r>
                <a:rPr lang="en-US" sz="1400" b="1" dirty="0" smtClean="0"/>
                <a:t>Data </a:t>
              </a:r>
              <a:r>
                <a:rPr lang="en-US" sz="1400" b="1" dirty="0" err="1" smtClean="0"/>
                <a:t>i</a:t>
              </a:r>
              <a:r>
                <a:rPr lang="en-US" sz="1400" b="1" dirty="0" smtClean="0"/>
                <a:t>/f</a:t>
              </a:r>
              <a:endParaRPr lang="en-US" sz="1400" b="1" dirty="0"/>
            </a:p>
          </p:txBody>
        </p:sp>
        <p:sp>
          <p:nvSpPr>
            <p:cNvPr id="15" name="TextBox 14"/>
            <p:cNvSpPr txBox="1"/>
            <p:nvPr/>
          </p:nvSpPr>
          <p:spPr>
            <a:xfrm>
              <a:off x="1179860" y="4515433"/>
              <a:ext cx="1032291" cy="307777"/>
            </a:xfrm>
            <a:prstGeom prst="rect">
              <a:avLst/>
            </a:prstGeom>
            <a:noFill/>
          </p:spPr>
          <p:txBody>
            <a:bodyPr wrap="none" rtlCol="0">
              <a:spAutoFit/>
            </a:bodyPr>
            <a:lstStyle/>
            <a:p>
              <a:r>
                <a:rPr lang="en-US" sz="1400" b="1" dirty="0" smtClean="0"/>
                <a:t>Control </a:t>
              </a:r>
              <a:r>
                <a:rPr lang="en-US" sz="1400" b="1" dirty="0" err="1" smtClean="0"/>
                <a:t>i</a:t>
              </a:r>
              <a:r>
                <a:rPr lang="en-US" sz="1400" b="1" dirty="0" smtClean="0"/>
                <a:t>/f</a:t>
              </a:r>
              <a:endParaRPr lang="en-US" sz="1400" b="1" dirty="0"/>
            </a:p>
          </p:txBody>
        </p:sp>
        <p:sp>
          <p:nvSpPr>
            <p:cNvPr id="16" name="Freeform 15"/>
            <p:cNvSpPr/>
            <p:nvPr/>
          </p:nvSpPr>
          <p:spPr>
            <a:xfrm>
              <a:off x="1716463" y="1718862"/>
              <a:ext cx="1339679" cy="1214237"/>
            </a:xfrm>
            <a:custGeom>
              <a:avLst/>
              <a:gdLst>
                <a:gd name="connsiteX0" fmla="*/ 0 w 1116399"/>
                <a:gd name="connsiteY0" fmla="*/ 1214237 h 1214237"/>
                <a:gd name="connsiteX1" fmla="*/ 516335 w 1116399"/>
                <a:gd name="connsiteY1" fmla="*/ 237264 h 1214237"/>
                <a:gd name="connsiteX2" fmla="*/ 1116399 w 1116399"/>
                <a:gd name="connsiteY2" fmla="*/ 0 h 1214237"/>
              </a:gdLst>
              <a:ahLst/>
              <a:cxnLst>
                <a:cxn ang="0">
                  <a:pos x="connsiteX0" y="connsiteY0"/>
                </a:cxn>
                <a:cxn ang="0">
                  <a:pos x="connsiteX1" y="connsiteY1"/>
                </a:cxn>
                <a:cxn ang="0">
                  <a:pos x="connsiteX2" y="connsiteY2"/>
                </a:cxn>
              </a:cxnLst>
              <a:rect l="l" t="t" r="r" b="b"/>
              <a:pathLst>
                <a:path w="1116399" h="1214237">
                  <a:moveTo>
                    <a:pt x="0" y="1214237"/>
                  </a:moveTo>
                  <a:cubicBezTo>
                    <a:pt x="165134" y="826937"/>
                    <a:pt x="330268" y="439637"/>
                    <a:pt x="516335" y="237264"/>
                  </a:cubicBezTo>
                  <a:cubicBezTo>
                    <a:pt x="702402" y="34891"/>
                    <a:pt x="1116399" y="0"/>
                    <a:pt x="1116399" y="0"/>
                  </a:cubicBezTo>
                </a:path>
              </a:pathLst>
            </a:custGeom>
            <a:ln w="5715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Freeform 16"/>
            <p:cNvSpPr/>
            <p:nvPr/>
          </p:nvSpPr>
          <p:spPr>
            <a:xfrm flipH="1">
              <a:off x="6084372" y="1718862"/>
              <a:ext cx="1401320" cy="1214237"/>
            </a:xfrm>
            <a:custGeom>
              <a:avLst/>
              <a:gdLst>
                <a:gd name="connsiteX0" fmla="*/ 0 w 1116399"/>
                <a:gd name="connsiteY0" fmla="*/ 1214237 h 1214237"/>
                <a:gd name="connsiteX1" fmla="*/ 516335 w 1116399"/>
                <a:gd name="connsiteY1" fmla="*/ 237264 h 1214237"/>
                <a:gd name="connsiteX2" fmla="*/ 1116399 w 1116399"/>
                <a:gd name="connsiteY2" fmla="*/ 0 h 1214237"/>
              </a:gdLst>
              <a:ahLst/>
              <a:cxnLst>
                <a:cxn ang="0">
                  <a:pos x="connsiteX0" y="connsiteY0"/>
                </a:cxn>
                <a:cxn ang="0">
                  <a:pos x="connsiteX1" y="connsiteY1"/>
                </a:cxn>
                <a:cxn ang="0">
                  <a:pos x="connsiteX2" y="connsiteY2"/>
                </a:cxn>
              </a:cxnLst>
              <a:rect l="l" t="t" r="r" b="b"/>
              <a:pathLst>
                <a:path w="1116399" h="1214237">
                  <a:moveTo>
                    <a:pt x="0" y="1214237"/>
                  </a:moveTo>
                  <a:cubicBezTo>
                    <a:pt x="165134" y="826937"/>
                    <a:pt x="330268" y="439637"/>
                    <a:pt x="516335" y="237264"/>
                  </a:cubicBezTo>
                  <a:cubicBezTo>
                    <a:pt x="702402" y="34891"/>
                    <a:pt x="1116399" y="0"/>
                    <a:pt x="1116399" y="0"/>
                  </a:cubicBezTo>
                </a:path>
              </a:pathLst>
            </a:custGeom>
            <a:ln w="5715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TextBox 17"/>
            <p:cNvSpPr txBox="1"/>
            <p:nvPr/>
          </p:nvSpPr>
          <p:spPr>
            <a:xfrm>
              <a:off x="6592075" y="4943592"/>
              <a:ext cx="787395" cy="307777"/>
            </a:xfrm>
            <a:prstGeom prst="rect">
              <a:avLst/>
            </a:prstGeom>
            <a:noFill/>
          </p:spPr>
          <p:txBody>
            <a:bodyPr wrap="none" rtlCol="0">
              <a:spAutoFit/>
            </a:bodyPr>
            <a:lstStyle/>
            <a:p>
              <a:r>
                <a:rPr lang="en-US" sz="1400" b="1" dirty="0" smtClean="0"/>
                <a:t>Data </a:t>
              </a:r>
              <a:r>
                <a:rPr lang="en-US" sz="1400" b="1" dirty="0" err="1" smtClean="0"/>
                <a:t>i</a:t>
              </a:r>
              <a:r>
                <a:rPr lang="en-US" sz="1400" b="1" dirty="0" smtClean="0"/>
                <a:t>/f</a:t>
              </a:r>
              <a:endParaRPr lang="en-US" sz="1400" b="1" dirty="0"/>
            </a:p>
          </p:txBody>
        </p:sp>
        <p:sp>
          <p:nvSpPr>
            <p:cNvPr id="19" name="TextBox 18"/>
            <p:cNvSpPr txBox="1"/>
            <p:nvPr/>
          </p:nvSpPr>
          <p:spPr>
            <a:xfrm>
              <a:off x="7066181" y="4515433"/>
              <a:ext cx="1032291" cy="307777"/>
            </a:xfrm>
            <a:prstGeom prst="rect">
              <a:avLst/>
            </a:prstGeom>
            <a:noFill/>
          </p:spPr>
          <p:txBody>
            <a:bodyPr wrap="none" rtlCol="0">
              <a:spAutoFit/>
            </a:bodyPr>
            <a:lstStyle/>
            <a:p>
              <a:r>
                <a:rPr lang="en-US" sz="1400" b="1" dirty="0" smtClean="0"/>
                <a:t>Control </a:t>
              </a:r>
              <a:r>
                <a:rPr lang="en-US" sz="1400" b="1" dirty="0" err="1" smtClean="0"/>
                <a:t>i</a:t>
              </a:r>
              <a:r>
                <a:rPr lang="en-US" sz="1400" b="1" dirty="0" smtClean="0"/>
                <a:t>/f</a:t>
              </a:r>
              <a:endParaRPr lang="en-US" sz="1400" b="1" dirty="0"/>
            </a:p>
          </p:txBody>
        </p:sp>
        <p:sp>
          <p:nvSpPr>
            <p:cNvPr id="20" name="Cloud 19"/>
            <p:cNvSpPr/>
            <p:nvPr/>
          </p:nvSpPr>
          <p:spPr>
            <a:xfrm>
              <a:off x="2860043" y="894466"/>
              <a:ext cx="3238284" cy="1507330"/>
            </a:xfrm>
            <a:prstGeom prst="cloud">
              <a:avLst/>
            </a:prstGeom>
            <a:solidFill>
              <a:schemeClr val="bg1">
                <a:lumMod val="8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tx1"/>
                  </a:solidFill>
                </a:rPr>
                <a:t>Internet</a:t>
              </a:r>
              <a:endParaRPr lang="en-US" sz="2400" b="1" dirty="0">
                <a:solidFill>
                  <a:schemeClr val="tx1"/>
                </a:solidFill>
              </a:endParaRPr>
            </a:p>
          </p:txBody>
        </p:sp>
        <p:pic>
          <p:nvPicPr>
            <p:cNvPr id="21" name="Picture 2" descr="MCj0415800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13098" y="-187191"/>
              <a:ext cx="1437036" cy="1729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 21"/>
            <p:cNvGrpSpPr/>
            <p:nvPr/>
          </p:nvGrpSpPr>
          <p:grpSpPr>
            <a:xfrm>
              <a:off x="614019" y="2888062"/>
              <a:ext cx="7939413" cy="558784"/>
              <a:chOff x="530289" y="2868126"/>
              <a:chExt cx="7939413" cy="558784"/>
            </a:xfrm>
          </p:grpSpPr>
          <p:sp>
            <p:nvSpPr>
              <p:cNvPr id="33" name="Rounded Rectangle 32"/>
              <p:cNvSpPr/>
              <p:nvPr/>
            </p:nvSpPr>
            <p:spPr>
              <a:xfrm>
                <a:off x="530289" y="3000716"/>
                <a:ext cx="7939413" cy="426194"/>
              </a:xfrm>
              <a:prstGeom prst="roundRect">
                <a:avLst/>
              </a:prstGeom>
              <a:solidFill>
                <a:schemeClr val="bg1">
                  <a:lumMod val="85000"/>
                </a:schemeClr>
              </a:solidFill>
              <a:ln w="38100" cmpd="sng">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000000"/>
                    </a:solidFill>
                  </a:rPr>
                  <a:t>Control plane switch</a:t>
                </a:r>
                <a:endParaRPr lang="en-US" dirty="0">
                  <a:solidFill>
                    <a:srgbClr val="000000"/>
                  </a:solidFill>
                </a:endParaRPr>
              </a:p>
            </p:txBody>
          </p:sp>
          <p:sp>
            <p:nvSpPr>
              <p:cNvPr id="34" name="Oval 33"/>
              <p:cNvSpPr/>
              <p:nvPr/>
            </p:nvSpPr>
            <p:spPr>
              <a:xfrm>
                <a:off x="1535511" y="2868126"/>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3" name="Oval 22"/>
            <p:cNvSpPr/>
            <p:nvPr/>
          </p:nvSpPr>
          <p:spPr>
            <a:xfrm>
              <a:off x="7400941" y="2906677"/>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4" name="Straight Connector 23"/>
            <p:cNvCxnSpPr/>
            <p:nvPr/>
          </p:nvCxnSpPr>
          <p:spPr>
            <a:xfrm flipV="1">
              <a:off x="1702971" y="3460800"/>
              <a:ext cx="0" cy="876664"/>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25" name="Oval 24"/>
            <p:cNvSpPr/>
            <p:nvPr/>
          </p:nvSpPr>
          <p:spPr>
            <a:xfrm>
              <a:off x="1612252" y="3395679"/>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6" name="Straight Connector 25"/>
            <p:cNvCxnSpPr/>
            <p:nvPr/>
          </p:nvCxnSpPr>
          <p:spPr>
            <a:xfrm flipV="1">
              <a:off x="7499647" y="3485077"/>
              <a:ext cx="0" cy="876664"/>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27" name="Oval 26"/>
            <p:cNvSpPr/>
            <p:nvPr/>
          </p:nvSpPr>
          <p:spPr>
            <a:xfrm>
              <a:off x="7408928" y="3378085"/>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 name="Group 27"/>
            <p:cNvGrpSpPr/>
            <p:nvPr/>
          </p:nvGrpSpPr>
          <p:grpSpPr>
            <a:xfrm>
              <a:off x="4171316" y="4442600"/>
              <a:ext cx="900225" cy="1730418"/>
              <a:chOff x="4143405" y="4592890"/>
              <a:chExt cx="900225" cy="1730418"/>
            </a:xfrm>
          </p:grpSpPr>
          <p:sp>
            <p:nvSpPr>
              <p:cNvPr id="30" name="Rounded Rectangle 29"/>
              <p:cNvSpPr/>
              <p:nvPr/>
            </p:nvSpPr>
            <p:spPr>
              <a:xfrm>
                <a:off x="4234124" y="4592890"/>
                <a:ext cx="726764" cy="1730418"/>
              </a:xfrm>
              <a:prstGeom prst="roundRect">
                <a:avLst/>
              </a:prstGeom>
              <a:solidFill>
                <a:schemeClr val="bg1">
                  <a:lumMod val="85000"/>
                </a:schemeClr>
              </a:solidFill>
              <a:ln w="38100" cmpd="sng">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sz="2000" dirty="0" smtClean="0">
                    <a:solidFill>
                      <a:srgbClr val="000000"/>
                    </a:solidFill>
                  </a:rPr>
                  <a:t>Data plane switch</a:t>
                </a:r>
                <a:endParaRPr lang="en-US" sz="1400" dirty="0">
                  <a:solidFill>
                    <a:srgbClr val="000000"/>
                  </a:solidFill>
                </a:endParaRPr>
              </a:p>
            </p:txBody>
          </p:sp>
          <p:sp>
            <p:nvSpPr>
              <p:cNvPr id="31" name="Oval 30"/>
              <p:cNvSpPr/>
              <p:nvPr/>
            </p:nvSpPr>
            <p:spPr>
              <a:xfrm rot="5400000">
                <a:off x="4143405" y="5367380"/>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rot="5400000">
                <a:off x="4862192" y="5367380"/>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9" name="TextBox 28"/>
            <p:cNvSpPr txBox="1"/>
            <p:nvPr/>
          </p:nvSpPr>
          <p:spPr>
            <a:xfrm>
              <a:off x="3707430" y="6297460"/>
              <a:ext cx="1723849" cy="461665"/>
            </a:xfrm>
            <a:prstGeom prst="rect">
              <a:avLst/>
            </a:prstGeom>
            <a:noFill/>
          </p:spPr>
          <p:txBody>
            <a:bodyPr wrap="none" rtlCol="0">
              <a:spAutoFit/>
            </a:bodyPr>
            <a:lstStyle/>
            <a:p>
              <a:r>
                <a:rPr lang="en-US" sz="2400" dirty="0" smtClean="0"/>
                <a:t>GENI Rack</a:t>
              </a:r>
              <a:endParaRPr lang="en-US" sz="2400" dirty="0"/>
            </a:p>
          </p:txBody>
        </p:sp>
      </p:grpSp>
      <p:cxnSp>
        <p:nvCxnSpPr>
          <p:cNvPr id="3" name="Straight Arrow Connector 2"/>
          <p:cNvCxnSpPr/>
          <p:nvPr/>
        </p:nvCxnSpPr>
        <p:spPr>
          <a:xfrm>
            <a:off x="3107850" y="5541143"/>
            <a:ext cx="3230612" cy="6204"/>
          </a:xfrm>
          <a:prstGeom prst="straightConnector1">
            <a:avLst/>
          </a:prstGeom>
          <a:ln w="152400" cmpd="sng">
            <a:solidFill>
              <a:srgbClr val="4F81BD"/>
            </a:solidFill>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grpSp>
        <p:nvGrpSpPr>
          <p:cNvPr id="58" name="Group 57"/>
          <p:cNvGrpSpPr/>
          <p:nvPr/>
        </p:nvGrpSpPr>
        <p:grpSpPr>
          <a:xfrm>
            <a:off x="2296655" y="3939772"/>
            <a:ext cx="4832472" cy="804836"/>
            <a:chOff x="2296655" y="3981643"/>
            <a:chExt cx="4832472" cy="804836"/>
          </a:xfrm>
          <a:effectLst/>
        </p:grpSpPr>
        <p:cxnSp>
          <p:nvCxnSpPr>
            <p:cNvPr id="51" name="Straight Arrow Connector 50"/>
            <p:cNvCxnSpPr/>
            <p:nvPr/>
          </p:nvCxnSpPr>
          <p:spPr>
            <a:xfrm>
              <a:off x="2296655" y="3981643"/>
              <a:ext cx="4832472" cy="0"/>
            </a:xfrm>
            <a:prstGeom prst="straightConnector1">
              <a:avLst/>
            </a:prstGeom>
            <a:ln w="152400" cmpd="sng">
              <a:solidFill>
                <a:schemeClr val="accent4"/>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a:off x="2380385" y="3981643"/>
              <a:ext cx="0" cy="795423"/>
            </a:xfrm>
            <a:prstGeom prst="straightConnector1">
              <a:avLst/>
            </a:prstGeom>
            <a:ln w="152400" cmpd="sng">
              <a:solidFill>
                <a:schemeClr val="accent4"/>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a:off x="7050854" y="3991056"/>
              <a:ext cx="0" cy="795423"/>
            </a:xfrm>
            <a:prstGeom prst="straightConnector1">
              <a:avLst/>
            </a:prstGeom>
            <a:ln w="152400" cmpd="sng">
              <a:solidFill>
                <a:schemeClr val="accent4"/>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8609827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58"/>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52" name="TextBox 51"/>
          <p:cNvSpPr txBox="1"/>
          <p:nvPr/>
        </p:nvSpPr>
        <p:spPr>
          <a:xfrm>
            <a:off x="208556" y="2476433"/>
            <a:ext cx="8733859" cy="769441"/>
          </a:xfrm>
          <a:prstGeom prst="rect">
            <a:avLst/>
          </a:prstGeom>
          <a:noFill/>
        </p:spPr>
        <p:txBody>
          <a:bodyPr wrap="square" rtlCol="0">
            <a:spAutoFit/>
          </a:bodyPr>
          <a:lstStyle/>
          <a:p>
            <a:pPr algn="ctr"/>
            <a:r>
              <a:rPr lang="en-US" sz="4400" b="1" i="1" dirty="0" smtClean="0"/>
              <a:t>Demo here</a:t>
            </a:r>
          </a:p>
        </p:txBody>
      </p:sp>
    </p:spTree>
    <p:extLst>
      <p:ext uri="{BB962C8B-B14F-4D97-AF65-F5344CB8AC3E}">
        <p14:creationId xmlns:p14="http://schemas.microsoft.com/office/powerpoint/2010/main" val="418563053"/>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326359" y="152936"/>
            <a:ext cx="4182204" cy="6556284"/>
          </a:xfrm>
          <a:ln w="19050" cmpd="sng">
            <a:solidFill>
              <a:schemeClr val="bg1">
                <a:lumMod val="75000"/>
              </a:schemeClr>
            </a:solidFill>
          </a:ln>
        </p:spPr>
        <p:txBody>
          <a:bodyPr>
            <a:normAutofit lnSpcReduction="10000"/>
          </a:bodyPr>
          <a:lstStyle/>
          <a:p>
            <a:pPr marL="0" indent="0">
              <a:buNone/>
            </a:pPr>
            <a:r>
              <a:rPr lang="en-US" sz="2000" dirty="0">
                <a:latin typeface="Courier New"/>
                <a:cs typeface="Courier New"/>
              </a:rPr>
              <a:t># </a:t>
            </a:r>
            <a:r>
              <a:rPr lang="en-US" sz="2000" dirty="0" smtClean="0">
                <a:latin typeface="Courier New"/>
                <a:cs typeface="Courier New"/>
              </a:rPr>
              <a:t>ping server </a:t>
            </a:r>
            <a:r>
              <a:rPr lang="en-US" sz="2000" dirty="0">
                <a:latin typeface="Courier New"/>
                <a:cs typeface="Courier New"/>
              </a:rPr>
              <a:t>data </a:t>
            </a:r>
            <a:r>
              <a:rPr lang="en-US" sz="2000" dirty="0" err="1">
                <a:latin typeface="Courier New"/>
                <a:cs typeface="Courier New"/>
              </a:rPr>
              <a:t>i</a:t>
            </a:r>
            <a:r>
              <a:rPr lang="en-US" sz="2000" dirty="0">
                <a:latin typeface="Courier New"/>
                <a:cs typeface="Courier New"/>
              </a:rPr>
              <a:t>/</a:t>
            </a:r>
            <a:r>
              <a:rPr lang="en-US" sz="2000" dirty="0" smtClean="0">
                <a:latin typeface="Courier New"/>
                <a:cs typeface="Courier New"/>
              </a:rPr>
              <a:t>f</a:t>
            </a:r>
          </a:p>
          <a:p>
            <a:pPr marL="0" indent="0">
              <a:buNone/>
            </a:pPr>
            <a:r>
              <a:rPr lang="en-US" sz="2000" dirty="0" smtClean="0">
                <a:latin typeface="Courier New"/>
                <a:cs typeface="Courier New"/>
              </a:rPr>
              <a:t>$ ping </a:t>
            </a:r>
            <a:r>
              <a:rPr lang="en-US" sz="2000" b="1" dirty="0" smtClean="0">
                <a:latin typeface="Courier New"/>
                <a:cs typeface="Courier New"/>
              </a:rPr>
              <a:t>10.1.1.2</a:t>
            </a:r>
          </a:p>
          <a:p>
            <a:pPr marL="0" indent="0">
              <a:buNone/>
            </a:pPr>
            <a:r>
              <a:rPr lang="en-US" sz="2000" dirty="0" smtClean="0">
                <a:latin typeface="Courier New"/>
                <a:cs typeface="Courier New"/>
              </a:rPr>
              <a:t>…</a:t>
            </a:r>
          </a:p>
          <a:p>
            <a:pPr marL="0" indent="0">
              <a:buNone/>
            </a:pPr>
            <a:endParaRPr lang="en-US" sz="2000" dirty="0" smtClean="0">
              <a:latin typeface="Courier New"/>
              <a:cs typeface="Courier New"/>
            </a:endParaRPr>
          </a:p>
          <a:p>
            <a:pPr marL="0" indent="0">
              <a:buNone/>
            </a:pPr>
            <a:endParaRPr lang="en-US" sz="2000" dirty="0">
              <a:latin typeface="Courier New"/>
              <a:cs typeface="Courier New"/>
            </a:endParaRPr>
          </a:p>
          <a:p>
            <a:pPr marL="0" indent="0">
              <a:buNone/>
            </a:pPr>
            <a:endParaRPr lang="en-US" sz="2000" dirty="0" smtClean="0">
              <a:latin typeface="Courier New"/>
              <a:cs typeface="Courier New"/>
            </a:endParaRPr>
          </a:p>
          <a:p>
            <a:pPr marL="0" indent="0">
              <a:buNone/>
            </a:pPr>
            <a:endParaRPr lang="en-US" sz="2000" dirty="0" smtClean="0">
              <a:latin typeface="Courier New"/>
              <a:cs typeface="Courier New"/>
            </a:endParaRPr>
          </a:p>
          <a:p>
            <a:pPr marL="0" indent="0">
              <a:buNone/>
            </a:pPr>
            <a:endParaRPr lang="en-US" sz="2000" dirty="0">
              <a:latin typeface="Courier New"/>
              <a:cs typeface="Courier New"/>
            </a:endParaRPr>
          </a:p>
          <a:p>
            <a:pPr marL="0" indent="0">
              <a:buNone/>
            </a:pPr>
            <a:endParaRPr lang="en-US" sz="2000" dirty="0" smtClean="0">
              <a:latin typeface="Courier New"/>
              <a:cs typeface="Courier New"/>
            </a:endParaRPr>
          </a:p>
          <a:p>
            <a:pPr marL="0" indent="0">
              <a:buNone/>
            </a:pPr>
            <a:r>
              <a:rPr lang="en-US" sz="2000" dirty="0">
                <a:latin typeface="Courier New"/>
                <a:cs typeface="Courier New"/>
              </a:rPr>
              <a:t># ping server </a:t>
            </a:r>
            <a:r>
              <a:rPr lang="en-US" sz="2000" dirty="0" smtClean="0">
                <a:latin typeface="Courier New"/>
                <a:cs typeface="Courier New"/>
              </a:rPr>
              <a:t>ctrl </a:t>
            </a:r>
            <a:r>
              <a:rPr lang="en-US" sz="2000" dirty="0" err="1" smtClean="0">
                <a:latin typeface="Courier New"/>
                <a:cs typeface="Courier New"/>
              </a:rPr>
              <a:t>i</a:t>
            </a:r>
            <a:r>
              <a:rPr lang="en-US" sz="2000" dirty="0">
                <a:latin typeface="Courier New"/>
                <a:cs typeface="Courier New"/>
              </a:rPr>
              <a:t>/</a:t>
            </a:r>
            <a:r>
              <a:rPr lang="en-US" sz="2000" dirty="0" smtClean="0">
                <a:latin typeface="Courier New"/>
                <a:cs typeface="Courier New"/>
              </a:rPr>
              <a:t>f</a:t>
            </a:r>
          </a:p>
          <a:p>
            <a:pPr marL="0" indent="0">
              <a:buNone/>
            </a:pPr>
            <a:r>
              <a:rPr lang="en-US" sz="2000" dirty="0">
                <a:latin typeface="Courier New"/>
                <a:cs typeface="Courier New"/>
              </a:rPr>
              <a:t>$ ping </a:t>
            </a:r>
            <a:r>
              <a:rPr lang="en-US" sz="2000" b="1" dirty="0" smtClean="0">
                <a:latin typeface="Courier New"/>
                <a:cs typeface="Courier New"/>
              </a:rPr>
              <a:t>172.17.2.4</a:t>
            </a:r>
            <a:endParaRPr lang="en-US" sz="2000" b="1" dirty="0">
              <a:latin typeface="Courier New"/>
              <a:cs typeface="Courier New"/>
            </a:endParaRPr>
          </a:p>
          <a:p>
            <a:pPr marL="0" indent="0">
              <a:buNone/>
            </a:pPr>
            <a:r>
              <a:rPr lang="en-US" sz="2000" dirty="0" smtClean="0">
                <a:latin typeface="Courier New"/>
                <a:cs typeface="Courier New"/>
              </a:rPr>
              <a:t>…</a:t>
            </a:r>
          </a:p>
          <a:p>
            <a:pPr marL="0" indent="0">
              <a:buNone/>
            </a:pPr>
            <a:endParaRPr lang="en-US" sz="2000" dirty="0">
              <a:latin typeface="Courier New"/>
              <a:cs typeface="Courier New"/>
            </a:endParaRPr>
          </a:p>
          <a:p>
            <a:pPr marL="0" indent="0">
              <a:buNone/>
            </a:pPr>
            <a:endParaRPr lang="en-US" sz="2000" dirty="0" smtClean="0">
              <a:latin typeface="Courier New"/>
              <a:cs typeface="Courier New"/>
            </a:endParaRPr>
          </a:p>
          <a:p>
            <a:pPr marL="0" indent="0">
              <a:buNone/>
            </a:pPr>
            <a:endParaRPr lang="en-US" sz="2000" dirty="0">
              <a:latin typeface="Courier New"/>
              <a:cs typeface="Courier New"/>
            </a:endParaRPr>
          </a:p>
          <a:p>
            <a:pPr marL="0" indent="0">
              <a:buNone/>
            </a:pPr>
            <a:endParaRPr lang="en-US" sz="2000" dirty="0">
              <a:latin typeface="Courier New"/>
              <a:cs typeface="Courier New"/>
            </a:endParaRPr>
          </a:p>
          <a:p>
            <a:pPr marL="0" indent="0">
              <a:buNone/>
            </a:pPr>
            <a:endParaRPr lang="en-US" sz="2000" dirty="0" smtClean="0">
              <a:latin typeface="Courier New"/>
              <a:cs typeface="Courier New"/>
            </a:endParaRPr>
          </a:p>
          <a:p>
            <a:pPr marL="0" indent="0">
              <a:buNone/>
            </a:pPr>
            <a:endParaRPr lang="en-US" sz="2000" dirty="0">
              <a:latin typeface="Courier New"/>
              <a:cs typeface="Courier New"/>
            </a:endParaRPr>
          </a:p>
          <a:p>
            <a:pPr marL="0" indent="0">
              <a:buNone/>
            </a:pPr>
            <a:r>
              <a:rPr lang="en-US" sz="2000" dirty="0" smtClean="0">
                <a:latin typeface="Courier New"/>
                <a:cs typeface="Courier New"/>
              </a:rPr>
              <a:t>$ exit</a:t>
            </a:r>
            <a:endParaRPr lang="en-US" sz="2000" dirty="0">
              <a:latin typeface="Courier New"/>
              <a:cs typeface="Courier New"/>
            </a:endParaRPr>
          </a:p>
        </p:txBody>
      </p:sp>
      <p:sp>
        <p:nvSpPr>
          <p:cNvPr id="8" name="Content Placeholder 4"/>
          <p:cNvSpPr txBox="1">
            <a:spLocks/>
          </p:cNvSpPr>
          <p:nvPr/>
        </p:nvSpPr>
        <p:spPr>
          <a:xfrm>
            <a:off x="4766787" y="152936"/>
            <a:ext cx="4182204" cy="6556284"/>
          </a:xfrm>
          <a:prstGeom prst="rect">
            <a:avLst/>
          </a:prstGeom>
          <a:solidFill>
            <a:srgbClr val="000000"/>
          </a:solidFill>
          <a:ln w="19050" cmpd="sng">
            <a:solidFill>
              <a:schemeClr val="bg1">
                <a:lumMod val="75000"/>
              </a:schemeClr>
            </a:solidFill>
          </a:ln>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rgbClr val="00FF00"/>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0FF00"/>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00FF0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FF0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FF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2424"/>
              </a:spcBef>
              <a:buNone/>
            </a:pPr>
            <a:endParaRPr lang="en-US" sz="2000" dirty="0" smtClean="0">
              <a:solidFill>
                <a:srgbClr val="4BACC6"/>
              </a:solidFill>
              <a:latin typeface="Courier New"/>
              <a:cs typeface="Courier New"/>
            </a:endParaRPr>
          </a:p>
          <a:p>
            <a:pPr marL="0" indent="0">
              <a:spcBef>
                <a:spcPts val="2424"/>
              </a:spcBef>
              <a:buNone/>
            </a:pPr>
            <a:endParaRPr lang="en-US" sz="2000" dirty="0" smtClean="0">
              <a:solidFill>
                <a:srgbClr val="4BACC6"/>
              </a:solidFill>
              <a:latin typeface="Courier New"/>
              <a:cs typeface="Courier New"/>
            </a:endParaRPr>
          </a:p>
          <a:p>
            <a:pPr marL="0" indent="0">
              <a:buNone/>
            </a:pPr>
            <a:r>
              <a:rPr lang="en-US" sz="1800" dirty="0" smtClean="0">
                <a:solidFill>
                  <a:schemeClr val="bg1">
                    <a:lumMod val="75000"/>
                  </a:schemeClr>
                </a:solidFill>
                <a:latin typeface="Courier New"/>
                <a:cs typeface="Courier New"/>
              </a:rPr>
              <a:t># For </a:t>
            </a:r>
            <a:r>
              <a:rPr lang="en-US" sz="1800" dirty="0" err="1" smtClean="0">
                <a:solidFill>
                  <a:schemeClr val="bg1">
                    <a:lumMod val="75000"/>
                  </a:schemeClr>
                </a:solidFill>
                <a:latin typeface="Courier New"/>
                <a:cs typeface="Courier New"/>
              </a:rPr>
              <a:t>ExoGENI</a:t>
            </a:r>
            <a:r>
              <a:rPr lang="en-US" sz="1800" dirty="0" smtClean="0">
                <a:solidFill>
                  <a:schemeClr val="bg1">
                    <a:lumMod val="75000"/>
                  </a:schemeClr>
                </a:solidFill>
                <a:latin typeface="Courier New"/>
                <a:cs typeface="Courier New"/>
              </a:rPr>
              <a:t> only do:</a:t>
            </a:r>
          </a:p>
          <a:p>
            <a:pPr marL="0" indent="0">
              <a:buNone/>
            </a:pPr>
            <a:r>
              <a:rPr lang="en-US" sz="1800" dirty="0" smtClean="0">
                <a:solidFill>
                  <a:schemeClr val="bg1">
                    <a:lumMod val="75000"/>
                  </a:schemeClr>
                </a:solidFill>
                <a:latin typeface="Courier New"/>
                <a:cs typeface="Courier New"/>
              </a:rPr>
              <a:t>$ </a:t>
            </a:r>
            <a:r>
              <a:rPr lang="en-US" sz="1800" dirty="0" err="1" smtClean="0">
                <a:solidFill>
                  <a:schemeClr val="bg1">
                    <a:lumMod val="75000"/>
                  </a:schemeClr>
                </a:solidFill>
                <a:latin typeface="Courier New"/>
                <a:cs typeface="Courier New"/>
              </a:rPr>
              <a:t>sudo</a:t>
            </a:r>
            <a:r>
              <a:rPr lang="en-US" sz="1800" dirty="0" smtClean="0">
                <a:solidFill>
                  <a:schemeClr val="bg1">
                    <a:lumMod val="75000"/>
                  </a:schemeClr>
                </a:solidFill>
                <a:latin typeface="Courier New"/>
                <a:cs typeface="Courier New"/>
              </a:rPr>
              <a:t> service </a:t>
            </a:r>
            <a:r>
              <a:rPr lang="en-US" sz="1800" dirty="0" err="1">
                <a:solidFill>
                  <a:schemeClr val="bg1">
                    <a:lumMod val="75000"/>
                  </a:schemeClr>
                </a:solidFill>
                <a:latin typeface="Courier New"/>
                <a:cs typeface="Courier New"/>
              </a:rPr>
              <a:t>neuca</a:t>
            </a:r>
            <a:r>
              <a:rPr lang="en-US" sz="1800" dirty="0">
                <a:solidFill>
                  <a:schemeClr val="bg1">
                    <a:lumMod val="75000"/>
                  </a:schemeClr>
                </a:solidFill>
                <a:latin typeface="Courier New"/>
                <a:cs typeface="Courier New"/>
              </a:rPr>
              <a:t> </a:t>
            </a:r>
            <a:r>
              <a:rPr lang="en-US" sz="1800" dirty="0" smtClean="0">
                <a:solidFill>
                  <a:schemeClr val="bg1">
                    <a:lumMod val="75000"/>
                  </a:schemeClr>
                </a:solidFill>
                <a:latin typeface="Courier New"/>
                <a:cs typeface="Courier New"/>
              </a:rPr>
              <a:t>stop </a:t>
            </a:r>
          </a:p>
          <a:p>
            <a:pPr marL="0" indent="0">
              <a:buNone/>
            </a:pPr>
            <a:r>
              <a:rPr lang="en-US" sz="1800" dirty="0">
                <a:solidFill>
                  <a:srgbClr val="4BACC6"/>
                </a:solidFill>
                <a:latin typeface="Courier New"/>
                <a:cs typeface="Courier New"/>
              </a:rPr>
              <a:t># bring down data </a:t>
            </a:r>
            <a:r>
              <a:rPr lang="en-US" sz="1800" dirty="0" err="1">
                <a:solidFill>
                  <a:srgbClr val="4BACC6"/>
                </a:solidFill>
                <a:latin typeface="Courier New"/>
                <a:cs typeface="Courier New"/>
              </a:rPr>
              <a:t>i</a:t>
            </a:r>
            <a:r>
              <a:rPr lang="en-US" sz="1800" dirty="0">
                <a:solidFill>
                  <a:srgbClr val="4BACC6"/>
                </a:solidFill>
                <a:latin typeface="Courier New"/>
                <a:cs typeface="Courier New"/>
              </a:rPr>
              <a:t>/f</a:t>
            </a:r>
          </a:p>
          <a:p>
            <a:pPr marL="0" indent="0">
              <a:buNone/>
            </a:pPr>
            <a:r>
              <a:rPr lang="en-US" sz="1800" dirty="0" smtClean="0">
                <a:solidFill>
                  <a:srgbClr val="4BACC6"/>
                </a:solidFill>
                <a:latin typeface="Courier New"/>
                <a:cs typeface="Courier New"/>
              </a:rPr>
              <a:t>$ </a:t>
            </a:r>
            <a:r>
              <a:rPr lang="en-US" sz="1800" dirty="0" err="1" smtClean="0">
                <a:solidFill>
                  <a:srgbClr val="4BACC6"/>
                </a:solidFill>
                <a:latin typeface="Courier New"/>
                <a:cs typeface="Courier New"/>
              </a:rPr>
              <a:t>sudo</a:t>
            </a:r>
            <a:r>
              <a:rPr lang="en-US" sz="1800" dirty="0" smtClean="0">
                <a:solidFill>
                  <a:srgbClr val="4BACC6"/>
                </a:solidFill>
                <a:latin typeface="Courier New"/>
                <a:cs typeface="Courier New"/>
              </a:rPr>
              <a:t> </a:t>
            </a:r>
            <a:r>
              <a:rPr lang="en-US" sz="1800" dirty="0" err="1" smtClean="0">
                <a:solidFill>
                  <a:srgbClr val="4BACC6"/>
                </a:solidFill>
                <a:latin typeface="Courier New"/>
                <a:cs typeface="Courier New"/>
              </a:rPr>
              <a:t>ifconfig</a:t>
            </a:r>
            <a:r>
              <a:rPr lang="en-US" sz="1800" dirty="0" smtClean="0">
                <a:solidFill>
                  <a:srgbClr val="4BACC6"/>
                </a:solidFill>
                <a:latin typeface="Courier New"/>
                <a:cs typeface="Courier New"/>
              </a:rPr>
              <a:t> </a:t>
            </a:r>
            <a:r>
              <a:rPr lang="en-US" sz="1800" b="1" dirty="0" smtClean="0">
                <a:solidFill>
                  <a:srgbClr val="4BACC6"/>
                </a:solidFill>
                <a:latin typeface="Courier New"/>
                <a:cs typeface="Courier New"/>
              </a:rPr>
              <a:t>eth12541</a:t>
            </a:r>
            <a:r>
              <a:rPr lang="en-US" sz="1800" dirty="0" smtClean="0">
                <a:solidFill>
                  <a:srgbClr val="4BACC6"/>
                </a:solidFill>
                <a:latin typeface="Courier New"/>
                <a:cs typeface="Courier New"/>
              </a:rPr>
              <a:t> down</a:t>
            </a:r>
          </a:p>
          <a:p>
            <a:pPr marL="0" indent="0">
              <a:buNone/>
            </a:pPr>
            <a:endParaRPr lang="en-US" sz="1800" dirty="0" smtClean="0">
              <a:solidFill>
                <a:srgbClr val="4BACC6"/>
              </a:solidFill>
              <a:latin typeface="Courier New"/>
              <a:cs typeface="Courier New"/>
            </a:endParaRPr>
          </a:p>
          <a:p>
            <a:pPr marL="0" indent="0">
              <a:buNone/>
            </a:pPr>
            <a:endParaRPr lang="en-US" sz="1800" dirty="0" smtClean="0">
              <a:solidFill>
                <a:srgbClr val="4BACC6"/>
              </a:solidFill>
              <a:latin typeface="Courier New"/>
              <a:cs typeface="Courier New"/>
            </a:endParaRPr>
          </a:p>
          <a:p>
            <a:pPr marL="0" indent="0">
              <a:buNone/>
            </a:pPr>
            <a:endParaRPr lang="en-US" sz="1800" dirty="0">
              <a:solidFill>
                <a:srgbClr val="4BACC6"/>
              </a:solidFill>
              <a:latin typeface="Courier New"/>
              <a:cs typeface="Courier New"/>
            </a:endParaRPr>
          </a:p>
          <a:p>
            <a:pPr marL="0" indent="0">
              <a:buNone/>
            </a:pPr>
            <a:endParaRPr lang="en-US" sz="1800" dirty="0">
              <a:solidFill>
                <a:srgbClr val="4BACC6"/>
              </a:solidFill>
              <a:latin typeface="Courier New"/>
              <a:cs typeface="Courier New"/>
            </a:endParaRPr>
          </a:p>
          <a:p>
            <a:pPr marL="0" indent="0">
              <a:buNone/>
            </a:pPr>
            <a:endParaRPr lang="en-US" sz="1800" dirty="0" smtClean="0">
              <a:solidFill>
                <a:srgbClr val="4BACC6"/>
              </a:solidFill>
              <a:latin typeface="Courier New"/>
              <a:cs typeface="Courier New"/>
            </a:endParaRPr>
          </a:p>
          <a:p>
            <a:pPr marL="0" indent="0">
              <a:spcBef>
                <a:spcPts val="2424"/>
              </a:spcBef>
              <a:buNone/>
            </a:pPr>
            <a:r>
              <a:rPr lang="en-US" sz="1800" dirty="0" smtClean="0">
                <a:solidFill>
                  <a:srgbClr val="4BACC6"/>
                </a:solidFill>
                <a:latin typeface="Courier New"/>
                <a:cs typeface="Courier New"/>
              </a:rPr>
              <a:t># </a:t>
            </a:r>
            <a:r>
              <a:rPr lang="en-US" sz="1800" dirty="0">
                <a:solidFill>
                  <a:srgbClr val="4BACC6"/>
                </a:solidFill>
                <a:latin typeface="Courier New"/>
                <a:cs typeface="Courier New"/>
              </a:rPr>
              <a:t>bring down </a:t>
            </a:r>
            <a:r>
              <a:rPr lang="en-US" sz="1800" dirty="0" smtClean="0">
                <a:solidFill>
                  <a:srgbClr val="4BACC6"/>
                </a:solidFill>
                <a:latin typeface="Courier New"/>
                <a:cs typeface="Courier New"/>
              </a:rPr>
              <a:t>ctrl </a:t>
            </a:r>
            <a:r>
              <a:rPr lang="en-US" sz="1800" dirty="0" err="1" smtClean="0">
                <a:solidFill>
                  <a:srgbClr val="4BACC6"/>
                </a:solidFill>
                <a:latin typeface="Courier New"/>
                <a:cs typeface="Courier New"/>
              </a:rPr>
              <a:t>i</a:t>
            </a:r>
            <a:r>
              <a:rPr lang="en-US" sz="1800" dirty="0">
                <a:solidFill>
                  <a:srgbClr val="4BACC6"/>
                </a:solidFill>
                <a:latin typeface="Courier New"/>
                <a:cs typeface="Courier New"/>
              </a:rPr>
              <a:t>/f</a:t>
            </a:r>
          </a:p>
          <a:p>
            <a:pPr marL="0" indent="0">
              <a:buNone/>
            </a:pPr>
            <a:r>
              <a:rPr lang="en-US" sz="1800" dirty="0" smtClean="0">
                <a:solidFill>
                  <a:srgbClr val="4BACC6"/>
                </a:solidFill>
                <a:latin typeface="Courier New"/>
                <a:cs typeface="Courier New"/>
              </a:rPr>
              <a:t>$ </a:t>
            </a:r>
            <a:r>
              <a:rPr lang="en-US" sz="1800" dirty="0" err="1">
                <a:solidFill>
                  <a:srgbClr val="4BACC6"/>
                </a:solidFill>
                <a:latin typeface="Courier New"/>
                <a:cs typeface="Courier New"/>
              </a:rPr>
              <a:t>sudo</a:t>
            </a:r>
            <a:r>
              <a:rPr lang="en-US" sz="1800" dirty="0">
                <a:solidFill>
                  <a:srgbClr val="4BACC6"/>
                </a:solidFill>
                <a:latin typeface="Courier New"/>
                <a:cs typeface="Courier New"/>
              </a:rPr>
              <a:t> </a:t>
            </a:r>
            <a:r>
              <a:rPr lang="en-US" sz="1800" dirty="0" err="1">
                <a:solidFill>
                  <a:srgbClr val="4BACC6"/>
                </a:solidFill>
                <a:latin typeface="Courier New"/>
                <a:cs typeface="Courier New"/>
              </a:rPr>
              <a:t>ifconfig</a:t>
            </a:r>
            <a:r>
              <a:rPr lang="en-US" sz="1800" dirty="0">
                <a:solidFill>
                  <a:srgbClr val="4BACC6"/>
                </a:solidFill>
                <a:latin typeface="Courier New"/>
                <a:cs typeface="Courier New"/>
              </a:rPr>
              <a:t> </a:t>
            </a:r>
            <a:r>
              <a:rPr lang="en-US" sz="1800" b="1" dirty="0" smtClean="0">
                <a:solidFill>
                  <a:srgbClr val="4BACC6"/>
                </a:solidFill>
                <a:latin typeface="Courier New"/>
                <a:cs typeface="Courier New"/>
              </a:rPr>
              <a:t>eth999</a:t>
            </a:r>
            <a:r>
              <a:rPr lang="en-US" sz="1800" dirty="0" smtClean="0">
                <a:solidFill>
                  <a:srgbClr val="4BACC6"/>
                </a:solidFill>
                <a:latin typeface="Courier New"/>
                <a:cs typeface="Courier New"/>
              </a:rPr>
              <a:t> down</a:t>
            </a:r>
            <a:endParaRPr lang="en-US" sz="1800" dirty="0">
              <a:solidFill>
                <a:srgbClr val="4BACC6"/>
              </a:solidFill>
              <a:latin typeface="Courier New"/>
              <a:cs typeface="Courier New"/>
            </a:endParaRPr>
          </a:p>
        </p:txBody>
      </p:sp>
      <p:pic>
        <p:nvPicPr>
          <p:cNvPr id="25" name="Picture 24" descr="skd188256sd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6725" y="5665980"/>
            <a:ext cx="1589752" cy="1362456"/>
          </a:xfrm>
          <a:prstGeom prst="rect">
            <a:avLst/>
          </a:prstGeom>
        </p:spPr>
      </p:pic>
      <p:sp>
        <p:nvSpPr>
          <p:cNvPr id="26" name="TextBox 25"/>
          <p:cNvSpPr txBox="1"/>
          <p:nvPr/>
        </p:nvSpPr>
        <p:spPr>
          <a:xfrm>
            <a:off x="7543175" y="5837591"/>
            <a:ext cx="1210113" cy="353943"/>
          </a:xfrm>
          <a:prstGeom prst="rect">
            <a:avLst/>
          </a:prstGeom>
          <a:noFill/>
        </p:spPr>
        <p:txBody>
          <a:bodyPr wrap="square" rtlCol="0">
            <a:spAutoFit/>
          </a:bodyPr>
          <a:lstStyle/>
          <a:p>
            <a:pPr algn="ctr"/>
            <a:r>
              <a:rPr lang="en-US" sz="1700" dirty="0">
                <a:solidFill>
                  <a:schemeClr val="bg1"/>
                </a:solidFill>
              </a:rPr>
              <a:t>s</a:t>
            </a:r>
            <a:r>
              <a:rPr lang="en-US" sz="1700" dirty="0" smtClean="0">
                <a:solidFill>
                  <a:schemeClr val="bg1"/>
                </a:solidFill>
              </a:rPr>
              <a:t>erver</a:t>
            </a:r>
          </a:p>
        </p:txBody>
      </p:sp>
      <p:pic>
        <p:nvPicPr>
          <p:cNvPr id="27" name="Picture 26" descr="skd188256sd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804033" y="5608295"/>
            <a:ext cx="1584287" cy="1357773"/>
          </a:xfrm>
          <a:prstGeom prst="rect">
            <a:avLst/>
          </a:prstGeom>
        </p:spPr>
      </p:pic>
      <p:sp>
        <p:nvSpPr>
          <p:cNvPr id="28" name="TextBox 27"/>
          <p:cNvSpPr txBox="1"/>
          <p:nvPr/>
        </p:nvSpPr>
        <p:spPr>
          <a:xfrm>
            <a:off x="3361956" y="5769738"/>
            <a:ext cx="965894" cy="353943"/>
          </a:xfrm>
          <a:prstGeom prst="rect">
            <a:avLst/>
          </a:prstGeom>
          <a:noFill/>
        </p:spPr>
        <p:txBody>
          <a:bodyPr wrap="square" rtlCol="0">
            <a:spAutoFit/>
          </a:bodyPr>
          <a:lstStyle/>
          <a:p>
            <a:pPr algn="ctr"/>
            <a:r>
              <a:rPr lang="en-US" sz="1700" dirty="0">
                <a:solidFill>
                  <a:schemeClr val="bg1"/>
                </a:solidFill>
              </a:rPr>
              <a:t>c</a:t>
            </a:r>
            <a:r>
              <a:rPr lang="en-US" sz="1700" dirty="0" smtClean="0">
                <a:solidFill>
                  <a:schemeClr val="bg1"/>
                </a:solidFill>
              </a:rPr>
              <a:t>lient</a:t>
            </a:r>
          </a:p>
        </p:txBody>
      </p:sp>
      <p:grpSp>
        <p:nvGrpSpPr>
          <p:cNvPr id="10" name="Group 9"/>
          <p:cNvGrpSpPr/>
          <p:nvPr/>
        </p:nvGrpSpPr>
        <p:grpSpPr>
          <a:xfrm>
            <a:off x="4313166" y="36495"/>
            <a:ext cx="541209" cy="452517"/>
            <a:chOff x="230820" y="270791"/>
            <a:chExt cx="541209" cy="452517"/>
          </a:xfrm>
        </p:grpSpPr>
        <p:sp>
          <p:nvSpPr>
            <p:cNvPr id="11" name="Oval 10"/>
            <p:cNvSpPr/>
            <p:nvPr/>
          </p:nvSpPr>
          <p:spPr>
            <a:xfrm>
              <a:off x="270068" y="270791"/>
              <a:ext cx="452517" cy="452517"/>
            </a:xfrm>
            <a:prstGeom prst="ellipse">
              <a:avLst/>
            </a:prstGeom>
            <a:solidFill>
              <a:schemeClr val="accent3">
                <a:lumMod val="20000"/>
                <a:lumOff val="80000"/>
              </a:schemeClr>
            </a:solidFill>
            <a:ln w="3810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12" name="TextBox 11"/>
            <p:cNvSpPr txBox="1"/>
            <p:nvPr/>
          </p:nvSpPr>
          <p:spPr>
            <a:xfrm>
              <a:off x="230820" y="280815"/>
              <a:ext cx="541209" cy="400110"/>
            </a:xfrm>
            <a:prstGeom prst="rect">
              <a:avLst/>
            </a:prstGeom>
            <a:noFill/>
          </p:spPr>
          <p:txBody>
            <a:bodyPr wrap="none" rtlCol="0">
              <a:spAutoFit/>
            </a:bodyPr>
            <a:lstStyle/>
            <a:p>
              <a:r>
                <a:rPr lang="en-US" sz="2000" b="1" dirty="0" smtClean="0"/>
                <a:t>5.3</a:t>
              </a:r>
              <a:endParaRPr lang="en-US" sz="2000" b="1" dirty="0"/>
            </a:p>
          </p:txBody>
        </p:sp>
      </p:grpSp>
      <p:grpSp>
        <p:nvGrpSpPr>
          <p:cNvPr id="19" name="Group 18"/>
          <p:cNvGrpSpPr/>
          <p:nvPr/>
        </p:nvGrpSpPr>
        <p:grpSpPr>
          <a:xfrm>
            <a:off x="4352414" y="3164676"/>
            <a:ext cx="543739" cy="452517"/>
            <a:chOff x="230820" y="270791"/>
            <a:chExt cx="543739" cy="452517"/>
          </a:xfrm>
        </p:grpSpPr>
        <p:sp>
          <p:nvSpPr>
            <p:cNvPr id="20" name="Oval 19"/>
            <p:cNvSpPr/>
            <p:nvPr/>
          </p:nvSpPr>
          <p:spPr>
            <a:xfrm>
              <a:off x="270068" y="270791"/>
              <a:ext cx="452517" cy="452517"/>
            </a:xfrm>
            <a:prstGeom prst="ellipse">
              <a:avLst/>
            </a:prstGeom>
            <a:solidFill>
              <a:schemeClr val="accent3">
                <a:lumMod val="20000"/>
                <a:lumOff val="80000"/>
              </a:schemeClr>
            </a:solidFill>
            <a:ln w="3810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21" name="TextBox 20"/>
            <p:cNvSpPr txBox="1"/>
            <p:nvPr/>
          </p:nvSpPr>
          <p:spPr>
            <a:xfrm>
              <a:off x="230820" y="280815"/>
              <a:ext cx="543739" cy="400110"/>
            </a:xfrm>
            <a:prstGeom prst="rect">
              <a:avLst/>
            </a:prstGeom>
            <a:noFill/>
          </p:spPr>
          <p:txBody>
            <a:bodyPr wrap="none" rtlCol="0">
              <a:spAutoFit/>
            </a:bodyPr>
            <a:lstStyle/>
            <a:p>
              <a:r>
                <a:rPr lang="en-US" sz="2000" b="1" dirty="0" smtClean="0"/>
                <a:t>5.4</a:t>
              </a:r>
              <a:endParaRPr lang="en-US" sz="2000" b="1" dirty="0"/>
            </a:p>
          </p:txBody>
        </p:sp>
      </p:grpSp>
      <p:grpSp>
        <p:nvGrpSpPr>
          <p:cNvPr id="22" name="Group 21"/>
          <p:cNvGrpSpPr/>
          <p:nvPr/>
        </p:nvGrpSpPr>
        <p:grpSpPr>
          <a:xfrm>
            <a:off x="4307324" y="1722718"/>
            <a:ext cx="471594" cy="474738"/>
            <a:chOff x="8693573" y="768047"/>
            <a:chExt cx="471594" cy="474738"/>
          </a:xfrm>
        </p:grpSpPr>
        <p:sp>
          <p:nvSpPr>
            <p:cNvPr id="23" name="Rectangle 22"/>
            <p:cNvSpPr/>
            <p:nvPr/>
          </p:nvSpPr>
          <p:spPr>
            <a:xfrm>
              <a:off x="8693573" y="768047"/>
              <a:ext cx="471594" cy="474738"/>
            </a:xfrm>
            <a:prstGeom prst="rect">
              <a:avLst/>
            </a:prstGeom>
            <a:solidFill>
              <a:srgbClr val="FFFFFF"/>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24" name="Picture 23"/>
            <p:cNvPicPr>
              <a:picLocks noChangeAspect="1"/>
            </p:cNvPicPr>
            <p:nvPr/>
          </p:nvPicPr>
          <p:blipFill>
            <a:blip r:embed="rId4"/>
            <a:stretch>
              <a:fillRect/>
            </a:stretch>
          </p:blipFill>
          <p:spPr>
            <a:xfrm>
              <a:off x="8693573" y="768047"/>
              <a:ext cx="471594" cy="474738"/>
            </a:xfrm>
            <a:prstGeom prst="rect">
              <a:avLst/>
            </a:prstGeom>
            <a:ln w="57150" cmpd="sng">
              <a:solidFill>
                <a:srgbClr val="BFBFBF"/>
              </a:solidFill>
            </a:ln>
          </p:spPr>
        </p:pic>
      </p:grpSp>
    </p:spTree>
    <p:extLst>
      <p:ext uri="{BB962C8B-B14F-4D97-AF65-F5344CB8AC3E}">
        <p14:creationId xmlns:p14="http://schemas.microsoft.com/office/powerpoint/2010/main" val="3680022505"/>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52" name="TextBox 51"/>
          <p:cNvSpPr txBox="1"/>
          <p:nvPr/>
        </p:nvSpPr>
        <p:spPr>
          <a:xfrm>
            <a:off x="208556" y="2476433"/>
            <a:ext cx="8733859" cy="769441"/>
          </a:xfrm>
          <a:prstGeom prst="rect">
            <a:avLst/>
          </a:prstGeom>
          <a:noFill/>
        </p:spPr>
        <p:txBody>
          <a:bodyPr wrap="square" rtlCol="0">
            <a:spAutoFit/>
          </a:bodyPr>
          <a:lstStyle/>
          <a:p>
            <a:pPr algn="ctr"/>
            <a:r>
              <a:rPr lang="en-US" sz="4400" b="1" i="1" dirty="0" smtClean="0"/>
              <a:t>Demo here</a:t>
            </a:r>
          </a:p>
        </p:txBody>
      </p:sp>
    </p:spTree>
    <p:extLst>
      <p:ext uri="{BB962C8B-B14F-4D97-AF65-F5344CB8AC3E}">
        <p14:creationId xmlns:p14="http://schemas.microsoft.com/office/powerpoint/2010/main" val="3955036904"/>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pSp>
        <p:nvGrpSpPr>
          <p:cNvPr id="10" name="Group 9"/>
          <p:cNvGrpSpPr/>
          <p:nvPr/>
        </p:nvGrpSpPr>
        <p:grpSpPr>
          <a:xfrm>
            <a:off x="190537" y="161988"/>
            <a:ext cx="543739" cy="452517"/>
            <a:chOff x="230820" y="270791"/>
            <a:chExt cx="543739" cy="452517"/>
          </a:xfrm>
        </p:grpSpPr>
        <p:sp>
          <p:nvSpPr>
            <p:cNvPr id="11" name="Oval 10"/>
            <p:cNvSpPr/>
            <p:nvPr/>
          </p:nvSpPr>
          <p:spPr>
            <a:xfrm>
              <a:off x="270068" y="270791"/>
              <a:ext cx="452517" cy="452517"/>
            </a:xfrm>
            <a:prstGeom prst="ellipse">
              <a:avLst/>
            </a:prstGeom>
            <a:solidFill>
              <a:schemeClr val="accent3">
                <a:lumMod val="20000"/>
                <a:lumOff val="80000"/>
              </a:schemeClr>
            </a:solidFill>
            <a:ln w="3810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12" name="TextBox 11"/>
            <p:cNvSpPr txBox="1"/>
            <p:nvPr/>
          </p:nvSpPr>
          <p:spPr>
            <a:xfrm>
              <a:off x="230820" y="280815"/>
              <a:ext cx="543739" cy="400110"/>
            </a:xfrm>
            <a:prstGeom prst="rect">
              <a:avLst/>
            </a:prstGeom>
            <a:noFill/>
          </p:spPr>
          <p:txBody>
            <a:bodyPr wrap="none" rtlCol="0">
              <a:spAutoFit/>
            </a:bodyPr>
            <a:lstStyle/>
            <a:p>
              <a:r>
                <a:rPr lang="en-US" sz="2000" b="1" dirty="0" smtClean="0"/>
                <a:t>5.4</a:t>
              </a:r>
              <a:endParaRPr lang="en-US" sz="2000" b="1" dirty="0"/>
            </a:p>
          </p:txBody>
        </p:sp>
      </p:grpSp>
      <p:sp>
        <p:nvSpPr>
          <p:cNvPr id="4" name="TextBox 3"/>
          <p:cNvSpPr txBox="1"/>
          <p:nvPr/>
        </p:nvSpPr>
        <p:spPr>
          <a:xfrm>
            <a:off x="734276" y="67154"/>
            <a:ext cx="8733859" cy="954107"/>
          </a:xfrm>
          <a:prstGeom prst="rect">
            <a:avLst/>
          </a:prstGeom>
          <a:noFill/>
        </p:spPr>
        <p:txBody>
          <a:bodyPr wrap="square" rtlCol="0">
            <a:spAutoFit/>
          </a:bodyPr>
          <a:lstStyle/>
          <a:p>
            <a:r>
              <a:rPr lang="en-US" sz="2800" i="1" dirty="0" smtClean="0"/>
              <a:t>When you bring down the </a:t>
            </a:r>
            <a:r>
              <a:rPr lang="en-US" sz="2800" b="1" i="1" dirty="0" smtClean="0">
                <a:solidFill>
                  <a:schemeClr val="accent1"/>
                </a:solidFill>
              </a:rPr>
              <a:t>data</a:t>
            </a:r>
            <a:r>
              <a:rPr lang="en-US" sz="2800" i="1" dirty="0" smtClean="0">
                <a:solidFill>
                  <a:schemeClr val="accent1"/>
                </a:solidFill>
              </a:rPr>
              <a:t> </a:t>
            </a:r>
            <a:r>
              <a:rPr lang="en-US" sz="2800" i="1" dirty="0" smtClean="0"/>
              <a:t>interface, the destination should become unreachable.  Why?</a:t>
            </a:r>
          </a:p>
        </p:txBody>
      </p:sp>
      <p:grpSp>
        <p:nvGrpSpPr>
          <p:cNvPr id="6" name="Group 5"/>
          <p:cNvGrpSpPr/>
          <p:nvPr/>
        </p:nvGrpSpPr>
        <p:grpSpPr>
          <a:xfrm>
            <a:off x="1336668" y="1101584"/>
            <a:ext cx="6768207" cy="5679206"/>
            <a:chOff x="427205" y="-187191"/>
            <a:chExt cx="8360474" cy="7015278"/>
          </a:xfrm>
        </p:grpSpPr>
        <p:sp>
          <p:nvSpPr>
            <p:cNvPr id="7" name="Rounded Rectangle 6"/>
            <p:cNvSpPr/>
            <p:nvPr/>
          </p:nvSpPr>
          <p:spPr>
            <a:xfrm>
              <a:off x="427205" y="2630105"/>
              <a:ext cx="8360474" cy="4197982"/>
            </a:xfrm>
            <a:prstGeom prst="roundRect">
              <a:avLst/>
            </a:prstGeom>
            <a:solidFill>
              <a:schemeClr val="bg1">
                <a:lumMod val="85000"/>
                <a:alpha val="0"/>
              </a:schemeClr>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8" name="Straight Connector 7"/>
            <p:cNvCxnSpPr/>
            <p:nvPr/>
          </p:nvCxnSpPr>
          <p:spPr>
            <a:xfrm>
              <a:off x="1758328" y="957264"/>
              <a:ext cx="1702508" cy="265161"/>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641930" y="3956503"/>
              <a:ext cx="6307651" cy="2194378"/>
              <a:chOff x="614019" y="1727250"/>
              <a:chExt cx="6307651" cy="2194378"/>
            </a:xfrm>
          </p:grpSpPr>
          <p:sp>
            <p:nvSpPr>
              <p:cNvPr id="42" name="Rounded Rectangle 41"/>
              <p:cNvSpPr/>
              <p:nvPr/>
            </p:nvSpPr>
            <p:spPr>
              <a:xfrm>
                <a:off x="809389" y="2191210"/>
                <a:ext cx="1744372" cy="1730418"/>
              </a:xfrm>
              <a:prstGeom prst="roundRect">
                <a:avLst/>
              </a:prstGeom>
              <a:solidFill>
                <a:schemeClr val="bg1">
                  <a:lumMod val="65000"/>
                </a:schemeClr>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US" sz="2400" dirty="0" smtClean="0"/>
              </a:p>
              <a:p>
                <a:r>
                  <a:rPr lang="en-US" sz="2400" dirty="0" smtClean="0"/>
                  <a:t>client</a:t>
                </a:r>
                <a:endParaRPr lang="en-US" dirty="0"/>
              </a:p>
            </p:txBody>
          </p:sp>
          <p:sp>
            <p:nvSpPr>
              <p:cNvPr id="43" name="TextBox 42"/>
              <p:cNvSpPr txBox="1"/>
              <p:nvPr/>
            </p:nvSpPr>
            <p:spPr>
              <a:xfrm>
                <a:off x="2542569" y="2600164"/>
                <a:ext cx="1026624" cy="380184"/>
              </a:xfrm>
              <a:prstGeom prst="rect">
                <a:avLst/>
              </a:prstGeom>
              <a:noFill/>
            </p:spPr>
            <p:txBody>
              <a:bodyPr wrap="none" rtlCol="0">
                <a:spAutoFit/>
              </a:bodyPr>
              <a:lstStyle/>
              <a:p>
                <a:r>
                  <a:rPr lang="en-US" sz="1400" b="1" dirty="0">
                    <a:latin typeface="Courier New"/>
                    <a:cs typeface="Courier New"/>
                  </a:rPr>
                  <a:t>e</a:t>
                </a:r>
                <a:r>
                  <a:rPr lang="en-US" sz="1400" b="1" dirty="0" smtClean="0">
                    <a:latin typeface="Courier New"/>
                    <a:cs typeface="Courier New"/>
                  </a:rPr>
                  <a:t>th___</a:t>
                </a:r>
                <a:endParaRPr lang="en-US" sz="1400" b="1" dirty="0">
                  <a:latin typeface="Courier New"/>
                  <a:cs typeface="Courier New"/>
                </a:endParaRPr>
              </a:p>
            </p:txBody>
          </p:sp>
          <p:sp>
            <p:nvSpPr>
              <p:cNvPr id="44" name="TextBox 43"/>
              <p:cNvSpPr txBox="1"/>
              <p:nvPr/>
            </p:nvSpPr>
            <p:spPr>
              <a:xfrm>
                <a:off x="614019" y="1743537"/>
                <a:ext cx="1026624" cy="380184"/>
              </a:xfrm>
              <a:prstGeom prst="rect">
                <a:avLst/>
              </a:prstGeom>
              <a:noFill/>
            </p:spPr>
            <p:txBody>
              <a:bodyPr wrap="none" rtlCol="0">
                <a:spAutoFit/>
              </a:bodyPr>
              <a:lstStyle/>
              <a:p>
                <a:r>
                  <a:rPr lang="en-US" sz="1400" b="1" dirty="0">
                    <a:latin typeface="Courier New"/>
                    <a:cs typeface="Courier New"/>
                  </a:rPr>
                  <a:t>e</a:t>
                </a:r>
                <a:r>
                  <a:rPr lang="en-US" sz="1400" b="1" dirty="0" smtClean="0">
                    <a:latin typeface="Courier New"/>
                    <a:cs typeface="Courier New"/>
                  </a:rPr>
                  <a:t>th___</a:t>
                </a:r>
                <a:endParaRPr lang="en-US" sz="1400" b="1" dirty="0">
                  <a:latin typeface="Courier New"/>
                  <a:cs typeface="Courier New"/>
                </a:endParaRPr>
              </a:p>
            </p:txBody>
          </p:sp>
          <p:sp>
            <p:nvSpPr>
              <p:cNvPr id="45" name="Oval 44"/>
              <p:cNvSpPr/>
              <p:nvPr/>
            </p:nvSpPr>
            <p:spPr>
              <a:xfrm>
                <a:off x="1577376" y="2100491"/>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6" name="Group 45"/>
              <p:cNvGrpSpPr/>
              <p:nvPr/>
            </p:nvGrpSpPr>
            <p:grpSpPr>
              <a:xfrm rot="5400000">
                <a:off x="4604759" y="849056"/>
                <a:ext cx="181438" cy="4452384"/>
                <a:chOff x="1577376" y="-1989040"/>
                <a:chExt cx="181438" cy="4452384"/>
              </a:xfrm>
              <a:effectLst/>
            </p:grpSpPr>
            <p:sp>
              <p:nvSpPr>
                <p:cNvPr id="49" name="Oval 48"/>
                <p:cNvSpPr/>
                <p:nvPr/>
              </p:nvSpPr>
              <p:spPr>
                <a:xfrm>
                  <a:off x="1577376" y="2281906"/>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0" name="Straight Connector 49"/>
                <p:cNvCxnSpPr/>
                <p:nvPr/>
              </p:nvCxnSpPr>
              <p:spPr>
                <a:xfrm rot="16200000">
                  <a:off x="-464062" y="146433"/>
                  <a:ext cx="4270945" cy="0"/>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47" name="TextBox 46"/>
              <p:cNvSpPr txBox="1"/>
              <p:nvPr/>
            </p:nvSpPr>
            <p:spPr>
              <a:xfrm>
                <a:off x="2518138" y="3074663"/>
                <a:ext cx="1292796" cy="380184"/>
              </a:xfrm>
              <a:prstGeom prst="rect">
                <a:avLst/>
              </a:prstGeom>
              <a:noFill/>
            </p:spPr>
            <p:txBody>
              <a:bodyPr wrap="none" rtlCol="0">
                <a:spAutoFit/>
              </a:bodyPr>
              <a:lstStyle/>
              <a:p>
                <a:r>
                  <a:rPr lang="en-US" sz="1400" dirty="0" smtClean="0">
                    <a:latin typeface="Courier New"/>
                    <a:cs typeface="Courier New"/>
                  </a:rPr>
                  <a:t>10.1.1.1</a:t>
                </a:r>
              </a:p>
            </p:txBody>
          </p:sp>
          <p:sp>
            <p:nvSpPr>
              <p:cNvPr id="48" name="TextBox 47"/>
              <p:cNvSpPr txBox="1"/>
              <p:nvPr/>
            </p:nvSpPr>
            <p:spPr>
              <a:xfrm>
                <a:off x="1870454" y="1727250"/>
                <a:ext cx="2240237" cy="380184"/>
              </a:xfrm>
              <a:prstGeom prst="rect">
                <a:avLst/>
              </a:prstGeom>
              <a:noFill/>
            </p:spPr>
            <p:txBody>
              <a:bodyPr wrap="none" rtlCol="0">
                <a:spAutoFit/>
              </a:bodyPr>
              <a:lstStyle/>
              <a:p>
                <a:r>
                  <a:rPr lang="en-US" sz="1400" b="1" dirty="0" smtClean="0">
                    <a:latin typeface="Courier New"/>
                    <a:cs typeface="Courier New"/>
                  </a:rPr>
                  <a:t>___.___.___.___</a:t>
                </a:r>
                <a:endParaRPr lang="en-US" sz="1400" b="1" dirty="0">
                  <a:latin typeface="Courier New"/>
                  <a:cs typeface="Courier New"/>
                </a:endParaRPr>
              </a:p>
            </p:txBody>
          </p:sp>
        </p:grpSp>
        <p:grpSp>
          <p:nvGrpSpPr>
            <p:cNvPr id="13" name="Group 12"/>
            <p:cNvGrpSpPr/>
            <p:nvPr/>
          </p:nvGrpSpPr>
          <p:grpSpPr>
            <a:xfrm flipH="1">
              <a:off x="5177027" y="3984417"/>
              <a:ext cx="3388107" cy="2166464"/>
              <a:chOff x="608355" y="1755164"/>
              <a:chExt cx="3388107" cy="2166464"/>
            </a:xfrm>
          </p:grpSpPr>
          <p:sp>
            <p:nvSpPr>
              <p:cNvPr id="35" name="Rounded Rectangle 34"/>
              <p:cNvSpPr/>
              <p:nvPr/>
            </p:nvSpPr>
            <p:spPr>
              <a:xfrm>
                <a:off x="793302" y="2191210"/>
                <a:ext cx="1746504" cy="1730418"/>
              </a:xfrm>
              <a:prstGeom prst="roundRect">
                <a:avLst/>
              </a:prstGeom>
              <a:solidFill>
                <a:schemeClr val="bg1">
                  <a:lumMod val="65000"/>
                </a:schemeClr>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2400" dirty="0" smtClean="0"/>
              </a:p>
              <a:p>
                <a:pPr algn="r"/>
                <a:r>
                  <a:rPr lang="en-US" sz="2400" dirty="0" smtClean="0"/>
                  <a:t>server</a:t>
                </a:r>
                <a:endParaRPr lang="en-US" sz="1200" dirty="0"/>
              </a:p>
            </p:txBody>
          </p:sp>
          <p:sp>
            <p:nvSpPr>
              <p:cNvPr id="36" name="TextBox 35"/>
              <p:cNvSpPr txBox="1"/>
              <p:nvPr/>
            </p:nvSpPr>
            <p:spPr>
              <a:xfrm>
                <a:off x="2969226" y="2628026"/>
                <a:ext cx="1026624" cy="380184"/>
              </a:xfrm>
              <a:prstGeom prst="rect">
                <a:avLst/>
              </a:prstGeom>
              <a:noFill/>
            </p:spPr>
            <p:txBody>
              <a:bodyPr wrap="none" rtlCol="0">
                <a:spAutoFit/>
              </a:bodyPr>
              <a:lstStyle/>
              <a:p>
                <a:r>
                  <a:rPr lang="en-US" sz="1400" b="1" dirty="0" smtClean="0">
                    <a:latin typeface="Courier New"/>
                    <a:cs typeface="Courier New"/>
                  </a:rPr>
                  <a:t>eth___</a:t>
                </a:r>
                <a:endParaRPr lang="en-US" sz="1400" b="1" dirty="0">
                  <a:latin typeface="Courier New"/>
                  <a:cs typeface="Courier New"/>
                </a:endParaRPr>
              </a:p>
            </p:txBody>
          </p:sp>
          <p:sp>
            <p:nvSpPr>
              <p:cNvPr id="37" name="TextBox 36"/>
              <p:cNvSpPr txBox="1"/>
              <p:nvPr/>
            </p:nvSpPr>
            <p:spPr>
              <a:xfrm>
                <a:off x="608355" y="1783078"/>
                <a:ext cx="1026624" cy="380184"/>
              </a:xfrm>
              <a:prstGeom prst="rect">
                <a:avLst/>
              </a:prstGeom>
              <a:noFill/>
            </p:spPr>
            <p:txBody>
              <a:bodyPr wrap="none" rtlCol="0">
                <a:spAutoFit/>
              </a:bodyPr>
              <a:lstStyle/>
              <a:p>
                <a:r>
                  <a:rPr lang="en-US" sz="1400" b="1" dirty="0">
                    <a:latin typeface="Courier New"/>
                    <a:cs typeface="Courier New"/>
                  </a:rPr>
                  <a:t>e</a:t>
                </a:r>
                <a:r>
                  <a:rPr lang="en-US" sz="1400" b="1" dirty="0" smtClean="0">
                    <a:latin typeface="Courier New"/>
                    <a:cs typeface="Courier New"/>
                  </a:rPr>
                  <a:t>th___</a:t>
                </a:r>
                <a:endParaRPr lang="en-US" sz="1400" b="1" dirty="0">
                  <a:latin typeface="Courier New"/>
                  <a:cs typeface="Courier New"/>
                </a:endParaRPr>
              </a:p>
            </p:txBody>
          </p:sp>
          <p:sp>
            <p:nvSpPr>
              <p:cNvPr id="38" name="Oval 37"/>
              <p:cNvSpPr/>
              <p:nvPr/>
            </p:nvSpPr>
            <p:spPr>
              <a:xfrm>
                <a:off x="1577376" y="2100491"/>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p:cNvSpPr/>
              <p:nvPr/>
            </p:nvSpPr>
            <p:spPr>
              <a:xfrm rot="5400000">
                <a:off x="2455298" y="2984496"/>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p:cNvSpPr txBox="1"/>
              <p:nvPr/>
            </p:nvSpPr>
            <p:spPr>
              <a:xfrm>
                <a:off x="2703666" y="3114212"/>
                <a:ext cx="1292796" cy="380184"/>
              </a:xfrm>
              <a:prstGeom prst="rect">
                <a:avLst/>
              </a:prstGeom>
              <a:noFill/>
            </p:spPr>
            <p:txBody>
              <a:bodyPr wrap="none" rtlCol="0">
                <a:spAutoFit/>
              </a:bodyPr>
              <a:lstStyle/>
              <a:p>
                <a:r>
                  <a:rPr lang="en-US" sz="1400" dirty="0" smtClean="0">
                    <a:latin typeface="Courier New"/>
                    <a:cs typeface="Courier New"/>
                  </a:rPr>
                  <a:t>10.1.1.2</a:t>
                </a:r>
                <a:endParaRPr lang="en-US" sz="1400" dirty="0">
                  <a:latin typeface="Courier New"/>
                  <a:cs typeface="Courier New"/>
                </a:endParaRPr>
              </a:p>
            </p:txBody>
          </p:sp>
          <p:sp>
            <p:nvSpPr>
              <p:cNvPr id="41" name="TextBox 40"/>
              <p:cNvSpPr txBox="1"/>
              <p:nvPr/>
            </p:nvSpPr>
            <p:spPr>
              <a:xfrm>
                <a:off x="1720315" y="1755164"/>
                <a:ext cx="2240237" cy="380184"/>
              </a:xfrm>
              <a:prstGeom prst="rect">
                <a:avLst/>
              </a:prstGeom>
              <a:noFill/>
            </p:spPr>
            <p:txBody>
              <a:bodyPr wrap="none" rtlCol="0">
                <a:spAutoFit/>
              </a:bodyPr>
              <a:lstStyle/>
              <a:p>
                <a:r>
                  <a:rPr lang="en-US" sz="1400" b="1" dirty="0" smtClean="0">
                    <a:latin typeface="Courier New"/>
                    <a:cs typeface="Courier New"/>
                  </a:rPr>
                  <a:t>___.___.___.___</a:t>
                </a:r>
                <a:endParaRPr lang="en-US" sz="1400" b="1" dirty="0">
                  <a:latin typeface="Courier New"/>
                  <a:cs typeface="Courier New"/>
                </a:endParaRPr>
              </a:p>
            </p:txBody>
          </p:sp>
        </p:grpSp>
        <p:sp>
          <p:nvSpPr>
            <p:cNvPr id="14" name="TextBox 13"/>
            <p:cNvSpPr txBox="1"/>
            <p:nvPr/>
          </p:nvSpPr>
          <p:spPr>
            <a:xfrm>
              <a:off x="1671046" y="4954547"/>
              <a:ext cx="787395" cy="307777"/>
            </a:xfrm>
            <a:prstGeom prst="rect">
              <a:avLst/>
            </a:prstGeom>
            <a:noFill/>
          </p:spPr>
          <p:txBody>
            <a:bodyPr wrap="none" rtlCol="0">
              <a:spAutoFit/>
            </a:bodyPr>
            <a:lstStyle/>
            <a:p>
              <a:r>
                <a:rPr lang="en-US" sz="1400" b="1" dirty="0" smtClean="0"/>
                <a:t>Data </a:t>
              </a:r>
              <a:r>
                <a:rPr lang="en-US" sz="1400" b="1" dirty="0" err="1" smtClean="0"/>
                <a:t>i</a:t>
              </a:r>
              <a:r>
                <a:rPr lang="en-US" sz="1400" b="1" dirty="0" smtClean="0"/>
                <a:t>/f</a:t>
              </a:r>
              <a:endParaRPr lang="en-US" sz="1400" b="1" dirty="0"/>
            </a:p>
          </p:txBody>
        </p:sp>
        <p:sp>
          <p:nvSpPr>
            <p:cNvPr id="15" name="TextBox 14"/>
            <p:cNvSpPr txBox="1"/>
            <p:nvPr/>
          </p:nvSpPr>
          <p:spPr>
            <a:xfrm>
              <a:off x="1179860" y="4515433"/>
              <a:ext cx="1032291" cy="307777"/>
            </a:xfrm>
            <a:prstGeom prst="rect">
              <a:avLst/>
            </a:prstGeom>
            <a:noFill/>
          </p:spPr>
          <p:txBody>
            <a:bodyPr wrap="none" rtlCol="0">
              <a:spAutoFit/>
            </a:bodyPr>
            <a:lstStyle/>
            <a:p>
              <a:r>
                <a:rPr lang="en-US" sz="1400" b="1" dirty="0" smtClean="0"/>
                <a:t>Control </a:t>
              </a:r>
              <a:r>
                <a:rPr lang="en-US" sz="1400" b="1" dirty="0" err="1" smtClean="0"/>
                <a:t>i</a:t>
              </a:r>
              <a:r>
                <a:rPr lang="en-US" sz="1400" b="1" dirty="0" smtClean="0"/>
                <a:t>/f</a:t>
              </a:r>
              <a:endParaRPr lang="en-US" sz="1400" b="1" dirty="0"/>
            </a:p>
          </p:txBody>
        </p:sp>
        <p:sp>
          <p:nvSpPr>
            <p:cNvPr id="16" name="Freeform 15"/>
            <p:cNvSpPr/>
            <p:nvPr/>
          </p:nvSpPr>
          <p:spPr>
            <a:xfrm>
              <a:off x="1716463" y="1718862"/>
              <a:ext cx="1339679" cy="1214237"/>
            </a:xfrm>
            <a:custGeom>
              <a:avLst/>
              <a:gdLst>
                <a:gd name="connsiteX0" fmla="*/ 0 w 1116399"/>
                <a:gd name="connsiteY0" fmla="*/ 1214237 h 1214237"/>
                <a:gd name="connsiteX1" fmla="*/ 516335 w 1116399"/>
                <a:gd name="connsiteY1" fmla="*/ 237264 h 1214237"/>
                <a:gd name="connsiteX2" fmla="*/ 1116399 w 1116399"/>
                <a:gd name="connsiteY2" fmla="*/ 0 h 1214237"/>
              </a:gdLst>
              <a:ahLst/>
              <a:cxnLst>
                <a:cxn ang="0">
                  <a:pos x="connsiteX0" y="connsiteY0"/>
                </a:cxn>
                <a:cxn ang="0">
                  <a:pos x="connsiteX1" y="connsiteY1"/>
                </a:cxn>
                <a:cxn ang="0">
                  <a:pos x="connsiteX2" y="connsiteY2"/>
                </a:cxn>
              </a:cxnLst>
              <a:rect l="l" t="t" r="r" b="b"/>
              <a:pathLst>
                <a:path w="1116399" h="1214237">
                  <a:moveTo>
                    <a:pt x="0" y="1214237"/>
                  </a:moveTo>
                  <a:cubicBezTo>
                    <a:pt x="165134" y="826937"/>
                    <a:pt x="330268" y="439637"/>
                    <a:pt x="516335" y="237264"/>
                  </a:cubicBezTo>
                  <a:cubicBezTo>
                    <a:pt x="702402" y="34891"/>
                    <a:pt x="1116399" y="0"/>
                    <a:pt x="1116399" y="0"/>
                  </a:cubicBezTo>
                </a:path>
              </a:pathLst>
            </a:custGeom>
            <a:ln w="5715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Freeform 16"/>
            <p:cNvSpPr/>
            <p:nvPr/>
          </p:nvSpPr>
          <p:spPr>
            <a:xfrm flipH="1">
              <a:off x="6084372" y="1718862"/>
              <a:ext cx="1401320" cy="1214237"/>
            </a:xfrm>
            <a:custGeom>
              <a:avLst/>
              <a:gdLst>
                <a:gd name="connsiteX0" fmla="*/ 0 w 1116399"/>
                <a:gd name="connsiteY0" fmla="*/ 1214237 h 1214237"/>
                <a:gd name="connsiteX1" fmla="*/ 516335 w 1116399"/>
                <a:gd name="connsiteY1" fmla="*/ 237264 h 1214237"/>
                <a:gd name="connsiteX2" fmla="*/ 1116399 w 1116399"/>
                <a:gd name="connsiteY2" fmla="*/ 0 h 1214237"/>
              </a:gdLst>
              <a:ahLst/>
              <a:cxnLst>
                <a:cxn ang="0">
                  <a:pos x="connsiteX0" y="connsiteY0"/>
                </a:cxn>
                <a:cxn ang="0">
                  <a:pos x="connsiteX1" y="connsiteY1"/>
                </a:cxn>
                <a:cxn ang="0">
                  <a:pos x="connsiteX2" y="connsiteY2"/>
                </a:cxn>
              </a:cxnLst>
              <a:rect l="l" t="t" r="r" b="b"/>
              <a:pathLst>
                <a:path w="1116399" h="1214237">
                  <a:moveTo>
                    <a:pt x="0" y="1214237"/>
                  </a:moveTo>
                  <a:cubicBezTo>
                    <a:pt x="165134" y="826937"/>
                    <a:pt x="330268" y="439637"/>
                    <a:pt x="516335" y="237264"/>
                  </a:cubicBezTo>
                  <a:cubicBezTo>
                    <a:pt x="702402" y="34891"/>
                    <a:pt x="1116399" y="0"/>
                    <a:pt x="1116399" y="0"/>
                  </a:cubicBezTo>
                </a:path>
              </a:pathLst>
            </a:custGeom>
            <a:ln w="5715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TextBox 17"/>
            <p:cNvSpPr txBox="1"/>
            <p:nvPr/>
          </p:nvSpPr>
          <p:spPr>
            <a:xfrm>
              <a:off x="6592075" y="4943592"/>
              <a:ext cx="787395" cy="307777"/>
            </a:xfrm>
            <a:prstGeom prst="rect">
              <a:avLst/>
            </a:prstGeom>
            <a:noFill/>
          </p:spPr>
          <p:txBody>
            <a:bodyPr wrap="none" rtlCol="0">
              <a:spAutoFit/>
            </a:bodyPr>
            <a:lstStyle/>
            <a:p>
              <a:r>
                <a:rPr lang="en-US" sz="1400" b="1" dirty="0" smtClean="0"/>
                <a:t>Data </a:t>
              </a:r>
              <a:r>
                <a:rPr lang="en-US" sz="1400" b="1" dirty="0" err="1" smtClean="0"/>
                <a:t>i</a:t>
              </a:r>
              <a:r>
                <a:rPr lang="en-US" sz="1400" b="1" dirty="0" smtClean="0"/>
                <a:t>/f</a:t>
              </a:r>
              <a:endParaRPr lang="en-US" sz="1400" b="1" dirty="0"/>
            </a:p>
          </p:txBody>
        </p:sp>
        <p:sp>
          <p:nvSpPr>
            <p:cNvPr id="19" name="TextBox 18"/>
            <p:cNvSpPr txBox="1"/>
            <p:nvPr/>
          </p:nvSpPr>
          <p:spPr>
            <a:xfrm>
              <a:off x="7066181" y="4515433"/>
              <a:ext cx="1032291" cy="307777"/>
            </a:xfrm>
            <a:prstGeom prst="rect">
              <a:avLst/>
            </a:prstGeom>
            <a:noFill/>
          </p:spPr>
          <p:txBody>
            <a:bodyPr wrap="none" rtlCol="0">
              <a:spAutoFit/>
            </a:bodyPr>
            <a:lstStyle/>
            <a:p>
              <a:r>
                <a:rPr lang="en-US" sz="1400" b="1" dirty="0" smtClean="0"/>
                <a:t>Control </a:t>
              </a:r>
              <a:r>
                <a:rPr lang="en-US" sz="1400" b="1" dirty="0" err="1" smtClean="0"/>
                <a:t>i</a:t>
              </a:r>
              <a:r>
                <a:rPr lang="en-US" sz="1400" b="1" dirty="0" smtClean="0"/>
                <a:t>/f</a:t>
              </a:r>
              <a:endParaRPr lang="en-US" sz="1400" b="1" dirty="0"/>
            </a:p>
          </p:txBody>
        </p:sp>
        <p:sp>
          <p:nvSpPr>
            <p:cNvPr id="20" name="Cloud 19"/>
            <p:cNvSpPr/>
            <p:nvPr/>
          </p:nvSpPr>
          <p:spPr>
            <a:xfrm>
              <a:off x="2860043" y="894466"/>
              <a:ext cx="3238284" cy="1507330"/>
            </a:xfrm>
            <a:prstGeom prst="cloud">
              <a:avLst/>
            </a:prstGeom>
            <a:solidFill>
              <a:schemeClr val="bg1">
                <a:lumMod val="8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tx1"/>
                  </a:solidFill>
                </a:rPr>
                <a:t>Internet</a:t>
              </a:r>
              <a:endParaRPr lang="en-US" sz="2400" b="1" dirty="0">
                <a:solidFill>
                  <a:schemeClr val="tx1"/>
                </a:solidFill>
              </a:endParaRPr>
            </a:p>
          </p:txBody>
        </p:sp>
        <p:pic>
          <p:nvPicPr>
            <p:cNvPr id="21" name="Picture 2" descr="MCj0415800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13098" y="-187191"/>
              <a:ext cx="1437036" cy="1729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 21"/>
            <p:cNvGrpSpPr/>
            <p:nvPr/>
          </p:nvGrpSpPr>
          <p:grpSpPr>
            <a:xfrm>
              <a:off x="614019" y="2888062"/>
              <a:ext cx="7939413" cy="558784"/>
              <a:chOff x="530289" y="2868126"/>
              <a:chExt cx="7939413" cy="558784"/>
            </a:xfrm>
          </p:grpSpPr>
          <p:sp>
            <p:nvSpPr>
              <p:cNvPr id="33" name="Rounded Rectangle 32"/>
              <p:cNvSpPr/>
              <p:nvPr/>
            </p:nvSpPr>
            <p:spPr>
              <a:xfrm>
                <a:off x="530289" y="3000716"/>
                <a:ext cx="7939413" cy="426194"/>
              </a:xfrm>
              <a:prstGeom prst="roundRect">
                <a:avLst/>
              </a:prstGeom>
              <a:solidFill>
                <a:schemeClr val="bg1">
                  <a:lumMod val="85000"/>
                </a:schemeClr>
              </a:solidFill>
              <a:ln w="38100" cmpd="sng">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000000"/>
                    </a:solidFill>
                  </a:rPr>
                  <a:t>Control plane switch</a:t>
                </a:r>
                <a:endParaRPr lang="en-US" dirty="0">
                  <a:solidFill>
                    <a:srgbClr val="000000"/>
                  </a:solidFill>
                </a:endParaRPr>
              </a:p>
            </p:txBody>
          </p:sp>
          <p:sp>
            <p:nvSpPr>
              <p:cNvPr id="34" name="Oval 33"/>
              <p:cNvSpPr/>
              <p:nvPr/>
            </p:nvSpPr>
            <p:spPr>
              <a:xfrm>
                <a:off x="1535511" y="2868126"/>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3" name="Oval 22"/>
            <p:cNvSpPr/>
            <p:nvPr/>
          </p:nvSpPr>
          <p:spPr>
            <a:xfrm>
              <a:off x="7400941" y="2906677"/>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4" name="Straight Connector 23"/>
            <p:cNvCxnSpPr/>
            <p:nvPr/>
          </p:nvCxnSpPr>
          <p:spPr>
            <a:xfrm flipV="1">
              <a:off x="1702971" y="3460800"/>
              <a:ext cx="0" cy="876664"/>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25" name="Oval 24"/>
            <p:cNvSpPr/>
            <p:nvPr/>
          </p:nvSpPr>
          <p:spPr>
            <a:xfrm>
              <a:off x="1612252" y="3395679"/>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6" name="Straight Connector 25"/>
            <p:cNvCxnSpPr/>
            <p:nvPr/>
          </p:nvCxnSpPr>
          <p:spPr>
            <a:xfrm flipV="1">
              <a:off x="7499647" y="3485077"/>
              <a:ext cx="0" cy="876664"/>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27" name="Oval 26"/>
            <p:cNvSpPr/>
            <p:nvPr/>
          </p:nvSpPr>
          <p:spPr>
            <a:xfrm>
              <a:off x="7408928" y="3378085"/>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 name="Group 27"/>
            <p:cNvGrpSpPr/>
            <p:nvPr/>
          </p:nvGrpSpPr>
          <p:grpSpPr>
            <a:xfrm>
              <a:off x="4171316" y="4442600"/>
              <a:ext cx="900225" cy="1730418"/>
              <a:chOff x="4143405" y="4592890"/>
              <a:chExt cx="900225" cy="1730418"/>
            </a:xfrm>
          </p:grpSpPr>
          <p:sp>
            <p:nvSpPr>
              <p:cNvPr id="30" name="Rounded Rectangle 29"/>
              <p:cNvSpPr/>
              <p:nvPr/>
            </p:nvSpPr>
            <p:spPr>
              <a:xfrm>
                <a:off x="4234124" y="4592890"/>
                <a:ext cx="726764" cy="1730418"/>
              </a:xfrm>
              <a:prstGeom prst="roundRect">
                <a:avLst/>
              </a:prstGeom>
              <a:solidFill>
                <a:schemeClr val="bg1">
                  <a:lumMod val="85000"/>
                </a:schemeClr>
              </a:solidFill>
              <a:ln w="38100" cmpd="sng">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sz="2000" dirty="0" smtClean="0">
                    <a:solidFill>
                      <a:srgbClr val="000000"/>
                    </a:solidFill>
                  </a:rPr>
                  <a:t>Data plane switch</a:t>
                </a:r>
                <a:endParaRPr lang="en-US" sz="1400" dirty="0">
                  <a:solidFill>
                    <a:srgbClr val="000000"/>
                  </a:solidFill>
                </a:endParaRPr>
              </a:p>
            </p:txBody>
          </p:sp>
          <p:sp>
            <p:nvSpPr>
              <p:cNvPr id="31" name="Oval 30"/>
              <p:cNvSpPr/>
              <p:nvPr/>
            </p:nvSpPr>
            <p:spPr>
              <a:xfrm rot="5400000">
                <a:off x="4143405" y="5367380"/>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rot="5400000">
                <a:off x="4862192" y="5367380"/>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9" name="TextBox 28"/>
            <p:cNvSpPr txBox="1"/>
            <p:nvPr/>
          </p:nvSpPr>
          <p:spPr>
            <a:xfrm>
              <a:off x="3707430" y="6297460"/>
              <a:ext cx="1723849" cy="461665"/>
            </a:xfrm>
            <a:prstGeom prst="rect">
              <a:avLst/>
            </a:prstGeom>
            <a:noFill/>
          </p:spPr>
          <p:txBody>
            <a:bodyPr wrap="none" rtlCol="0">
              <a:spAutoFit/>
            </a:bodyPr>
            <a:lstStyle/>
            <a:p>
              <a:r>
                <a:rPr lang="en-US" sz="2400" dirty="0" smtClean="0"/>
                <a:t>GENI Rack</a:t>
              </a:r>
              <a:endParaRPr lang="en-US" sz="2400" dirty="0"/>
            </a:p>
          </p:txBody>
        </p:sp>
      </p:grpSp>
      <p:cxnSp>
        <p:nvCxnSpPr>
          <p:cNvPr id="51" name="Straight Arrow Connector 50"/>
          <p:cNvCxnSpPr/>
          <p:nvPr/>
        </p:nvCxnSpPr>
        <p:spPr>
          <a:xfrm>
            <a:off x="3107850" y="5541143"/>
            <a:ext cx="3230612" cy="6204"/>
          </a:xfrm>
          <a:prstGeom prst="straightConnector1">
            <a:avLst/>
          </a:prstGeom>
          <a:ln w="152400" cmpd="sng">
            <a:solidFill>
              <a:srgbClr val="4F81BD"/>
            </a:solidFill>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56" name="Multiply 55"/>
          <p:cNvSpPr/>
          <p:nvPr/>
        </p:nvSpPr>
        <p:spPr>
          <a:xfrm>
            <a:off x="5861661" y="5084291"/>
            <a:ext cx="931534" cy="931534"/>
          </a:xfrm>
          <a:prstGeom prst="mathMultiply">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13477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5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6" grpId="1"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pSp>
        <p:nvGrpSpPr>
          <p:cNvPr id="10" name="Group 9"/>
          <p:cNvGrpSpPr/>
          <p:nvPr/>
        </p:nvGrpSpPr>
        <p:grpSpPr>
          <a:xfrm>
            <a:off x="190537" y="161988"/>
            <a:ext cx="543739" cy="452517"/>
            <a:chOff x="230820" y="270791"/>
            <a:chExt cx="543739" cy="452517"/>
          </a:xfrm>
        </p:grpSpPr>
        <p:sp>
          <p:nvSpPr>
            <p:cNvPr id="11" name="Oval 10"/>
            <p:cNvSpPr/>
            <p:nvPr/>
          </p:nvSpPr>
          <p:spPr>
            <a:xfrm>
              <a:off x="270068" y="270791"/>
              <a:ext cx="452517" cy="452517"/>
            </a:xfrm>
            <a:prstGeom prst="ellipse">
              <a:avLst/>
            </a:prstGeom>
            <a:solidFill>
              <a:schemeClr val="accent3">
                <a:lumMod val="20000"/>
                <a:lumOff val="80000"/>
              </a:schemeClr>
            </a:solidFill>
            <a:ln w="3810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12" name="TextBox 11"/>
            <p:cNvSpPr txBox="1"/>
            <p:nvPr/>
          </p:nvSpPr>
          <p:spPr>
            <a:xfrm>
              <a:off x="230820" y="280815"/>
              <a:ext cx="543739" cy="400110"/>
            </a:xfrm>
            <a:prstGeom prst="rect">
              <a:avLst/>
            </a:prstGeom>
            <a:noFill/>
          </p:spPr>
          <p:txBody>
            <a:bodyPr wrap="none" rtlCol="0">
              <a:spAutoFit/>
            </a:bodyPr>
            <a:lstStyle/>
            <a:p>
              <a:r>
                <a:rPr lang="en-US" sz="2000" b="1" dirty="0" smtClean="0"/>
                <a:t>5.4</a:t>
              </a:r>
              <a:endParaRPr lang="en-US" sz="2000" b="1" dirty="0"/>
            </a:p>
          </p:txBody>
        </p:sp>
      </p:grpSp>
      <p:sp>
        <p:nvSpPr>
          <p:cNvPr id="4" name="TextBox 3"/>
          <p:cNvSpPr txBox="1"/>
          <p:nvPr/>
        </p:nvSpPr>
        <p:spPr>
          <a:xfrm>
            <a:off x="682302" y="147926"/>
            <a:ext cx="8733859" cy="830997"/>
          </a:xfrm>
          <a:prstGeom prst="rect">
            <a:avLst/>
          </a:prstGeom>
          <a:noFill/>
        </p:spPr>
        <p:txBody>
          <a:bodyPr wrap="square" rtlCol="0">
            <a:spAutoFit/>
          </a:bodyPr>
          <a:lstStyle/>
          <a:p>
            <a:r>
              <a:rPr lang="en-US" sz="2400" i="1" dirty="0" smtClean="0"/>
              <a:t>After </a:t>
            </a:r>
            <a:r>
              <a:rPr lang="en-US" sz="2400" i="1" dirty="0"/>
              <a:t>you bring down the </a:t>
            </a:r>
            <a:r>
              <a:rPr lang="en-US" sz="2400" b="1" i="1" dirty="0">
                <a:solidFill>
                  <a:schemeClr val="accent4"/>
                </a:solidFill>
              </a:rPr>
              <a:t>control</a:t>
            </a:r>
            <a:r>
              <a:rPr lang="en-US" sz="2400" i="1" dirty="0">
                <a:solidFill>
                  <a:schemeClr val="accent4"/>
                </a:solidFill>
              </a:rPr>
              <a:t> </a:t>
            </a:r>
            <a:r>
              <a:rPr lang="en-US" sz="2400" i="1" dirty="0"/>
              <a:t>interface, </a:t>
            </a:r>
            <a:r>
              <a:rPr lang="en-US" sz="2400" i="1" dirty="0" smtClean="0"/>
              <a:t>the </a:t>
            </a:r>
            <a:r>
              <a:rPr lang="en-US" sz="2400" i="1" dirty="0"/>
              <a:t>destination becomes unreachable. Why</a:t>
            </a:r>
            <a:r>
              <a:rPr lang="en-US" sz="2400" i="1" dirty="0" smtClean="0"/>
              <a:t>?</a:t>
            </a:r>
            <a:endParaRPr lang="en-US" sz="2400" i="1" dirty="0"/>
          </a:p>
        </p:txBody>
      </p:sp>
      <p:grpSp>
        <p:nvGrpSpPr>
          <p:cNvPr id="6" name="Group 5"/>
          <p:cNvGrpSpPr/>
          <p:nvPr/>
        </p:nvGrpSpPr>
        <p:grpSpPr>
          <a:xfrm>
            <a:off x="1336668" y="1101584"/>
            <a:ext cx="6768207" cy="5679206"/>
            <a:chOff x="427205" y="-187191"/>
            <a:chExt cx="8360474" cy="7015278"/>
          </a:xfrm>
        </p:grpSpPr>
        <p:sp>
          <p:nvSpPr>
            <p:cNvPr id="7" name="Rounded Rectangle 6"/>
            <p:cNvSpPr/>
            <p:nvPr/>
          </p:nvSpPr>
          <p:spPr>
            <a:xfrm>
              <a:off x="427205" y="2630105"/>
              <a:ext cx="8360474" cy="4197982"/>
            </a:xfrm>
            <a:prstGeom prst="roundRect">
              <a:avLst/>
            </a:prstGeom>
            <a:solidFill>
              <a:schemeClr val="bg1">
                <a:lumMod val="85000"/>
                <a:alpha val="0"/>
              </a:schemeClr>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8" name="Straight Connector 7"/>
            <p:cNvCxnSpPr/>
            <p:nvPr/>
          </p:nvCxnSpPr>
          <p:spPr>
            <a:xfrm>
              <a:off x="1758328" y="957264"/>
              <a:ext cx="1702508" cy="265161"/>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641930" y="3956503"/>
              <a:ext cx="6307651" cy="2194378"/>
              <a:chOff x="614019" y="1727250"/>
              <a:chExt cx="6307651" cy="2194378"/>
            </a:xfrm>
          </p:grpSpPr>
          <p:sp>
            <p:nvSpPr>
              <p:cNvPr id="42" name="Rounded Rectangle 41"/>
              <p:cNvSpPr/>
              <p:nvPr/>
            </p:nvSpPr>
            <p:spPr>
              <a:xfrm>
                <a:off x="809389" y="2191210"/>
                <a:ext cx="1744372" cy="1730418"/>
              </a:xfrm>
              <a:prstGeom prst="roundRect">
                <a:avLst/>
              </a:prstGeom>
              <a:solidFill>
                <a:schemeClr val="bg1">
                  <a:lumMod val="65000"/>
                </a:schemeClr>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US" sz="2400" dirty="0" smtClean="0"/>
              </a:p>
              <a:p>
                <a:r>
                  <a:rPr lang="en-US" sz="2400" dirty="0" smtClean="0"/>
                  <a:t>client</a:t>
                </a:r>
                <a:endParaRPr lang="en-US" dirty="0"/>
              </a:p>
            </p:txBody>
          </p:sp>
          <p:sp>
            <p:nvSpPr>
              <p:cNvPr id="43" name="TextBox 42"/>
              <p:cNvSpPr txBox="1"/>
              <p:nvPr/>
            </p:nvSpPr>
            <p:spPr>
              <a:xfrm>
                <a:off x="2542569" y="2600164"/>
                <a:ext cx="1026624" cy="380184"/>
              </a:xfrm>
              <a:prstGeom prst="rect">
                <a:avLst/>
              </a:prstGeom>
              <a:noFill/>
            </p:spPr>
            <p:txBody>
              <a:bodyPr wrap="none" rtlCol="0">
                <a:spAutoFit/>
              </a:bodyPr>
              <a:lstStyle/>
              <a:p>
                <a:r>
                  <a:rPr lang="en-US" sz="1400" b="1" dirty="0">
                    <a:latin typeface="Courier New"/>
                    <a:cs typeface="Courier New"/>
                  </a:rPr>
                  <a:t>e</a:t>
                </a:r>
                <a:r>
                  <a:rPr lang="en-US" sz="1400" b="1" dirty="0" smtClean="0">
                    <a:latin typeface="Courier New"/>
                    <a:cs typeface="Courier New"/>
                  </a:rPr>
                  <a:t>th___</a:t>
                </a:r>
                <a:endParaRPr lang="en-US" sz="1400" b="1" dirty="0">
                  <a:latin typeface="Courier New"/>
                  <a:cs typeface="Courier New"/>
                </a:endParaRPr>
              </a:p>
            </p:txBody>
          </p:sp>
          <p:sp>
            <p:nvSpPr>
              <p:cNvPr id="44" name="TextBox 43"/>
              <p:cNvSpPr txBox="1"/>
              <p:nvPr/>
            </p:nvSpPr>
            <p:spPr>
              <a:xfrm>
                <a:off x="614019" y="1743537"/>
                <a:ext cx="1026624" cy="380184"/>
              </a:xfrm>
              <a:prstGeom prst="rect">
                <a:avLst/>
              </a:prstGeom>
              <a:noFill/>
            </p:spPr>
            <p:txBody>
              <a:bodyPr wrap="none" rtlCol="0">
                <a:spAutoFit/>
              </a:bodyPr>
              <a:lstStyle/>
              <a:p>
                <a:r>
                  <a:rPr lang="en-US" sz="1400" b="1" dirty="0">
                    <a:latin typeface="Courier New"/>
                    <a:cs typeface="Courier New"/>
                  </a:rPr>
                  <a:t>e</a:t>
                </a:r>
                <a:r>
                  <a:rPr lang="en-US" sz="1400" b="1" dirty="0" smtClean="0">
                    <a:latin typeface="Courier New"/>
                    <a:cs typeface="Courier New"/>
                  </a:rPr>
                  <a:t>th___</a:t>
                </a:r>
                <a:endParaRPr lang="en-US" sz="1400" b="1" dirty="0">
                  <a:latin typeface="Courier New"/>
                  <a:cs typeface="Courier New"/>
                </a:endParaRPr>
              </a:p>
            </p:txBody>
          </p:sp>
          <p:sp>
            <p:nvSpPr>
              <p:cNvPr id="45" name="Oval 44"/>
              <p:cNvSpPr/>
              <p:nvPr/>
            </p:nvSpPr>
            <p:spPr>
              <a:xfrm>
                <a:off x="1577376" y="2100491"/>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6" name="Group 45"/>
              <p:cNvGrpSpPr/>
              <p:nvPr/>
            </p:nvGrpSpPr>
            <p:grpSpPr>
              <a:xfrm rot="5400000">
                <a:off x="4604759" y="849056"/>
                <a:ext cx="181438" cy="4452384"/>
                <a:chOff x="1577376" y="-1989040"/>
                <a:chExt cx="181438" cy="4452384"/>
              </a:xfrm>
              <a:effectLst/>
            </p:grpSpPr>
            <p:sp>
              <p:nvSpPr>
                <p:cNvPr id="49" name="Oval 48"/>
                <p:cNvSpPr/>
                <p:nvPr/>
              </p:nvSpPr>
              <p:spPr>
                <a:xfrm>
                  <a:off x="1577376" y="2281906"/>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0" name="Straight Connector 49"/>
                <p:cNvCxnSpPr/>
                <p:nvPr/>
              </p:nvCxnSpPr>
              <p:spPr>
                <a:xfrm rot="16200000">
                  <a:off x="-464062" y="146433"/>
                  <a:ext cx="4270945" cy="0"/>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47" name="TextBox 46"/>
              <p:cNvSpPr txBox="1"/>
              <p:nvPr/>
            </p:nvSpPr>
            <p:spPr>
              <a:xfrm>
                <a:off x="2518138" y="3074663"/>
                <a:ext cx="1292796" cy="380184"/>
              </a:xfrm>
              <a:prstGeom prst="rect">
                <a:avLst/>
              </a:prstGeom>
              <a:noFill/>
            </p:spPr>
            <p:txBody>
              <a:bodyPr wrap="none" rtlCol="0">
                <a:spAutoFit/>
              </a:bodyPr>
              <a:lstStyle/>
              <a:p>
                <a:r>
                  <a:rPr lang="en-US" sz="1400" dirty="0" smtClean="0">
                    <a:latin typeface="Courier New"/>
                    <a:cs typeface="Courier New"/>
                  </a:rPr>
                  <a:t>10.1.1.1</a:t>
                </a:r>
              </a:p>
            </p:txBody>
          </p:sp>
          <p:sp>
            <p:nvSpPr>
              <p:cNvPr id="48" name="TextBox 47"/>
              <p:cNvSpPr txBox="1"/>
              <p:nvPr/>
            </p:nvSpPr>
            <p:spPr>
              <a:xfrm>
                <a:off x="1870454" y="1727250"/>
                <a:ext cx="2240237" cy="380184"/>
              </a:xfrm>
              <a:prstGeom prst="rect">
                <a:avLst/>
              </a:prstGeom>
              <a:noFill/>
            </p:spPr>
            <p:txBody>
              <a:bodyPr wrap="none" rtlCol="0">
                <a:spAutoFit/>
              </a:bodyPr>
              <a:lstStyle/>
              <a:p>
                <a:r>
                  <a:rPr lang="en-US" sz="1400" b="1" dirty="0" smtClean="0">
                    <a:latin typeface="Courier New"/>
                    <a:cs typeface="Courier New"/>
                  </a:rPr>
                  <a:t>___.___.___.___</a:t>
                </a:r>
                <a:endParaRPr lang="en-US" sz="1400" b="1" dirty="0">
                  <a:latin typeface="Courier New"/>
                  <a:cs typeface="Courier New"/>
                </a:endParaRPr>
              </a:p>
            </p:txBody>
          </p:sp>
        </p:grpSp>
        <p:grpSp>
          <p:nvGrpSpPr>
            <p:cNvPr id="13" name="Group 12"/>
            <p:cNvGrpSpPr/>
            <p:nvPr/>
          </p:nvGrpSpPr>
          <p:grpSpPr>
            <a:xfrm flipH="1">
              <a:off x="5177027" y="3984417"/>
              <a:ext cx="3388107" cy="2166464"/>
              <a:chOff x="608355" y="1755164"/>
              <a:chExt cx="3388107" cy="2166464"/>
            </a:xfrm>
          </p:grpSpPr>
          <p:sp>
            <p:nvSpPr>
              <p:cNvPr id="35" name="Rounded Rectangle 34"/>
              <p:cNvSpPr/>
              <p:nvPr/>
            </p:nvSpPr>
            <p:spPr>
              <a:xfrm>
                <a:off x="793302" y="2191210"/>
                <a:ext cx="1746504" cy="1730418"/>
              </a:xfrm>
              <a:prstGeom prst="roundRect">
                <a:avLst/>
              </a:prstGeom>
              <a:solidFill>
                <a:schemeClr val="bg1">
                  <a:lumMod val="65000"/>
                </a:schemeClr>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2400" dirty="0" smtClean="0"/>
              </a:p>
              <a:p>
                <a:pPr algn="r"/>
                <a:r>
                  <a:rPr lang="en-US" sz="2400" dirty="0" smtClean="0"/>
                  <a:t>server</a:t>
                </a:r>
                <a:endParaRPr lang="en-US" sz="1200" dirty="0"/>
              </a:p>
            </p:txBody>
          </p:sp>
          <p:sp>
            <p:nvSpPr>
              <p:cNvPr id="36" name="TextBox 35"/>
              <p:cNvSpPr txBox="1"/>
              <p:nvPr/>
            </p:nvSpPr>
            <p:spPr>
              <a:xfrm>
                <a:off x="2969226" y="2628026"/>
                <a:ext cx="1026624" cy="380184"/>
              </a:xfrm>
              <a:prstGeom prst="rect">
                <a:avLst/>
              </a:prstGeom>
              <a:noFill/>
            </p:spPr>
            <p:txBody>
              <a:bodyPr wrap="none" rtlCol="0">
                <a:spAutoFit/>
              </a:bodyPr>
              <a:lstStyle/>
              <a:p>
                <a:r>
                  <a:rPr lang="en-US" sz="1400" b="1" dirty="0" smtClean="0">
                    <a:latin typeface="Courier New"/>
                    <a:cs typeface="Courier New"/>
                  </a:rPr>
                  <a:t>eth___</a:t>
                </a:r>
                <a:endParaRPr lang="en-US" sz="1400" b="1" dirty="0">
                  <a:latin typeface="Courier New"/>
                  <a:cs typeface="Courier New"/>
                </a:endParaRPr>
              </a:p>
            </p:txBody>
          </p:sp>
          <p:sp>
            <p:nvSpPr>
              <p:cNvPr id="37" name="TextBox 36"/>
              <p:cNvSpPr txBox="1"/>
              <p:nvPr/>
            </p:nvSpPr>
            <p:spPr>
              <a:xfrm>
                <a:off x="608355" y="1783078"/>
                <a:ext cx="1026624" cy="380184"/>
              </a:xfrm>
              <a:prstGeom prst="rect">
                <a:avLst/>
              </a:prstGeom>
              <a:noFill/>
            </p:spPr>
            <p:txBody>
              <a:bodyPr wrap="none" rtlCol="0">
                <a:spAutoFit/>
              </a:bodyPr>
              <a:lstStyle/>
              <a:p>
                <a:r>
                  <a:rPr lang="en-US" sz="1400" b="1" dirty="0">
                    <a:latin typeface="Courier New"/>
                    <a:cs typeface="Courier New"/>
                  </a:rPr>
                  <a:t>e</a:t>
                </a:r>
                <a:r>
                  <a:rPr lang="en-US" sz="1400" b="1" dirty="0" smtClean="0">
                    <a:latin typeface="Courier New"/>
                    <a:cs typeface="Courier New"/>
                  </a:rPr>
                  <a:t>th___</a:t>
                </a:r>
                <a:endParaRPr lang="en-US" sz="1400" b="1" dirty="0">
                  <a:latin typeface="Courier New"/>
                  <a:cs typeface="Courier New"/>
                </a:endParaRPr>
              </a:p>
            </p:txBody>
          </p:sp>
          <p:sp>
            <p:nvSpPr>
              <p:cNvPr id="38" name="Oval 37"/>
              <p:cNvSpPr/>
              <p:nvPr/>
            </p:nvSpPr>
            <p:spPr>
              <a:xfrm>
                <a:off x="1577376" y="2100491"/>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p:cNvSpPr/>
              <p:nvPr/>
            </p:nvSpPr>
            <p:spPr>
              <a:xfrm rot="5400000">
                <a:off x="2455298" y="2984496"/>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p:cNvSpPr txBox="1"/>
              <p:nvPr/>
            </p:nvSpPr>
            <p:spPr>
              <a:xfrm>
                <a:off x="2703666" y="3114212"/>
                <a:ext cx="1292796" cy="380184"/>
              </a:xfrm>
              <a:prstGeom prst="rect">
                <a:avLst/>
              </a:prstGeom>
              <a:noFill/>
            </p:spPr>
            <p:txBody>
              <a:bodyPr wrap="none" rtlCol="0">
                <a:spAutoFit/>
              </a:bodyPr>
              <a:lstStyle/>
              <a:p>
                <a:r>
                  <a:rPr lang="en-US" sz="1400" dirty="0" smtClean="0">
                    <a:latin typeface="Courier New"/>
                    <a:cs typeface="Courier New"/>
                  </a:rPr>
                  <a:t>10.1.1.2</a:t>
                </a:r>
                <a:endParaRPr lang="en-US" sz="1400" dirty="0">
                  <a:latin typeface="Courier New"/>
                  <a:cs typeface="Courier New"/>
                </a:endParaRPr>
              </a:p>
            </p:txBody>
          </p:sp>
          <p:sp>
            <p:nvSpPr>
              <p:cNvPr id="41" name="TextBox 40"/>
              <p:cNvSpPr txBox="1"/>
              <p:nvPr/>
            </p:nvSpPr>
            <p:spPr>
              <a:xfrm>
                <a:off x="1720315" y="1755164"/>
                <a:ext cx="2240237" cy="380184"/>
              </a:xfrm>
              <a:prstGeom prst="rect">
                <a:avLst/>
              </a:prstGeom>
              <a:noFill/>
            </p:spPr>
            <p:txBody>
              <a:bodyPr wrap="none" rtlCol="0">
                <a:spAutoFit/>
              </a:bodyPr>
              <a:lstStyle/>
              <a:p>
                <a:r>
                  <a:rPr lang="en-US" sz="1400" b="1" dirty="0" smtClean="0">
                    <a:latin typeface="Courier New"/>
                    <a:cs typeface="Courier New"/>
                  </a:rPr>
                  <a:t>___.___.___.___</a:t>
                </a:r>
                <a:endParaRPr lang="en-US" sz="1400" b="1" dirty="0">
                  <a:latin typeface="Courier New"/>
                  <a:cs typeface="Courier New"/>
                </a:endParaRPr>
              </a:p>
            </p:txBody>
          </p:sp>
        </p:grpSp>
        <p:sp>
          <p:nvSpPr>
            <p:cNvPr id="14" name="TextBox 13"/>
            <p:cNvSpPr txBox="1"/>
            <p:nvPr/>
          </p:nvSpPr>
          <p:spPr>
            <a:xfrm>
              <a:off x="1671046" y="4954547"/>
              <a:ext cx="787395" cy="307777"/>
            </a:xfrm>
            <a:prstGeom prst="rect">
              <a:avLst/>
            </a:prstGeom>
            <a:noFill/>
          </p:spPr>
          <p:txBody>
            <a:bodyPr wrap="none" rtlCol="0">
              <a:spAutoFit/>
            </a:bodyPr>
            <a:lstStyle/>
            <a:p>
              <a:r>
                <a:rPr lang="en-US" sz="1400" b="1" dirty="0" smtClean="0"/>
                <a:t>Data </a:t>
              </a:r>
              <a:r>
                <a:rPr lang="en-US" sz="1400" b="1" dirty="0" err="1" smtClean="0"/>
                <a:t>i</a:t>
              </a:r>
              <a:r>
                <a:rPr lang="en-US" sz="1400" b="1" dirty="0" smtClean="0"/>
                <a:t>/f</a:t>
              </a:r>
              <a:endParaRPr lang="en-US" sz="1400" b="1" dirty="0"/>
            </a:p>
          </p:txBody>
        </p:sp>
        <p:sp>
          <p:nvSpPr>
            <p:cNvPr id="15" name="TextBox 14"/>
            <p:cNvSpPr txBox="1"/>
            <p:nvPr/>
          </p:nvSpPr>
          <p:spPr>
            <a:xfrm>
              <a:off x="1179860" y="4515433"/>
              <a:ext cx="1032291" cy="307777"/>
            </a:xfrm>
            <a:prstGeom prst="rect">
              <a:avLst/>
            </a:prstGeom>
            <a:noFill/>
          </p:spPr>
          <p:txBody>
            <a:bodyPr wrap="none" rtlCol="0">
              <a:spAutoFit/>
            </a:bodyPr>
            <a:lstStyle/>
            <a:p>
              <a:r>
                <a:rPr lang="en-US" sz="1400" b="1" dirty="0" smtClean="0"/>
                <a:t>Control </a:t>
              </a:r>
              <a:r>
                <a:rPr lang="en-US" sz="1400" b="1" dirty="0" err="1" smtClean="0"/>
                <a:t>i</a:t>
              </a:r>
              <a:r>
                <a:rPr lang="en-US" sz="1400" b="1" dirty="0" smtClean="0"/>
                <a:t>/f</a:t>
              </a:r>
              <a:endParaRPr lang="en-US" sz="1400" b="1" dirty="0"/>
            </a:p>
          </p:txBody>
        </p:sp>
        <p:sp>
          <p:nvSpPr>
            <p:cNvPr id="16" name="Freeform 15"/>
            <p:cNvSpPr/>
            <p:nvPr/>
          </p:nvSpPr>
          <p:spPr>
            <a:xfrm>
              <a:off x="1716463" y="1718862"/>
              <a:ext cx="1339679" cy="1214237"/>
            </a:xfrm>
            <a:custGeom>
              <a:avLst/>
              <a:gdLst>
                <a:gd name="connsiteX0" fmla="*/ 0 w 1116399"/>
                <a:gd name="connsiteY0" fmla="*/ 1214237 h 1214237"/>
                <a:gd name="connsiteX1" fmla="*/ 516335 w 1116399"/>
                <a:gd name="connsiteY1" fmla="*/ 237264 h 1214237"/>
                <a:gd name="connsiteX2" fmla="*/ 1116399 w 1116399"/>
                <a:gd name="connsiteY2" fmla="*/ 0 h 1214237"/>
              </a:gdLst>
              <a:ahLst/>
              <a:cxnLst>
                <a:cxn ang="0">
                  <a:pos x="connsiteX0" y="connsiteY0"/>
                </a:cxn>
                <a:cxn ang="0">
                  <a:pos x="connsiteX1" y="connsiteY1"/>
                </a:cxn>
                <a:cxn ang="0">
                  <a:pos x="connsiteX2" y="connsiteY2"/>
                </a:cxn>
              </a:cxnLst>
              <a:rect l="l" t="t" r="r" b="b"/>
              <a:pathLst>
                <a:path w="1116399" h="1214237">
                  <a:moveTo>
                    <a:pt x="0" y="1214237"/>
                  </a:moveTo>
                  <a:cubicBezTo>
                    <a:pt x="165134" y="826937"/>
                    <a:pt x="330268" y="439637"/>
                    <a:pt x="516335" y="237264"/>
                  </a:cubicBezTo>
                  <a:cubicBezTo>
                    <a:pt x="702402" y="34891"/>
                    <a:pt x="1116399" y="0"/>
                    <a:pt x="1116399" y="0"/>
                  </a:cubicBezTo>
                </a:path>
              </a:pathLst>
            </a:custGeom>
            <a:ln w="5715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Freeform 16"/>
            <p:cNvSpPr/>
            <p:nvPr/>
          </p:nvSpPr>
          <p:spPr>
            <a:xfrm flipH="1">
              <a:off x="6084372" y="1718862"/>
              <a:ext cx="1401320" cy="1214237"/>
            </a:xfrm>
            <a:custGeom>
              <a:avLst/>
              <a:gdLst>
                <a:gd name="connsiteX0" fmla="*/ 0 w 1116399"/>
                <a:gd name="connsiteY0" fmla="*/ 1214237 h 1214237"/>
                <a:gd name="connsiteX1" fmla="*/ 516335 w 1116399"/>
                <a:gd name="connsiteY1" fmla="*/ 237264 h 1214237"/>
                <a:gd name="connsiteX2" fmla="*/ 1116399 w 1116399"/>
                <a:gd name="connsiteY2" fmla="*/ 0 h 1214237"/>
              </a:gdLst>
              <a:ahLst/>
              <a:cxnLst>
                <a:cxn ang="0">
                  <a:pos x="connsiteX0" y="connsiteY0"/>
                </a:cxn>
                <a:cxn ang="0">
                  <a:pos x="connsiteX1" y="connsiteY1"/>
                </a:cxn>
                <a:cxn ang="0">
                  <a:pos x="connsiteX2" y="connsiteY2"/>
                </a:cxn>
              </a:cxnLst>
              <a:rect l="l" t="t" r="r" b="b"/>
              <a:pathLst>
                <a:path w="1116399" h="1214237">
                  <a:moveTo>
                    <a:pt x="0" y="1214237"/>
                  </a:moveTo>
                  <a:cubicBezTo>
                    <a:pt x="165134" y="826937"/>
                    <a:pt x="330268" y="439637"/>
                    <a:pt x="516335" y="237264"/>
                  </a:cubicBezTo>
                  <a:cubicBezTo>
                    <a:pt x="702402" y="34891"/>
                    <a:pt x="1116399" y="0"/>
                    <a:pt x="1116399" y="0"/>
                  </a:cubicBezTo>
                </a:path>
              </a:pathLst>
            </a:custGeom>
            <a:ln w="5715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TextBox 17"/>
            <p:cNvSpPr txBox="1"/>
            <p:nvPr/>
          </p:nvSpPr>
          <p:spPr>
            <a:xfrm>
              <a:off x="6592075" y="4943592"/>
              <a:ext cx="787395" cy="307777"/>
            </a:xfrm>
            <a:prstGeom prst="rect">
              <a:avLst/>
            </a:prstGeom>
            <a:noFill/>
          </p:spPr>
          <p:txBody>
            <a:bodyPr wrap="none" rtlCol="0">
              <a:spAutoFit/>
            </a:bodyPr>
            <a:lstStyle/>
            <a:p>
              <a:r>
                <a:rPr lang="en-US" sz="1400" b="1" dirty="0" smtClean="0"/>
                <a:t>Data </a:t>
              </a:r>
              <a:r>
                <a:rPr lang="en-US" sz="1400" b="1" dirty="0" err="1" smtClean="0"/>
                <a:t>i</a:t>
              </a:r>
              <a:r>
                <a:rPr lang="en-US" sz="1400" b="1" dirty="0" smtClean="0"/>
                <a:t>/f</a:t>
              </a:r>
              <a:endParaRPr lang="en-US" sz="1400" b="1" dirty="0"/>
            </a:p>
          </p:txBody>
        </p:sp>
        <p:sp>
          <p:nvSpPr>
            <p:cNvPr id="19" name="TextBox 18"/>
            <p:cNvSpPr txBox="1"/>
            <p:nvPr/>
          </p:nvSpPr>
          <p:spPr>
            <a:xfrm>
              <a:off x="7066181" y="4515433"/>
              <a:ext cx="1032291" cy="307777"/>
            </a:xfrm>
            <a:prstGeom prst="rect">
              <a:avLst/>
            </a:prstGeom>
            <a:noFill/>
          </p:spPr>
          <p:txBody>
            <a:bodyPr wrap="none" rtlCol="0">
              <a:spAutoFit/>
            </a:bodyPr>
            <a:lstStyle/>
            <a:p>
              <a:r>
                <a:rPr lang="en-US" sz="1400" b="1" dirty="0" smtClean="0"/>
                <a:t>Control </a:t>
              </a:r>
              <a:r>
                <a:rPr lang="en-US" sz="1400" b="1" dirty="0" err="1" smtClean="0"/>
                <a:t>i</a:t>
              </a:r>
              <a:r>
                <a:rPr lang="en-US" sz="1400" b="1" dirty="0" smtClean="0"/>
                <a:t>/f</a:t>
              </a:r>
              <a:endParaRPr lang="en-US" sz="1400" b="1" dirty="0"/>
            </a:p>
          </p:txBody>
        </p:sp>
        <p:sp>
          <p:nvSpPr>
            <p:cNvPr id="20" name="Cloud 19"/>
            <p:cNvSpPr/>
            <p:nvPr/>
          </p:nvSpPr>
          <p:spPr>
            <a:xfrm>
              <a:off x="2860043" y="894466"/>
              <a:ext cx="3238284" cy="1507330"/>
            </a:xfrm>
            <a:prstGeom prst="cloud">
              <a:avLst/>
            </a:prstGeom>
            <a:solidFill>
              <a:schemeClr val="bg1">
                <a:lumMod val="8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tx1"/>
                  </a:solidFill>
                </a:rPr>
                <a:t>Internet</a:t>
              </a:r>
              <a:endParaRPr lang="en-US" sz="2400" b="1" dirty="0">
                <a:solidFill>
                  <a:schemeClr val="tx1"/>
                </a:solidFill>
              </a:endParaRPr>
            </a:p>
          </p:txBody>
        </p:sp>
        <p:pic>
          <p:nvPicPr>
            <p:cNvPr id="21" name="Picture 2" descr="MCj0415800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13098" y="-187191"/>
              <a:ext cx="1437036" cy="1729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 21"/>
            <p:cNvGrpSpPr/>
            <p:nvPr/>
          </p:nvGrpSpPr>
          <p:grpSpPr>
            <a:xfrm>
              <a:off x="614019" y="2888062"/>
              <a:ext cx="7939413" cy="558784"/>
              <a:chOff x="530289" y="2868126"/>
              <a:chExt cx="7939413" cy="558784"/>
            </a:xfrm>
          </p:grpSpPr>
          <p:sp>
            <p:nvSpPr>
              <p:cNvPr id="33" name="Rounded Rectangle 32"/>
              <p:cNvSpPr/>
              <p:nvPr/>
            </p:nvSpPr>
            <p:spPr>
              <a:xfrm>
                <a:off x="530289" y="3000716"/>
                <a:ext cx="7939413" cy="426194"/>
              </a:xfrm>
              <a:prstGeom prst="roundRect">
                <a:avLst/>
              </a:prstGeom>
              <a:solidFill>
                <a:schemeClr val="bg1">
                  <a:lumMod val="85000"/>
                </a:schemeClr>
              </a:solidFill>
              <a:ln w="38100" cmpd="sng">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000000"/>
                    </a:solidFill>
                  </a:rPr>
                  <a:t>Control plane switch</a:t>
                </a:r>
                <a:endParaRPr lang="en-US" dirty="0">
                  <a:solidFill>
                    <a:srgbClr val="000000"/>
                  </a:solidFill>
                </a:endParaRPr>
              </a:p>
            </p:txBody>
          </p:sp>
          <p:sp>
            <p:nvSpPr>
              <p:cNvPr id="34" name="Oval 33"/>
              <p:cNvSpPr/>
              <p:nvPr/>
            </p:nvSpPr>
            <p:spPr>
              <a:xfrm>
                <a:off x="1535511" y="2868126"/>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3" name="Oval 22"/>
            <p:cNvSpPr/>
            <p:nvPr/>
          </p:nvSpPr>
          <p:spPr>
            <a:xfrm>
              <a:off x="7400941" y="2906677"/>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4" name="Straight Connector 23"/>
            <p:cNvCxnSpPr/>
            <p:nvPr/>
          </p:nvCxnSpPr>
          <p:spPr>
            <a:xfrm flipV="1">
              <a:off x="1702971" y="3460800"/>
              <a:ext cx="0" cy="876664"/>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25" name="Oval 24"/>
            <p:cNvSpPr/>
            <p:nvPr/>
          </p:nvSpPr>
          <p:spPr>
            <a:xfrm>
              <a:off x="1612252" y="3395679"/>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6" name="Straight Connector 25"/>
            <p:cNvCxnSpPr/>
            <p:nvPr/>
          </p:nvCxnSpPr>
          <p:spPr>
            <a:xfrm flipV="1">
              <a:off x="7499647" y="3485077"/>
              <a:ext cx="0" cy="876664"/>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27" name="Oval 26"/>
            <p:cNvSpPr/>
            <p:nvPr/>
          </p:nvSpPr>
          <p:spPr>
            <a:xfrm>
              <a:off x="7408928" y="3378085"/>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 name="Group 27"/>
            <p:cNvGrpSpPr/>
            <p:nvPr/>
          </p:nvGrpSpPr>
          <p:grpSpPr>
            <a:xfrm>
              <a:off x="4171316" y="4442600"/>
              <a:ext cx="900225" cy="1730418"/>
              <a:chOff x="4143405" y="4592890"/>
              <a:chExt cx="900225" cy="1730418"/>
            </a:xfrm>
          </p:grpSpPr>
          <p:sp>
            <p:nvSpPr>
              <p:cNvPr id="30" name="Rounded Rectangle 29"/>
              <p:cNvSpPr/>
              <p:nvPr/>
            </p:nvSpPr>
            <p:spPr>
              <a:xfrm>
                <a:off x="4234124" y="4592890"/>
                <a:ext cx="726764" cy="1730418"/>
              </a:xfrm>
              <a:prstGeom prst="roundRect">
                <a:avLst/>
              </a:prstGeom>
              <a:solidFill>
                <a:schemeClr val="bg1">
                  <a:lumMod val="85000"/>
                </a:schemeClr>
              </a:solidFill>
              <a:ln w="38100" cmpd="sng">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sz="2000" dirty="0" smtClean="0">
                    <a:solidFill>
                      <a:srgbClr val="000000"/>
                    </a:solidFill>
                  </a:rPr>
                  <a:t>Data plane switch</a:t>
                </a:r>
                <a:endParaRPr lang="en-US" sz="1400" dirty="0">
                  <a:solidFill>
                    <a:srgbClr val="000000"/>
                  </a:solidFill>
                </a:endParaRPr>
              </a:p>
            </p:txBody>
          </p:sp>
          <p:sp>
            <p:nvSpPr>
              <p:cNvPr id="31" name="Oval 30"/>
              <p:cNvSpPr/>
              <p:nvPr/>
            </p:nvSpPr>
            <p:spPr>
              <a:xfrm rot="5400000">
                <a:off x="4143405" y="5367380"/>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rot="5400000">
                <a:off x="4862192" y="5367380"/>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9" name="TextBox 28"/>
            <p:cNvSpPr txBox="1"/>
            <p:nvPr/>
          </p:nvSpPr>
          <p:spPr>
            <a:xfrm>
              <a:off x="3707430" y="6297460"/>
              <a:ext cx="1723849" cy="461665"/>
            </a:xfrm>
            <a:prstGeom prst="rect">
              <a:avLst/>
            </a:prstGeom>
            <a:noFill/>
          </p:spPr>
          <p:txBody>
            <a:bodyPr wrap="none" rtlCol="0">
              <a:spAutoFit/>
            </a:bodyPr>
            <a:lstStyle/>
            <a:p>
              <a:r>
                <a:rPr lang="en-US" sz="2400" dirty="0" smtClean="0"/>
                <a:t>GENI Rack</a:t>
              </a:r>
              <a:endParaRPr lang="en-US" sz="2400" dirty="0"/>
            </a:p>
          </p:txBody>
        </p:sp>
      </p:grpSp>
      <p:grpSp>
        <p:nvGrpSpPr>
          <p:cNvPr id="52" name="Group 51"/>
          <p:cNvGrpSpPr/>
          <p:nvPr/>
        </p:nvGrpSpPr>
        <p:grpSpPr>
          <a:xfrm>
            <a:off x="2296655" y="3939772"/>
            <a:ext cx="4832472" cy="804836"/>
            <a:chOff x="2296655" y="3981643"/>
            <a:chExt cx="4832472" cy="804836"/>
          </a:xfrm>
          <a:effectLst/>
        </p:grpSpPr>
        <p:cxnSp>
          <p:nvCxnSpPr>
            <p:cNvPr id="53" name="Straight Arrow Connector 52"/>
            <p:cNvCxnSpPr/>
            <p:nvPr/>
          </p:nvCxnSpPr>
          <p:spPr>
            <a:xfrm>
              <a:off x="2296655" y="3981643"/>
              <a:ext cx="4832472" cy="0"/>
            </a:xfrm>
            <a:prstGeom prst="straightConnector1">
              <a:avLst/>
            </a:prstGeom>
            <a:ln w="152400" cmpd="sng">
              <a:solidFill>
                <a:schemeClr val="accent4"/>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a:off x="2380385" y="3981643"/>
              <a:ext cx="0" cy="795423"/>
            </a:xfrm>
            <a:prstGeom prst="straightConnector1">
              <a:avLst/>
            </a:prstGeom>
            <a:ln w="152400" cmpd="sng">
              <a:solidFill>
                <a:schemeClr val="accent4"/>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a:off x="7050854" y="3991056"/>
              <a:ext cx="0" cy="795423"/>
            </a:xfrm>
            <a:prstGeom prst="straightConnector1">
              <a:avLst/>
            </a:prstGeom>
            <a:ln w="152400" cmpd="sng">
              <a:solidFill>
                <a:schemeClr val="accent4"/>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grpSp>
      <p:sp>
        <p:nvSpPr>
          <p:cNvPr id="56" name="Multiply 55"/>
          <p:cNvSpPr/>
          <p:nvPr/>
        </p:nvSpPr>
        <p:spPr>
          <a:xfrm>
            <a:off x="6596384" y="4343310"/>
            <a:ext cx="931534" cy="931534"/>
          </a:xfrm>
          <a:prstGeom prst="mathMultiply">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0405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5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6" grpId="1"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pSp>
        <p:nvGrpSpPr>
          <p:cNvPr id="10" name="Group 9"/>
          <p:cNvGrpSpPr/>
          <p:nvPr/>
        </p:nvGrpSpPr>
        <p:grpSpPr>
          <a:xfrm>
            <a:off x="190537" y="161988"/>
            <a:ext cx="543739" cy="452517"/>
            <a:chOff x="230820" y="270791"/>
            <a:chExt cx="543739" cy="452517"/>
          </a:xfrm>
        </p:grpSpPr>
        <p:sp>
          <p:nvSpPr>
            <p:cNvPr id="11" name="Oval 10"/>
            <p:cNvSpPr/>
            <p:nvPr/>
          </p:nvSpPr>
          <p:spPr>
            <a:xfrm>
              <a:off x="270068" y="270791"/>
              <a:ext cx="452517" cy="452517"/>
            </a:xfrm>
            <a:prstGeom prst="ellipse">
              <a:avLst/>
            </a:prstGeom>
            <a:solidFill>
              <a:schemeClr val="accent3">
                <a:lumMod val="20000"/>
                <a:lumOff val="80000"/>
              </a:schemeClr>
            </a:solidFill>
            <a:ln w="3810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12" name="TextBox 11"/>
            <p:cNvSpPr txBox="1"/>
            <p:nvPr/>
          </p:nvSpPr>
          <p:spPr>
            <a:xfrm>
              <a:off x="230820" y="280815"/>
              <a:ext cx="543739" cy="400110"/>
            </a:xfrm>
            <a:prstGeom prst="rect">
              <a:avLst/>
            </a:prstGeom>
            <a:noFill/>
          </p:spPr>
          <p:txBody>
            <a:bodyPr wrap="none" rtlCol="0">
              <a:spAutoFit/>
            </a:bodyPr>
            <a:lstStyle/>
            <a:p>
              <a:r>
                <a:rPr lang="en-US" sz="2000" b="1" dirty="0" smtClean="0"/>
                <a:t>5.4</a:t>
              </a:r>
              <a:endParaRPr lang="en-US" sz="2000" b="1" dirty="0"/>
            </a:p>
          </p:txBody>
        </p:sp>
      </p:grpSp>
      <p:sp>
        <p:nvSpPr>
          <p:cNvPr id="4" name="TextBox 3"/>
          <p:cNvSpPr txBox="1"/>
          <p:nvPr/>
        </p:nvSpPr>
        <p:spPr>
          <a:xfrm>
            <a:off x="738122" y="161883"/>
            <a:ext cx="8733859" cy="830997"/>
          </a:xfrm>
          <a:prstGeom prst="rect">
            <a:avLst/>
          </a:prstGeom>
          <a:noFill/>
        </p:spPr>
        <p:txBody>
          <a:bodyPr wrap="square" rtlCol="0">
            <a:spAutoFit/>
          </a:bodyPr>
          <a:lstStyle/>
          <a:p>
            <a:r>
              <a:rPr lang="en-US" sz="2400" i="1" dirty="0" smtClean="0"/>
              <a:t>After </a:t>
            </a:r>
            <a:r>
              <a:rPr lang="en-US" sz="2400" i="1" dirty="0"/>
              <a:t>you bring down the </a:t>
            </a:r>
            <a:r>
              <a:rPr lang="en-US" sz="2400" b="1" i="1" dirty="0">
                <a:solidFill>
                  <a:srgbClr val="8064A2"/>
                </a:solidFill>
              </a:rPr>
              <a:t>control</a:t>
            </a:r>
            <a:r>
              <a:rPr lang="en-US" sz="2400" i="1" dirty="0">
                <a:solidFill>
                  <a:srgbClr val="8064A2"/>
                </a:solidFill>
              </a:rPr>
              <a:t> </a:t>
            </a:r>
            <a:r>
              <a:rPr lang="en-US" sz="2400" i="1" dirty="0" smtClean="0"/>
              <a:t>interface, your </a:t>
            </a:r>
            <a:r>
              <a:rPr lang="en-US" sz="2400" i="1" dirty="0" err="1" smtClean="0"/>
              <a:t>ssh</a:t>
            </a:r>
            <a:r>
              <a:rPr lang="en-US" sz="2400" i="1" dirty="0" smtClean="0"/>
              <a:t> session should immediately hang.  Why?</a:t>
            </a:r>
          </a:p>
        </p:txBody>
      </p:sp>
      <p:grpSp>
        <p:nvGrpSpPr>
          <p:cNvPr id="6" name="Group 5"/>
          <p:cNvGrpSpPr/>
          <p:nvPr/>
        </p:nvGrpSpPr>
        <p:grpSpPr>
          <a:xfrm>
            <a:off x="1336668" y="1101584"/>
            <a:ext cx="6768207" cy="5679206"/>
            <a:chOff x="427205" y="-187191"/>
            <a:chExt cx="8360474" cy="7015278"/>
          </a:xfrm>
        </p:grpSpPr>
        <p:sp>
          <p:nvSpPr>
            <p:cNvPr id="7" name="Rounded Rectangle 6"/>
            <p:cNvSpPr/>
            <p:nvPr/>
          </p:nvSpPr>
          <p:spPr>
            <a:xfrm>
              <a:off x="427205" y="2630105"/>
              <a:ext cx="8360474" cy="4197982"/>
            </a:xfrm>
            <a:prstGeom prst="roundRect">
              <a:avLst/>
            </a:prstGeom>
            <a:solidFill>
              <a:schemeClr val="bg1">
                <a:lumMod val="85000"/>
                <a:alpha val="0"/>
              </a:schemeClr>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8" name="Straight Connector 7"/>
            <p:cNvCxnSpPr/>
            <p:nvPr/>
          </p:nvCxnSpPr>
          <p:spPr>
            <a:xfrm>
              <a:off x="1758328" y="957264"/>
              <a:ext cx="1702508" cy="265161"/>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641930" y="3956503"/>
              <a:ext cx="6307651" cy="2194378"/>
              <a:chOff x="614019" y="1727250"/>
              <a:chExt cx="6307651" cy="2194378"/>
            </a:xfrm>
          </p:grpSpPr>
          <p:sp>
            <p:nvSpPr>
              <p:cNvPr id="42" name="Rounded Rectangle 41"/>
              <p:cNvSpPr/>
              <p:nvPr/>
            </p:nvSpPr>
            <p:spPr>
              <a:xfrm>
                <a:off x="809389" y="2191210"/>
                <a:ext cx="1744372" cy="1730418"/>
              </a:xfrm>
              <a:prstGeom prst="roundRect">
                <a:avLst/>
              </a:prstGeom>
              <a:solidFill>
                <a:schemeClr val="bg1">
                  <a:lumMod val="65000"/>
                </a:schemeClr>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US" sz="2400" dirty="0" smtClean="0"/>
              </a:p>
              <a:p>
                <a:r>
                  <a:rPr lang="en-US" sz="2400" dirty="0" smtClean="0"/>
                  <a:t>client</a:t>
                </a:r>
                <a:endParaRPr lang="en-US" dirty="0"/>
              </a:p>
            </p:txBody>
          </p:sp>
          <p:sp>
            <p:nvSpPr>
              <p:cNvPr id="43" name="TextBox 42"/>
              <p:cNvSpPr txBox="1"/>
              <p:nvPr/>
            </p:nvSpPr>
            <p:spPr>
              <a:xfrm>
                <a:off x="2542569" y="2600164"/>
                <a:ext cx="1026624" cy="380184"/>
              </a:xfrm>
              <a:prstGeom prst="rect">
                <a:avLst/>
              </a:prstGeom>
              <a:noFill/>
            </p:spPr>
            <p:txBody>
              <a:bodyPr wrap="none" rtlCol="0">
                <a:spAutoFit/>
              </a:bodyPr>
              <a:lstStyle/>
              <a:p>
                <a:r>
                  <a:rPr lang="en-US" sz="1400" b="1" dirty="0">
                    <a:latin typeface="Courier New"/>
                    <a:cs typeface="Courier New"/>
                  </a:rPr>
                  <a:t>e</a:t>
                </a:r>
                <a:r>
                  <a:rPr lang="en-US" sz="1400" b="1" dirty="0" smtClean="0">
                    <a:latin typeface="Courier New"/>
                    <a:cs typeface="Courier New"/>
                  </a:rPr>
                  <a:t>th___</a:t>
                </a:r>
                <a:endParaRPr lang="en-US" sz="1400" b="1" dirty="0">
                  <a:latin typeface="Courier New"/>
                  <a:cs typeface="Courier New"/>
                </a:endParaRPr>
              </a:p>
            </p:txBody>
          </p:sp>
          <p:sp>
            <p:nvSpPr>
              <p:cNvPr id="44" name="TextBox 43"/>
              <p:cNvSpPr txBox="1"/>
              <p:nvPr/>
            </p:nvSpPr>
            <p:spPr>
              <a:xfrm>
                <a:off x="614019" y="1743537"/>
                <a:ext cx="1026624" cy="380184"/>
              </a:xfrm>
              <a:prstGeom prst="rect">
                <a:avLst/>
              </a:prstGeom>
              <a:noFill/>
            </p:spPr>
            <p:txBody>
              <a:bodyPr wrap="none" rtlCol="0">
                <a:spAutoFit/>
              </a:bodyPr>
              <a:lstStyle/>
              <a:p>
                <a:r>
                  <a:rPr lang="en-US" sz="1400" b="1" dirty="0">
                    <a:latin typeface="Courier New"/>
                    <a:cs typeface="Courier New"/>
                  </a:rPr>
                  <a:t>e</a:t>
                </a:r>
                <a:r>
                  <a:rPr lang="en-US" sz="1400" b="1" dirty="0" smtClean="0">
                    <a:latin typeface="Courier New"/>
                    <a:cs typeface="Courier New"/>
                  </a:rPr>
                  <a:t>th___</a:t>
                </a:r>
                <a:endParaRPr lang="en-US" sz="1400" b="1" dirty="0">
                  <a:latin typeface="Courier New"/>
                  <a:cs typeface="Courier New"/>
                </a:endParaRPr>
              </a:p>
            </p:txBody>
          </p:sp>
          <p:sp>
            <p:nvSpPr>
              <p:cNvPr id="45" name="Oval 44"/>
              <p:cNvSpPr/>
              <p:nvPr/>
            </p:nvSpPr>
            <p:spPr>
              <a:xfrm>
                <a:off x="1577376" y="2100491"/>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6" name="Group 45"/>
              <p:cNvGrpSpPr/>
              <p:nvPr/>
            </p:nvGrpSpPr>
            <p:grpSpPr>
              <a:xfrm rot="5400000">
                <a:off x="4604759" y="849056"/>
                <a:ext cx="181438" cy="4452384"/>
                <a:chOff x="1577376" y="-1989040"/>
                <a:chExt cx="181438" cy="4452384"/>
              </a:xfrm>
              <a:effectLst/>
            </p:grpSpPr>
            <p:sp>
              <p:nvSpPr>
                <p:cNvPr id="49" name="Oval 48"/>
                <p:cNvSpPr/>
                <p:nvPr/>
              </p:nvSpPr>
              <p:spPr>
                <a:xfrm>
                  <a:off x="1577376" y="2281906"/>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0" name="Straight Connector 49"/>
                <p:cNvCxnSpPr/>
                <p:nvPr/>
              </p:nvCxnSpPr>
              <p:spPr>
                <a:xfrm rot="16200000">
                  <a:off x="-464062" y="146433"/>
                  <a:ext cx="4270945" cy="0"/>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47" name="TextBox 46"/>
              <p:cNvSpPr txBox="1"/>
              <p:nvPr/>
            </p:nvSpPr>
            <p:spPr>
              <a:xfrm>
                <a:off x="2518138" y="3074663"/>
                <a:ext cx="1292796" cy="380184"/>
              </a:xfrm>
              <a:prstGeom prst="rect">
                <a:avLst/>
              </a:prstGeom>
              <a:noFill/>
            </p:spPr>
            <p:txBody>
              <a:bodyPr wrap="none" rtlCol="0">
                <a:spAutoFit/>
              </a:bodyPr>
              <a:lstStyle/>
              <a:p>
                <a:r>
                  <a:rPr lang="en-US" sz="1400" dirty="0" smtClean="0">
                    <a:latin typeface="Courier New"/>
                    <a:cs typeface="Courier New"/>
                  </a:rPr>
                  <a:t>10.1.1.1</a:t>
                </a:r>
              </a:p>
            </p:txBody>
          </p:sp>
          <p:sp>
            <p:nvSpPr>
              <p:cNvPr id="48" name="TextBox 47"/>
              <p:cNvSpPr txBox="1"/>
              <p:nvPr/>
            </p:nvSpPr>
            <p:spPr>
              <a:xfrm>
                <a:off x="1870454" y="1727250"/>
                <a:ext cx="2240237" cy="380184"/>
              </a:xfrm>
              <a:prstGeom prst="rect">
                <a:avLst/>
              </a:prstGeom>
              <a:noFill/>
            </p:spPr>
            <p:txBody>
              <a:bodyPr wrap="none" rtlCol="0">
                <a:spAutoFit/>
              </a:bodyPr>
              <a:lstStyle/>
              <a:p>
                <a:r>
                  <a:rPr lang="en-US" sz="1400" b="1" dirty="0" smtClean="0">
                    <a:latin typeface="Courier New"/>
                    <a:cs typeface="Courier New"/>
                  </a:rPr>
                  <a:t>___.___.___.___</a:t>
                </a:r>
                <a:endParaRPr lang="en-US" sz="1400" b="1" dirty="0">
                  <a:latin typeface="Courier New"/>
                  <a:cs typeface="Courier New"/>
                </a:endParaRPr>
              </a:p>
            </p:txBody>
          </p:sp>
        </p:grpSp>
        <p:grpSp>
          <p:nvGrpSpPr>
            <p:cNvPr id="13" name="Group 12"/>
            <p:cNvGrpSpPr/>
            <p:nvPr/>
          </p:nvGrpSpPr>
          <p:grpSpPr>
            <a:xfrm flipH="1">
              <a:off x="5177027" y="3984417"/>
              <a:ext cx="3388107" cy="2166464"/>
              <a:chOff x="608355" y="1755164"/>
              <a:chExt cx="3388107" cy="2166464"/>
            </a:xfrm>
          </p:grpSpPr>
          <p:sp>
            <p:nvSpPr>
              <p:cNvPr id="35" name="Rounded Rectangle 34"/>
              <p:cNvSpPr/>
              <p:nvPr/>
            </p:nvSpPr>
            <p:spPr>
              <a:xfrm>
                <a:off x="793302" y="2191210"/>
                <a:ext cx="1746504" cy="1730418"/>
              </a:xfrm>
              <a:prstGeom prst="roundRect">
                <a:avLst/>
              </a:prstGeom>
              <a:solidFill>
                <a:schemeClr val="bg1">
                  <a:lumMod val="65000"/>
                </a:schemeClr>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2400" dirty="0" smtClean="0"/>
              </a:p>
              <a:p>
                <a:pPr algn="r"/>
                <a:r>
                  <a:rPr lang="en-US" sz="2400" dirty="0" smtClean="0"/>
                  <a:t>server</a:t>
                </a:r>
                <a:endParaRPr lang="en-US" sz="1200" dirty="0"/>
              </a:p>
            </p:txBody>
          </p:sp>
          <p:sp>
            <p:nvSpPr>
              <p:cNvPr id="36" name="TextBox 35"/>
              <p:cNvSpPr txBox="1"/>
              <p:nvPr/>
            </p:nvSpPr>
            <p:spPr>
              <a:xfrm>
                <a:off x="2969226" y="2628026"/>
                <a:ext cx="1026624" cy="380184"/>
              </a:xfrm>
              <a:prstGeom prst="rect">
                <a:avLst/>
              </a:prstGeom>
              <a:noFill/>
            </p:spPr>
            <p:txBody>
              <a:bodyPr wrap="none" rtlCol="0">
                <a:spAutoFit/>
              </a:bodyPr>
              <a:lstStyle/>
              <a:p>
                <a:r>
                  <a:rPr lang="en-US" sz="1400" b="1" dirty="0" smtClean="0">
                    <a:latin typeface="Courier New"/>
                    <a:cs typeface="Courier New"/>
                  </a:rPr>
                  <a:t>eth___</a:t>
                </a:r>
                <a:endParaRPr lang="en-US" sz="1400" b="1" dirty="0">
                  <a:latin typeface="Courier New"/>
                  <a:cs typeface="Courier New"/>
                </a:endParaRPr>
              </a:p>
            </p:txBody>
          </p:sp>
          <p:sp>
            <p:nvSpPr>
              <p:cNvPr id="37" name="TextBox 36"/>
              <p:cNvSpPr txBox="1"/>
              <p:nvPr/>
            </p:nvSpPr>
            <p:spPr>
              <a:xfrm>
                <a:off x="608355" y="1783078"/>
                <a:ext cx="1026624" cy="380184"/>
              </a:xfrm>
              <a:prstGeom prst="rect">
                <a:avLst/>
              </a:prstGeom>
              <a:noFill/>
            </p:spPr>
            <p:txBody>
              <a:bodyPr wrap="none" rtlCol="0">
                <a:spAutoFit/>
              </a:bodyPr>
              <a:lstStyle/>
              <a:p>
                <a:r>
                  <a:rPr lang="en-US" sz="1400" b="1" dirty="0">
                    <a:latin typeface="Courier New"/>
                    <a:cs typeface="Courier New"/>
                  </a:rPr>
                  <a:t>e</a:t>
                </a:r>
                <a:r>
                  <a:rPr lang="en-US" sz="1400" b="1" dirty="0" smtClean="0">
                    <a:latin typeface="Courier New"/>
                    <a:cs typeface="Courier New"/>
                  </a:rPr>
                  <a:t>th___</a:t>
                </a:r>
                <a:endParaRPr lang="en-US" sz="1400" b="1" dirty="0">
                  <a:latin typeface="Courier New"/>
                  <a:cs typeface="Courier New"/>
                </a:endParaRPr>
              </a:p>
            </p:txBody>
          </p:sp>
          <p:sp>
            <p:nvSpPr>
              <p:cNvPr id="38" name="Oval 37"/>
              <p:cNvSpPr/>
              <p:nvPr/>
            </p:nvSpPr>
            <p:spPr>
              <a:xfrm>
                <a:off x="1577376" y="2100491"/>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p:cNvSpPr/>
              <p:nvPr/>
            </p:nvSpPr>
            <p:spPr>
              <a:xfrm rot="5400000">
                <a:off x="2455298" y="2984496"/>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p:cNvSpPr txBox="1"/>
              <p:nvPr/>
            </p:nvSpPr>
            <p:spPr>
              <a:xfrm>
                <a:off x="2703666" y="3114212"/>
                <a:ext cx="1292796" cy="380184"/>
              </a:xfrm>
              <a:prstGeom prst="rect">
                <a:avLst/>
              </a:prstGeom>
              <a:noFill/>
            </p:spPr>
            <p:txBody>
              <a:bodyPr wrap="none" rtlCol="0">
                <a:spAutoFit/>
              </a:bodyPr>
              <a:lstStyle/>
              <a:p>
                <a:r>
                  <a:rPr lang="en-US" sz="1400" dirty="0" smtClean="0">
                    <a:latin typeface="Courier New"/>
                    <a:cs typeface="Courier New"/>
                  </a:rPr>
                  <a:t>10.1.1.2</a:t>
                </a:r>
                <a:endParaRPr lang="en-US" sz="1400" dirty="0">
                  <a:latin typeface="Courier New"/>
                  <a:cs typeface="Courier New"/>
                </a:endParaRPr>
              </a:p>
            </p:txBody>
          </p:sp>
          <p:sp>
            <p:nvSpPr>
              <p:cNvPr id="41" name="TextBox 40"/>
              <p:cNvSpPr txBox="1"/>
              <p:nvPr/>
            </p:nvSpPr>
            <p:spPr>
              <a:xfrm>
                <a:off x="1720315" y="1755164"/>
                <a:ext cx="2240237" cy="380184"/>
              </a:xfrm>
              <a:prstGeom prst="rect">
                <a:avLst/>
              </a:prstGeom>
              <a:noFill/>
            </p:spPr>
            <p:txBody>
              <a:bodyPr wrap="none" rtlCol="0">
                <a:spAutoFit/>
              </a:bodyPr>
              <a:lstStyle/>
              <a:p>
                <a:r>
                  <a:rPr lang="en-US" sz="1400" b="1" dirty="0" smtClean="0">
                    <a:latin typeface="Courier New"/>
                    <a:cs typeface="Courier New"/>
                  </a:rPr>
                  <a:t>___.___.___.___</a:t>
                </a:r>
                <a:endParaRPr lang="en-US" sz="1400" b="1" dirty="0">
                  <a:latin typeface="Courier New"/>
                  <a:cs typeface="Courier New"/>
                </a:endParaRPr>
              </a:p>
            </p:txBody>
          </p:sp>
        </p:grpSp>
        <p:sp>
          <p:nvSpPr>
            <p:cNvPr id="14" name="TextBox 13"/>
            <p:cNvSpPr txBox="1"/>
            <p:nvPr/>
          </p:nvSpPr>
          <p:spPr>
            <a:xfrm>
              <a:off x="1671046" y="4954547"/>
              <a:ext cx="787395" cy="307777"/>
            </a:xfrm>
            <a:prstGeom prst="rect">
              <a:avLst/>
            </a:prstGeom>
            <a:noFill/>
          </p:spPr>
          <p:txBody>
            <a:bodyPr wrap="none" rtlCol="0">
              <a:spAutoFit/>
            </a:bodyPr>
            <a:lstStyle/>
            <a:p>
              <a:r>
                <a:rPr lang="en-US" sz="1400" b="1" dirty="0" smtClean="0"/>
                <a:t>Data </a:t>
              </a:r>
              <a:r>
                <a:rPr lang="en-US" sz="1400" b="1" dirty="0" err="1" smtClean="0"/>
                <a:t>i</a:t>
              </a:r>
              <a:r>
                <a:rPr lang="en-US" sz="1400" b="1" dirty="0" smtClean="0"/>
                <a:t>/f</a:t>
              </a:r>
              <a:endParaRPr lang="en-US" sz="1400" b="1" dirty="0"/>
            </a:p>
          </p:txBody>
        </p:sp>
        <p:sp>
          <p:nvSpPr>
            <p:cNvPr id="15" name="TextBox 14"/>
            <p:cNvSpPr txBox="1"/>
            <p:nvPr/>
          </p:nvSpPr>
          <p:spPr>
            <a:xfrm>
              <a:off x="1179860" y="4515433"/>
              <a:ext cx="1032291" cy="307777"/>
            </a:xfrm>
            <a:prstGeom prst="rect">
              <a:avLst/>
            </a:prstGeom>
            <a:noFill/>
          </p:spPr>
          <p:txBody>
            <a:bodyPr wrap="none" rtlCol="0">
              <a:spAutoFit/>
            </a:bodyPr>
            <a:lstStyle/>
            <a:p>
              <a:r>
                <a:rPr lang="en-US" sz="1400" b="1" dirty="0" smtClean="0"/>
                <a:t>Control </a:t>
              </a:r>
              <a:r>
                <a:rPr lang="en-US" sz="1400" b="1" dirty="0" err="1" smtClean="0"/>
                <a:t>i</a:t>
              </a:r>
              <a:r>
                <a:rPr lang="en-US" sz="1400" b="1" dirty="0" smtClean="0"/>
                <a:t>/f</a:t>
              </a:r>
              <a:endParaRPr lang="en-US" sz="1400" b="1" dirty="0"/>
            </a:p>
          </p:txBody>
        </p:sp>
        <p:sp>
          <p:nvSpPr>
            <p:cNvPr id="16" name="Freeform 15"/>
            <p:cNvSpPr/>
            <p:nvPr/>
          </p:nvSpPr>
          <p:spPr>
            <a:xfrm>
              <a:off x="1716463" y="1718862"/>
              <a:ext cx="1339679" cy="1214237"/>
            </a:xfrm>
            <a:custGeom>
              <a:avLst/>
              <a:gdLst>
                <a:gd name="connsiteX0" fmla="*/ 0 w 1116399"/>
                <a:gd name="connsiteY0" fmla="*/ 1214237 h 1214237"/>
                <a:gd name="connsiteX1" fmla="*/ 516335 w 1116399"/>
                <a:gd name="connsiteY1" fmla="*/ 237264 h 1214237"/>
                <a:gd name="connsiteX2" fmla="*/ 1116399 w 1116399"/>
                <a:gd name="connsiteY2" fmla="*/ 0 h 1214237"/>
              </a:gdLst>
              <a:ahLst/>
              <a:cxnLst>
                <a:cxn ang="0">
                  <a:pos x="connsiteX0" y="connsiteY0"/>
                </a:cxn>
                <a:cxn ang="0">
                  <a:pos x="connsiteX1" y="connsiteY1"/>
                </a:cxn>
                <a:cxn ang="0">
                  <a:pos x="connsiteX2" y="connsiteY2"/>
                </a:cxn>
              </a:cxnLst>
              <a:rect l="l" t="t" r="r" b="b"/>
              <a:pathLst>
                <a:path w="1116399" h="1214237">
                  <a:moveTo>
                    <a:pt x="0" y="1214237"/>
                  </a:moveTo>
                  <a:cubicBezTo>
                    <a:pt x="165134" y="826937"/>
                    <a:pt x="330268" y="439637"/>
                    <a:pt x="516335" y="237264"/>
                  </a:cubicBezTo>
                  <a:cubicBezTo>
                    <a:pt x="702402" y="34891"/>
                    <a:pt x="1116399" y="0"/>
                    <a:pt x="1116399" y="0"/>
                  </a:cubicBezTo>
                </a:path>
              </a:pathLst>
            </a:custGeom>
            <a:ln w="5715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Freeform 16"/>
            <p:cNvSpPr/>
            <p:nvPr/>
          </p:nvSpPr>
          <p:spPr>
            <a:xfrm flipH="1">
              <a:off x="6084372" y="1718862"/>
              <a:ext cx="1401320" cy="1214237"/>
            </a:xfrm>
            <a:custGeom>
              <a:avLst/>
              <a:gdLst>
                <a:gd name="connsiteX0" fmla="*/ 0 w 1116399"/>
                <a:gd name="connsiteY0" fmla="*/ 1214237 h 1214237"/>
                <a:gd name="connsiteX1" fmla="*/ 516335 w 1116399"/>
                <a:gd name="connsiteY1" fmla="*/ 237264 h 1214237"/>
                <a:gd name="connsiteX2" fmla="*/ 1116399 w 1116399"/>
                <a:gd name="connsiteY2" fmla="*/ 0 h 1214237"/>
              </a:gdLst>
              <a:ahLst/>
              <a:cxnLst>
                <a:cxn ang="0">
                  <a:pos x="connsiteX0" y="connsiteY0"/>
                </a:cxn>
                <a:cxn ang="0">
                  <a:pos x="connsiteX1" y="connsiteY1"/>
                </a:cxn>
                <a:cxn ang="0">
                  <a:pos x="connsiteX2" y="connsiteY2"/>
                </a:cxn>
              </a:cxnLst>
              <a:rect l="l" t="t" r="r" b="b"/>
              <a:pathLst>
                <a:path w="1116399" h="1214237">
                  <a:moveTo>
                    <a:pt x="0" y="1214237"/>
                  </a:moveTo>
                  <a:cubicBezTo>
                    <a:pt x="165134" y="826937"/>
                    <a:pt x="330268" y="439637"/>
                    <a:pt x="516335" y="237264"/>
                  </a:cubicBezTo>
                  <a:cubicBezTo>
                    <a:pt x="702402" y="34891"/>
                    <a:pt x="1116399" y="0"/>
                    <a:pt x="1116399" y="0"/>
                  </a:cubicBezTo>
                </a:path>
              </a:pathLst>
            </a:custGeom>
            <a:ln w="5715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TextBox 17"/>
            <p:cNvSpPr txBox="1"/>
            <p:nvPr/>
          </p:nvSpPr>
          <p:spPr>
            <a:xfrm>
              <a:off x="6592075" y="4943592"/>
              <a:ext cx="787395" cy="307777"/>
            </a:xfrm>
            <a:prstGeom prst="rect">
              <a:avLst/>
            </a:prstGeom>
            <a:noFill/>
          </p:spPr>
          <p:txBody>
            <a:bodyPr wrap="none" rtlCol="0">
              <a:spAutoFit/>
            </a:bodyPr>
            <a:lstStyle/>
            <a:p>
              <a:r>
                <a:rPr lang="en-US" sz="1400" b="1" dirty="0" smtClean="0"/>
                <a:t>Data </a:t>
              </a:r>
              <a:r>
                <a:rPr lang="en-US" sz="1400" b="1" dirty="0" err="1" smtClean="0"/>
                <a:t>i</a:t>
              </a:r>
              <a:r>
                <a:rPr lang="en-US" sz="1400" b="1" dirty="0" smtClean="0"/>
                <a:t>/f</a:t>
              </a:r>
              <a:endParaRPr lang="en-US" sz="1400" b="1" dirty="0"/>
            </a:p>
          </p:txBody>
        </p:sp>
        <p:sp>
          <p:nvSpPr>
            <p:cNvPr id="19" name="TextBox 18"/>
            <p:cNvSpPr txBox="1"/>
            <p:nvPr/>
          </p:nvSpPr>
          <p:spPr>
            <a:xfrm>
              <a:off x="7066181" y="4515433"/>
              <a:ext cx="1032291" cy="307777"/>
            </a:xfrm>
            <a:prstGeom prst="rect">
              <a:avLst/>
            </a:prstGeom>
            <a:noFill/>
          </p:spPr>
          <p:txBody>
            <a:bodyPr wrap="none" rtlCol="0">
              <a:spAutoFit/>
            </a:bodyPr>
            <a:lstStyle/>
            <a:p>
              <a:r>
                <a:rPr lang="en-US" sz="1400" b="1" dirty="0" smtClean="0"/>
                <a:t>Control </a:t>
              </a:r>
              <a:r>
                <a:rPr lang="en-US" sz="1400" b="1" dirty="0" err="1" smtClean="0"/>
                <a:t>i</a:t>
              </a:r>
              <a:r>
                <a:rPr lang="en-US" sz="1400" b="1" dirty="0" smtClean="0"/>
                <a:t>/f</a:t>
              </a:r>
              <a:endParaRPr lang="en-US" sz="1400" b="1" dirty="0"/>
            </a:p>
          </p:txBody>
        </p:sp>
        <p:sp>
          <p:nvSpPr>
            <p:cNvPr id="20" name="Cloud 19"/>
            <p:cNvSpPr/>
            <p:nvPr/>
          </p:nvSpPr>
          <p:spPr>
            <a:xfrm>
              <a:off x="2860043" y="894466"/>
              <a:ext cx="3238284" cy="1507330"/>
            </a:xfrm>
            <a:prstGeom prst="cloud">
              <a:avLst/>
            </a:prstGeom>
            <a:solidFill>
              <a:schemeClr val="bg1">
                <a:lumMod val="8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tx1"/>
                  </a:solidFill>
                </a:rPr>
                <a:t>Internet</a:t>
              </a:r>
              <a:endParaRPr lang="en-US" sz="2400" b="1" dirty="0">
                <a:solidFill>
                  <a:schemeClr val="tx1"/>
                </a:solidFill>
              </a:endParaRPr>
            </a:p>
          </p:txBody>
        </p:sp>
        <p:pic>
          <p:nvPicPr>
            <p:cNvPr id="21" name="Picture 2" descr="MCj0415800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13098" y="-187191"/>
              <a:ext cx="1437036" cy="1729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 21"/>
            <p:cNvGrpSpPr/>
            <p:nvPr/>
          </p:nvGrpSpPr>
          <p:grpSpPr>
            <a:xfrm>
              <a:off x="614019" y="2888062"/>
              <a:ext cx="7939413" cy="558784"/>
              <a:chOff x="530289" y="2868126"/>
              <a:chExt cx="7939413" cy="558784"/>
            </a:xfrm>
          </p:grpSpPr>
          <p:sp>
            <p:nvSpPr>
              <p:cNvPr id="33" name="Rounded Rectangle 32"/>
              <p:cNvSpPr/>
              <p:nvPr/>
            </p:nvSpPr>
            <p:spPr>
              <a:xfrm>
                <a:off x="530289" y="3000716"/>
                <a:ext cx="7939413" cy="426194"/>
              </a:xfrm>
              <a:prstGeom prst="roundRect">
                <a:avLst/>
              </a:prstGeom>
              <a:solidFill>
                <a:schemeClr val="bg1">
                  <a:lumMod val="85000"/>
                </a:schemeClr>
              </a:solidFill>
              <a:ln w="38100" cmpd="sng">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000000"/>
                    </a:solidFill>
                  </a:rPr>
                  <a:t>Control plane switch</a:t>
                </a:r>
                <a:endParaRPr lang="en-US" dirty="0">
                  <a:solidFill>
                    <a:srgbClr val="000000"/>
                  </a:solidFill>
                </a:endParaRPr>
              </a:p>
            </p:txBody>
          </p:sp>
          <p:sp>
            <p:nvSpPr>
              <p:cNvPr id="34" name="Oval 33"/>
              <p:cNvSpPr/>
              <p:nvPr/>
            </p:nvSpPr>
            <p:spPr>
              <a:xfrm>
                <a:off x="1535511" y="2868126"/>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3" name="Oval 22"/>
            <p:cNvSpPr/>
            <p:nvPr/>
          </p:nvSpPr>
          <p:spPr>
            <a:xfrm>
              <a:off x="7400941" y="2906677"/>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4" name="Straight Connector 23"/>
            <p:cNvCxnSpPr/>
            <p:nvPr/>
          </p:nvCxnSpPr>
          <p:spPr>
            <a:xfrm flipV="1">
              <a:off x="1702971" y="3460800"/>
              <a:ext cx="0" cy="876664"/>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25" name="Oval 24"/>
            <p:cNvSpPr/>
            <p:nvPr/>
          </p:nvSpPr>
          <p:spPr>
            <a:xfrm>
              <a:off x="1612252" y="3395679"/>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6" name="Straight Connector 25"/>
            <p:cNvCxnSpPr/>
            <p:nvPr/>
          </p:nvCxnSpPr>
          <p:spPr>
            <a:xfrm flipV="1">
              <a:off x="7499647" y="3485077"/>
              <a:ext cx="0" cy="876664"/>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27" name="Oval 26"/>
            <p:cNvSpPr/>
            <p:nvPr/>
          </p:nvSpPr>
          <p:spPr>
            <a:xfrm>
              <a:off x="7408928" y="3378085"/>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 name="Group 27"/>
            <p:cNvGrpSpPr/>
            <p:nvPr/>
          </p:nvGrpSpPr>
          <p:grpSpPr>
            <a:xfrm>
              <a:off x="4171316" y="4442600"/>
              <a:ext cx="900225" cy="1730418"/>
              <a:chOff x="4143405" y="4592890"/>
              <a:chExt cx="900225" cy="1730418"/>
            </a:xfrm>
          </p:grpSpPr>
          <p:sp>
            <p:nvSpPr>
              <p:cNvPr id="30" name="Rounded Rectangle 29"/>
              <p:cNvSpPr/>
              <p:nvPr/>
            </p:nvSpPr>
            <p:spPr>
              <a:xfrm>
                <a:off x="4234124" y="4592890"/>
                <a:ext cx="726764" cy="1730418"/>
              </a:xfrm>
              <a:prstGeom prst="roundRect">
                <a:avLst/>
              </a:prstGeom>
              <a:solidFill>
                <a:schemeClr val="bg1">
                  <a:lumMod val="85000"/>
                </a:schemeClr>
              </a:solidFill>
              <a:ln w="38100" cmpd="sng">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sz="2000" dirty="0" smtClean="0">
                    <a:solidFill>
                      <a:srgbClr val="000000"/>
                    </a:solidFill>
                  </a:rPr>
                  <a:t>Data plane switch</a:t>
                </a:r>
                <a:endParaRPr lang="en-US" sz="1400" dirty="0">
                  <a:solidFill>
                    <a:srgbClr val="000000"/>
                  </a:solidFill>
                </a:endParaRPr>
              </a:p>
            </p:txBody>
          </p:sp>
          <p:sp>
            <p:nvSpPr>
              <p:cNvPr id="31" name="Oval 30"/>
              <p:cNvSpPr/>
              <p:nvPr/>
            </p:nvSpPr>
            <p:spPr>
              <a:xfrm rot="5400000">
                <a:off x="4143405" y="5367380"/>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rot="5400000">
                <a:off x="4862192" y="5367380"/>
                <a:ext cx="181438" cy="18143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9" name="TextBox 28"/>
            <p:cNvSpPr txBox="1"/>
            <p:nvPr/>
          </p:nvSpPr>
          <p:spPr>
            <a:xfrm>
              <a:off x="3707430" y="6297460"/>
              <a:ext cx="1723849" cy="461665"/>
            </a:xfrm>
            <a:prstGeom prst="rect">
              <a:avLst/>
            </a:prstGeom>
            <a:noFill/>
          </p:spPr>
          <p:txBody>
            <a:bodyPr wrap="none" rtlCol="0">
              <a:spAutoFit/>
            </a:bodyPr>
            <a:lstStyle/>
            <a:p>
              <a:r>
                <a:rPr lang="en-US" sz="2400" dirty="0" smtClean="0"/>
                <a:t>GENI Rack</a:t>
              </a:r>
              <a:endParaRPr lang="en-US" sz="2400" dirty="0"/>
            </a:p>
          </p:txBody>
        </p:sp>
      </p:grpSp>
      <p:grpSp>
        <p:nvGrpSpPr>
          <p:cNvPr id="63" name="Group 62"/>
          <p:cNvGrpSpPr/>
          <p:nvPr/>
        </p:nvGrpSpPr>
        <p:grpSpPr>
          <a:xfrm>
            <a:off x="2558388" y="2028076"/>
            <a:ext cx="4519271" cy="2639018"/>
            <a:chOff x="2781668" y="2028076"/>
            <a:chExt cx="4519271" cy="2639018"/>
          </a:xfrm>
          <a:effectLst/>
        </p:grpSpPr>
        <p:cxnSp>
          <p:nvCxnSpPr>
            <p:cNvPr id="57" name="Straight Arrow Connector 56"/>
            <p:cNvCxnSpPr/>
            <p:nvPr/>
          </p:nvCxnSpPr>
          <p:spPr>
            <a:xfrm>
              <a:off x="2781668" y="2028076"/>
              <a:ext cx="4519271" cy="1815681"/>
            </a:xfrm>
            <a:prstGeom prst="straightConnector1">
              <a:avLst/>
            </a:prstGeom>
            <a:ln w="152400" cmpd="sng">
              <a:solidFill>
                <a:schemeClr val="bg1">
                  <a:lumMod val="50000"/>
                </a:schemeClr>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a:off x="7300939" y="3781016"/>
              <a:ext cx="0" cy="886078"/>
            </a:xfrm>
            <a:prstGeom prst="straightConnector1">
              <a:avLst/>
            </a:prstGeom>
            <a:ln w="152400" cmpd="sng">
              <a:solidFill>
                <a:schemeClr val="bg1">
                  <a:lumMod val="50000"/>
                </a:schemeClr>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grpSp>
      <p:sp>
        <p:nvSpPr>
          <p:cNvPr id="56" name="Multiply 55"/>
          <p:cNvSpPr/>
          <p:nvPr/>
        </p:nvSpPr>
        <p:spPr>
          <a:xfrm>
            <a:off x="6596384" y="4343310"/>
            <a:ext cx="931534" cy="931534"/>
          </a:xfrm>
          <a:prstGeom prst="mathMultiply">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62617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childTnLst>
                                    <p:set>
                                      <p:cBhvr>
                                        <p:cTn id="10" dur="1" fill="hold">
                                          <p:stCondLst>
                                            <p:cond delay="0"/>
                                          </p:stCondLst>
                                        </p:cTn>
                                        <p:tgtEl>
                                          <p:spTgt spid="5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6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3" nodeType="clickEffect">
                                  <p:stCondLst>
                                    <p:cond delay="0"/>
                                  </p:stCondLst>
                                  <p:childTnLst>
                                    <p:set>
                                      <p:cBhvr>
                                        <p:cTn id="18" dur="1" fill="hold">
                                          <p:stCondLst>
                                            <p:cond delay="0"/>
                                          </p:stCondLst>
                                        </p:cTn>
                                        <p:tgtEl>
                                          <p:spTgt spid="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2" animBg="1"/>
      <p:bldP spid="56" grpId="3" animBg="1"/>
    </p:bld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ounded Rectangle 2"/>
          <p:cNvSpPr/>
          <p:nvPr/>
        </p:nvSpPr>
        <p:spPr>
          <a:xfrm>
            <a:off x="168585" y="483234"/>
            <a:ext cx="8878488" cy="5877483"/>
          </a:xfrm>
          <a:prstGeom prst="roundRect">
            <a:avLst/>
          </a:prstGeom>
          <a:solidFill>
            <a:srgbClr val="FFFF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370876" y="5652722"/>
            <a:ext cx="8473899" cy="605759"/>
          </a:xfrm>
          <a:prstGeom prst="rect">
            <a:avLst/>
          </a:prstGeom>
          <a:solidFill>
            <a:srgbClr val="00FF00">
              <a:alpha val="5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370876" y="640567"/>
            <a:ext cx="8573329" cy="5614870"/>
          </a:xfrm>
          <a:prstGeom prst="rect">
            <a:avLst/>
          </a:prstGeom>
          <a:noFill/>
        </p:spPr>
        <p:txBody>
          <a:bodyPr wrap="square" rtlCol="0">
            <a:spAutoFit/>
          </a:bodyPr>
          <a:lstStyle/>
          <a:p>
            <a:pPr>
              <a:lnSpc>
                <a:spcPct val="130000"/>
              </a:lnSpc>
            </a:pPr>
            <a:r>
              <a:rPr lang="en-US" sz="2800" dirty="0" smtClean="0"/>
              <a:t>You are trying to log in to a compute node on GENI using SSH and can’t.  </a:t>
            </a:r>
          </a:p>
          <a:p>
            <a:pPr>
              <a:lnSpc>
                <a:spcPct val="130000"/>
              </a:lnSpc>
            </a:pPr>
            <a:r>
              <a:rPr lang="en-US" sz="2800" i="1" dirty="0" smtClean="0"/>
              <a:t>Which are possible explanations?</a:t>
            </a:r>
            <a:endParaRPr lang="en-US" sz="2400" dirty="0"/>
          </a:p>
          <a:p>
            <a:pPr marL="457200" indent="-457200">
              <a:lnSpc>
                <a:spcPct val="150000"/>
              </a:lnSpc>
              <a:buAutoNum type="alphaLcParenR"/>
            </a:pPr>
            <a:r>
              <a:rPr lang="en-US" sz="2800" dirty="0" smtClean="0"/>
              <a:t>You entered the wrong password</a:t>
            </a:r>
          </a:p>
          <a:p>
            <a:pPr marL="457200" indent="-457200">
              <a:lnSpc>
                <a:spcPct val="150000"/>
              </a:lnSpc>
              <a:buAutoNum type="alphaLcParenR"/>
            </a:pPr>
            <a:r>
              <a:rPr lang="en-US" sz="2800" dirty="0" smtClean="0"/>
              <a:t>You didn’t offer the private key that matches the public key </a:t>
            </a:r>
          </a:p>
          <a:p>
            <a:pPr marL="457200" indent="-457200">
              <a:lnSpc>
                <a:spcPct val="150000"/>
              </a:lnSpc>
              <a:buAutoNum type="alphaLcParenR"/>
            </a:pPr>
            <a:r>
              <a:rPr lang="en-US" sz="2800" dirty="0" smtClean="0"/>
              <a:t>The public key wasn’t loaded onto the node</a:t>
            </a:r>
          </a:p>
          <a:p>
            <a:pPr marL="457200" indent="-457200">
              <a:lnSpc>
                <a:spcPct val="150000"/>
              </a:lnSpc>
              <a:buAutoNum type="alphaLcParenR"/>
            </a:pPr>
            <a:r>
              <a:rPr lang="en-US" sz="2800" dirty="0"/>
              <a:t>P</a:t>
            </a:r>
            <a:r>
              <a:rPr lang="en-US" sz="2800" dirty="0" smtClean="0"/>
              <a:t>ermissions on the private key are too permissive</a:t>
            </a:r>
          </a:p>
          <a:p>
            <a:pPr marL="457200" indent="-457200">
              <a:lnSpc>
                <a:spcPct val="150000"/>
              </a:lnSpc>
              <a:buAutoNum type="alphaLcParenR"/>
            </a:pPr>
            <a:r>
              <a:rPr lang="en-US" sz="2800" dirty="0" smtClean="0"/>
              <a:t>(b), (c), and (d)</a:t>
            </a:r>
            <a:endParaRPr lang="en-US" sz="2800" dirty="0"/>
          </a:p>
        </p:txBody>
      </p:sp>
    </p:spTree>
    <p:extLst>
      <p:ext uri="{BB962C8B-B14F-4D97-AF65-F5344CB8AC3E}">
        <p14:creationId xmlns:p14="http://schemas.microsoft.com/office/powerpoint/2010/main" val="10152322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inish_on_pp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024" y="873760"/>
            <a:ext cx="1962165" cy="5897880"/>
          </a:xfrm>
          <a:prstGeom prst="rect">
            <a:avLst/>
          </a:prstGeom>
        </p:spPr>
      </p:pic>
      <p:sp>
        <p:nvSpPr>
          <p:cNvPr id="2" name="Title 1"/>
          <p:cNvSpPr>
            <a:spLocks noGrp="1"/>
          </p:cNvSpPr>
          <p:nvPr>
            <p:ph type="title"/>
          </p:nvPr>
        </p:nvSpPr>
        <p:spPr/>
        <p:txBody>
          <a:bodyPr/>
          <a:lstStyle/>
          <a:p>
            <a:r>
              <a:rPr lang="en-US" sz="4000" dirty="0" smtClean="0"/>
              <a:t>Experiment Workflow</a:t>
            </a:r>
            <a:endParaRPr lang="en-US" sz="4000" dirty="0"/>
          </a:p>
        </p:txBody>
      </p:sp>
      <p:sp>
        <p:nvSpPr>
          <p:cNvPr id="16" name="Content Placeholder 3"/>
          <p:cNvSpPr txBox="1">
            <a:spLocks/>
          </p:cNvSpPr>
          <p:nvPr/>
        </p:nvSpPr>
        <p:spPr bwMode="auto">
          <a:xfrm>
            <a:off x="2393345" y="1144924"/>
            <a:ext cx="6795251" cy="5203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rgbClr val="080808"/>
                </a:solidFill>
                <a:latin typeface="Arial"/>
                <a:ea typeface="+mn-ea"/>
                <a:cs typeface="Arial"/>
              </a:defRPr>
            </a:lvl1pPr>
            <a:lvl2pPr marL="742950" indent="-285750" algn="l" rtl="0" eaLnBrk="1" fontAlgn="base" hangingPunct="1">
              <a:spcBef>
                <a:spcPct val="20000"/>
              </a:spcBef>
              <a:spcAft>
                <a:spcPct val="0"/>
              </a:spcAft>
              <a:buChar char="–"/>
              <a:defRPr sz="2400">
                <a:solidFill>
                  <a:srgbClr val="080808"/>
                </a:solidFill>
                <a:latin typeface="Arial"/>
                <a:ea typeface="+mn-ea"/>
                <a:cs typeface="Arial"/>
              </a:defRPr>
            </a:lvl2pPr>
            <a:lvl3pPr marL="1143000" indent="-228600" algn="l" rtl="0" eaLnBrk="1" fontAlgn="base" hangingPunct="1">
              <a:spcBef>
                <a:spcPct val="20000"/>
              </a:spcBef>
              <a:spcAft>
                <a:spcPct val="0"/>
              </a:spcAft>
              <a:buChar char="•"/>
              <a:defRPr sz="2000">
                <a:solidFill>
                  <a:srgbClr val="080808"/>
                </a:solidFill>
                <a:latin typeface="Arial"/>
                <a:ea typeface="+mn-ea"/>
                <a:cs typeface="Arial"/>
              </a:defRPr>
            </a:lvl3pPr>
            <a:lvl4pPr marL="1600200" indent="-228600" algn="l" rtl="0" eaLnBrk="1" fontAlgn="base" hangingPunct="1">
              <a:spcBef>
                <a:spcPct val="20000"/>
              </a:spcBef>
              <a:spcAft>
                <a:spcPct val="0"/>
              </a:spcAft>
              <a:buChar char="–"/>
              <a:defRPr>
                <a:solidFill>
                  <a:srgbClr val="080808"/>
                </a:solidFill>
                <a:latin typeface="Arial"/>
                <a:ea typeface="+mn-ea"/>
                <a:cs typeface="Arial"/>
              </a:defRPr>
            </a:lvl4pPr>
            <a:lvl5pPr marL="2057400" indent="-228600" algn="l" rtl="0" eaLnBrk="1" fontAlgn="base" hangingPunct="1">
              <a:spcBef>
                <a:spcPct val="20000"/>
              </a:spcBef>
              <a:spcAft>
                <a:spcPct val="0"/>
              </a:spcAft>
              <a:buChar char="»"/>
              <a:defRPr>
                <a:solidFill>
                  <a:srgbClr val="080808"/>
                </a:solidFill>
                <a:latin typeface="Arial"/>
                <a:ea typeface="+mn-ea"/>
                <a:cs typeface="Arial"/>
              </a:defRPr>
            </a:lvl5pPr>
            <a:lvl6pPr marL="2514600" indent="-228600" algn="l" rtl="0" eaLnBrk="1" fontAlgn="base" hangingPunct="1">
              <a:spcBef>
                <a:spcPct val="20000"/>
              </a:spcBef>
              <a:spcAft>
                <a:spcPct val="0"/>
              </a:spcAft>
              <a:buChar char="»"/>
              <a:defRPr sz="2000">
                <a:solidFill>
                  <a:srgbClr val="080808"/>
                </a:solidFill>
                <a:latin typeface="+mn-lt"/>
                <a:ea typeface="+mn-ea"/>
                <a:cs typeface="+mn-cs"/>
              </a:defRPr>
            </a:lvl6pPr>
            <a:lvl7pPr marL="2971800" indent="-228600" algn="l" rtl="0" eaLnBrk="1" fontAlgn="base" hangingPunct="1">
              <a:spcBef>
                <a:spcPct val="20000"/>
              </a:spcBef>
              <a:spcAft>
                <a:spcPct val="0"/>
              </a:spcAft>
              <a:buChar char="»"/>
              <a:defRPr sz="2000">
                <a:solidFill>
                  <a:srgbClr val="080808"/>
                </a:solidFill>
                <a:latin typeface="+mn-lt"/>
                <a:ea typeface="+mn-ea"/>
                <a:cs typeface="+mn-cs"/>
              </a:defRPr>
            </a:lvl7pPr>
            <a:lvl8pPr marL="3429000" indent="-228600" algn="l" rtl="0" eaLnBrk="1" fontAlgn="base" hangingPunct="1">
              <a:spcBef>
                <a:spcPct val="20000"/>
              </a:spcBef>
              <a:spcAft>
                <a:spcPct val="0"/>
              </a:spcAft>
              <a:buChar char="»"/>
              <a:defRPr sz="2000">
                <a:solidFill>
                  <a:srgbClr val="080808"/>
                </a:solidFill>
                <a:latin typeface="+mn-lt"/>
                <a:ea typeface="+mn-ea"/>
                <a:cs typeface="+mn-cs"/>
              </a:defRPr>
            </a:lvl8pPr>
            <a:lvl9pPr marL="3886200" indent="-228600" algn="l" rtl="0" eaLnBrk="1" fontAlgn="base" hangingPunct="1">
              <a:spcBef>
                <a:spcPct val="20000"/>
              </a:spcBef>
              <a:spcAft>
                <a:spcPct val="0"/>
              </a:spcAft>
              <a:buChar char="»"/>
              <a:defRPr sz="2000">
                <a:solidFill>
                  <a:srgbClr val="080808"/>
                </a:solidFill>
                <a:latin typeface="+mn-lt"/>
                <a:ea typeface="+mn-ea"/>
                <a:cs typeface="+mn-cs"/>
              </a:defRPr>
            </a:lvl9pPr>
          </a:lstStyle>
          <a:p>
            <a:r>
              <a:rPr lang="en-US" sz="2600" dirty="0" smtClean="0"/>
              <a:t>Part I: Design/Setup</a:t>
            </a:r>
          </a:p>
          <a:p>
            <a:pPr marL="0" indent="0">
              <a:buFontTx/>
              <a:buNone/>
            </a:pPr>
            <a:endParaRPr lang="en-US" sz="2600" dirty="0" smtClean="0"/>
          </a:p>
          <a:p>
            <a:pPr marL="0" indent="0">
              <a:buFontTx/>
              <a:buNone/>
            </a:pPr>
            <a:endParaRPr lang="en-US" sz="2600" dirty="0" smtClean="0"/>
          </a:p>
          <a:p>
            <a:pPr marL="0" indent="0">
              <a:buFontTx/>
              <a:buNone/>
            </a:pPr>
            <a:endParaRPr lang="en-US" sz="2600" dirty="0" smtClean="0"/>
          </a:p>
          <a:p>
            <a:r>
              <a:rPr lang="en-US" sz="2600" dirty="0" smtClean="0"/>
              <a:t>Part II: Execute</a:t>
            </a:r>
          </a:p>
          <a:p>
            <a:pPr marL="0" indent="0">
              <a:buFontTx/>
              <a:buNone/>
            </a:pPr>
            <a:endParaRPr lang="en-US" sz="2600" dirty="0" smtClean="0"/>
          </a:p>
          <a:p>
            <a:pPr marL="0" indent="0">
              <a:buFontTx/>
              <a:buNone/>
            </a:pPr>
            <a:endParaRPr lang="en-US" sz="2600" dirty="0" smtClean="0"/>
          </a:p>
          <a:p>
            <a:pPr marL="0" indent="0">
              <a:buFontTx/>
              <a:buNone/>
            </a:pPr>
            <a:endParaRPr lang="en-US" sz="2600" dirty="0"/>
          </a:p>
          <a:p>
            <a:pPr marL="0" indent="0">
              <a:buFontTx/>
              <a:buNone/>
            </a:pPr>
            <a:endParaRPr lang="en-US" sz="2600" dirty="0" smtClean="0"/>
          </a:p>
          <a:p>
            <a:r>
              <a:rPr lang="en-US" sz="2600" b="1" dirty="0" smtClean="0"/>
              <a:t>Part III: Finish</a:t>
            </a:r>
          </a:p>
        </p:txBody>
      </p:sp>
    </p:spTree>
    <p:extLst>
      <p:ext uri="{BB962C8B-B14F-4D97-AF65-F5344CB8AC3E}">
        <p14:creationId xmlns:p14="http://schemas.microsoft.com/office/powerpoint/2010/main" val="3046679752"/>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8" name="TextBox 7"/>
          <p:cNvSpPr txBox="1"/>
          <p:nvPr/>
        </p:nvSpPr>
        <p:spPr>
          <a:xfrm>
            <a:off x="704575" y="5299758"/>
            <a:ext cx="2206166" cy="369332"/>
          </a:xfrm>
          <a:prstGeom prst="rect">
            <a:avLst/>
          </a:prstGeom>
          <a:solidFill>
            <a:schemeClr val="accent2">
              <a:lumMod val="60000"/>
              <a:lumOff val="40000"/>
              <a:alpha val="97000"/>
            </a:schemeClr>
          </a:solidFill>
        </p:spPr>
        <p:txBody>
          <a:bodyPr wrap="square" rtlCol="0">
            <a:spAutoFit/>
          </a:bodyPr>
          <a:lstStyle/>
          <a:p>
            <a:pPr algn="ctr"/>
            <a:r>
              <a:rPr lang="en-US" b="1" dirty="0" smtClean="0"/>
              <a:t>Delete Resources</a:t>
            </a:r>
            <a:endParaRPr lang="en-US" i="1" dirty="0"/>
          </a:p>
        </p:txBody>
      </p:sp>
      <p:grpSp>
        <p:nvGrpSpPr>
          <p:cNvPr id="11" name="Group 10"/>
          <p:cNvGrpSpPr/>
          <p:nvPr/>
        </p:nvGrpSpPr>
        <p:grpSpPr>
          <a:xfrm>
            <a:off x="167690" y="171734"/>
            <a:ext cx="452517" cy="452517"/>
            <a:chOff x="262577" y="146078"/>
            <a:chExt cx="452517" cy="452517"/>
          </a:xfrm>
        </p:grpSpPr>
        <p:sp>
          <p:nvSpPr>
            <p:cNvPr id="12" name="Oval 11"/>
            <p:cNvSpPr/>
            <p:nvPr/>
          </p:nvSpPr>
          <p:spPr>
            <a:xfrm>
              <a:off x="262577" y="146078"/>
              <a:ext cx="452517" cy="452517"/>
            </a:xfrm>
            <a:prstGeom prst="ellipse">
              <a:avLst/>
            </a:prstGeom>
            <a:solidFill>
              <a:schemeClr val="accent2">
                <a:lumMod val="20000"/>
                <a:lumOff val="80000"/>
              </a:schemeClr>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0000"/>
                </a:solidFill>
              </a:endParaRPr>
            </a:p>
          </p:txBody>
        </p:sp>
        <p:sp>
          <p:nvSpPr>
            <p:cNvPr id="13" name="TextBox 12"/>
            <p:cNvSpPr txBox="1"/>
            <p:nvPr/>
          </p:nvSpPr>
          <p:spPr>
            <a:xfrm>
              <a:off x="328557" y="163401"/>
              <a:ext cx="327308" cy="400110"/>
            </a:xfrm>
            <a:prstGeom prst="rect">
              <a:avLst/>
            </a:prstGeom>
            <a:noFill/>
          </p:spPr>
          <p:txBody>
            <a:bodyPr wrap="none" rtlCol="0">
              <a:spAutoFit/>
            </a:bodyPr>
            <a:lstStyle/>
            <a:p>
              <a:r>
                <a:rPr lang="en-US" sz="2000" b="1" dirty="0" smtClean="0"/>
                <a:t>7</a:t>
              </a:r>
              <a:endParaRPr lang="en-US" sz="2000" b="1" dirty="0"/>
            </a:p>
          </p:txBody>
        </p:sp>
      </p:grpSp>
      <p:pic>
        <p:nvPicPr>
          <p:cNvPr id="2" name="Picture 1"/>
          <p:cNvPicPr>
            <a:picLocks noChangeAspect="1"/>
          </p:cNvPicPr>
          <p:nvPr/>
        </p:nvPicPr>
        <p:blipFill>
          <a:blip r:embed="rId3"/>
          <a:stretch>
            <a:fillRect/>
          </a:stretch>
        </p:blipFill>
        <p:spPr>
          <a:xfrm>
            <a:off x="704575" y="154840"/>
            <a:ext cx="6636995" cy="4030979"/>
          </a:xfrm>
          <a:prstGeom prst="rect">
            <a:avLst/>
          </a:prstGeom>
          <a:ln w="38100" cmpd="sng">
            <a:solidFill>
              <a:srgbClr val="FF0000"/>
            </a:solidFill>
          </a:ln>
        </p:spPr>
      </p:pic>
      <p:pic>
        <p:nvPicPr>
          <p:cNvPr id="3" name="Picture 2"/>
          <p:cNvPicPr>
            <a:picLocks noChangeAspect="1"/>
          </p:cNvPicPr>
          <p:nvPr/>
        </p:nvPicPr>
        <p:blipFill>
          <a:blip r:embed="rId4"/>
          <a:stretch>
            <a:fillRect/>
          </a:stretch>
        </p:blipFill>
        <p:spPr>
          <a:xfrm>
            <a:off x="3481343" y="3217065"/>
            <a:ext cx="5465600" cy="3528789"/>
          </a:xfrm>
          <a:prstGeom prst="rect">
            <a:avLst/>
          </a:prstGeom>
          <a:ln w="38100" cmpd="sng">
            <a:solidFill>
              <a:srgbClr val="FF0000"/>
            </a:solidFill>
          </a:ln>
        </p:spPr>
      </p:pic>
      <p:cxnSp>
        <p:nvCxnSpPr>
          <p:cNvPr id="14" name="Straight Connector 13"/>
          <p:cNvCxnSpPr/>
          <p:nvPr/>
        </p:nvCxnSpPr>
        <p:spPr>
          <a:xfrm flipV="1">
            <a:off x="3593880" y="372256"/>
            <a:ext cx="544321" cy="216912"/>
          </a:xfrm>
          <a:prstGeom prst="line">
            <a:avLst/>
          </a:prstGeom>
          <a:ln w="101600" cmpd="sng">
            <a:solidFill>
              <a:srgbClr val="FF0000"/>
            </a:solidFill>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V="1">
            <a:off x="5366528" y="6272730"/>
            <a:ext cx="544321" cy="216912"/>
          </a:xfrm>
          <a:prstGeom prst="line">
            <a:avLst/>
          </a:prstGeom>
          <a:ln w="101600" cmpd="sng">
            <a:solidFill>
              <a:srgbClr val="FF0000"/>
            </a:solidFill>
            <a:headEnd type="triangle"/>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6124842"/>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0708"/>
            <a:ext cx="8229600" cy="1143000"/>
          </a:xfrm>
        </p:spPr>
        <p:txBody>
          <a:bodyPr/>
          <a:lstStyle/>
          <a:p>
            <a:r>
              <a:rPr lang="en-US" sz="3600" dirty="0" smtClean="0"/>
              <a:t>Part III: </a:t>
            </a:r>
            <a:br>
              <a:rPr lang="en-US" sz="3600" dirty="0" smtClean="0"/>
            </a:br>
            <a:r>
              <a:rPr lang="en-US" sz="3600" dirty="0" smtClean="0"/>
              <a:t>Finish Experiment</a:t>
            </a:r>
            <a:endParaRPr lang="en-US" sz="3600" dirty="0"/>
          </a:p>
        </p:txBody>
      </p:sp>
      <p:sp>
        <p:nvSpPr>
          <p:cNvPr id="3" name="Content Placeholder 2"/>
          <p:cNvSpPr>
            <a:spLocks noGrp="1"/>
          </p:cNvSpPr>
          <p:nvPr>
            <p:ph idx="1"/>
          </p:nvPr>
        </p:nvSpPr>
        <p:spPr>
          <a:xfrm>
            <a:off x="457200" y="4254500"/>
            <a:ext cx="8293100" cy="2167664"/>
          </a:xfrm>
          <a:solidFill>
            <a:srgbClr val="FF0000">
              <a:alpha val="14000"/>
            </a:srgbClr>
          </a:solidFill>
        </p:spPr>
        <p:txBody>
          <a:bodyPr/>
          <a:lstStyle/>
          <a:p>
            <a:pPr marL="0" indent="0">
              <a:buNone/>
            </a:pPr>
            <a:r>
              <a:rPr lang="en-US" dirty="0" smtClean="0"/>
              <a:t>When your experiment is done, you should always release your resources. </a:t>
            </a:r>
          </a:p>
          <a:p>
            <a:pPr lvl="1"/>
            <a:r>
              <a:rPr lang="en-US" dirty="0" smtClean="0"/>
              <a:t>Normally this is when you would archive your data</a:t>
            </a:r>
          </a:p>
          <a:p>
            <a:pPr lvl="1"/>
            <a:r>
              <a:rPr lang="en-US" dirty="0" smtClean="0"/>
              <a:t>Delete your resources at </a:t>
            </a:r>
            <a:r>
              <a:rPr lang="en-US" b="1" dirty="0" smtClean="0"/>
              <a:t>each</a:t>
            </a:r>
            <a:r>
              <a:rPr lang="en-US" dirty="0" smtClean="0"/>
              <a:t> aggregate</a:t>
            </a:r>
          </a:p>
        </p:txBody>
      </p:sp>
      <p:pic>
        <p:nvPicPr>
          <p:cNvPr id="5" name="Picture 4"/>
          <p:cNvPicPr>
            <a:picLocks noChangeAspect="1"/>
          </p:cNvPicPr>
          <p:nvPr/>
        </p:nvPicPr>
        <p:blipFill>
          <a:blip r:embed="rId3"/>
          <a:stretch>
            <a:fillRect/>
          </a:stretch>
        </p:blipFill>
        <p:spPr>
          <a:xfrm>
            <a:off x="5467022" y="1123317"/>
            <a:ext cx="2044700" cy="3022600"/>
          </a:xfrm>
          <a:prstGeom prst="rect">
            <a:avLst/>
          </a:prstGeom>
        </p:spPr>
      </p:pic>
      <p:sp>
        <p:nvSpPr>
          <p:cNvPr id="6" name="TextBox 5"/>
          <p:cNvSpPr txBox="1"/>
          <p:nvPr/>
        </p:nvSpPr>
        <p:spPr>
          <a:xfrm>
            <a:off x="6633823" y="3610360"/>
            <a:ext cx="983287" cy="523220"/>
          </a:xfrm>
          <a:prstGeom prst="rect">
            <a:avLst/>
          </a:prstGeom>
          <a:noFill/>
        </p:spPr>
        <p:txBody>
          <a:bodyPr wrap="none" rtlCol="0">
            <a:spAutoFit/>
          </a:bodyPr>
          <a:lstStyle/>
          <a:p>
            <a:r>
              <a:rPr lang="en-US" sz="2800" b="1" dirty="0" smtClean="0">
                <a:solidFill>
                  <a:srgbClr val="FF6600"/>
                </a:solidFill>
              </a:rPr>
              <a:t>slice</a:t>
            </a:r>
            <a:endParaRPr lang="en-US" sz="1400" b="1" dirty="0">
              <a:solidFill>
                <a:srgbClr val="FF6600"/>
              </a:solidFill>
            </a:endParaRPr>
          </a:p>
        </p:txBody>
      </p:sp>
      <p:sp>
        <p:nvSpPr>
          <p:cNvPr id="7" name="TextBox 6"/>
          <p:cNvSpPr txBox="1"/>
          <p:nvPr/>
        </p:nvSpPr>
        <p:spPr>
          <a:xfrm rot="20060483">
            <a:off x="1527003" y="2931846"/>
            <a:ext cx="1381809" cy="523220"/>
          </a:xfrm>
          <a:prstGeom prst="rect">
            <a:avLst/>
          </a:prstGeom>
          <a:noFill/>
        </p:spPr>
        <p:txBody>
          <a:bodyPr wrap="none" rtlCol="0">
            <a:spAutoFit/>
          </a:bodyPr>
          <a:lstStyle/>
          <a:p>
            <a:r>
              <a:rPr lang="en-US" sz="2800" b="1" dirty="0" smtClean="0">
                <a:solidFill>
                  <a:srgbClr val="FF6600"/>
                </a:solidFill>
              </a:rPr>
              <a:t>project</a:t>
            </a:r>
            <a:endParaRPr lang="en-US" sz="1400" b="1" dirty="0">
              <a:solidFill>
                <a:srgbClr val="FF6600"/>
              </a:solidFill>
            </a:endParaRPr>
          </a:p>
        </p:txBody>
      </p:sp>
      <p:sp>
        <p:nvSpPr>
          <p:cNvPr id="8" name="TextBox 7"/>
          <p:cNvSpPr txBox="1"/>
          <p:nvPr/>
        </p:nvSpPr>
        <p:spPr>
          <a:xfrm>
            <a:off x="1267517" y="3577469"/>
            <a:ext cx="1900781" cy="523220"/>
          </a:xfrm>
          <a:prstGeom prst="rect">
            <a:avLst/>
          </a:prstGeom>
          <a:noFill/>
        </p:spPr>
        <p:txBody>
          <a:bodyPr wrap="none" rtlCol="0">
            <a:spAutoFit/>
          </a:bodyPr>
          <a:lstStyle/>
          <a:p>
            <a:r>
              <a:rPr lang="en-US" sz="2800" b="1" dirty="0" smtClean="0">
                <a:solidFill>
                  <a:srgbClr val="FF6600"/>
                </a:solidFill>
              </a:rPr>
              <a:t>aggregate</a:t>
            </a:r>
            <a:endParaRPr lang="en-US" sz="1400" b="1" dirty="0">
              <a:solidFill>
                <a:srgbClr val="FF6600"/>
              </a:solidFill>
            </a:endParaRPr>
          </a:p>
        </p:txBody>
      </p:sp>
      <p:sp>
        <p:nvSpPr>
          <p:cNvPr id="10" name="TextBox 9"/>
          <p:cNvSpPr txBox="1"/>
          <p:nvPr/>
        </p:nvSpPr>
        <p:spPr>
          <a:xfrm rot="863333">
            <a:off x="2171757" y="3451709"/>
            <a:ext cx="2441694" cy="523220"/>
          </a:xfrm>
          <a:prstGeom prst="rect">
            <a:avLst/>
          </a:prstGeom>
          <a:noFill/>
        </p:spPr>
        <p:txBody>
          <a:bodyPr wrap="none" rtlCol="0">
            <a:spAutoFit/>
          </a:bodyPr>
          <a:lstStyle/>
          <a:p>
            <a:r>
              <a:rPr lang="en-US" sz="2800" b="1" dirty="0" smtClean="0">
                <a:solidFill>
                  <a:srgbClr val="FF6600"/>
                </a:solidFill>
              </a:rPr>
              <a:t>experimenter</a:t>
            </a:r>
            <a:endParaRPr lang="en-US" sz="1400" b="1" dirty="0">
              <a:solidFill>
                <a:srgbClr val="FF6600"/>
              </a:solidFill>
            </a:endParaRPr>
          </a:p>
        </p:txBody>
      </p:sp>
      <p:sp>
        <p:nvSpPr>
          <p:cNvPr id="11" name="TextBox 10"/>
          <p:cNvSpPr txBox="1"/>
          <p:nvPr/>
        </p:nvSpPr>
        <p:spPr>
          <a:xfrm rot="21158434">
            <a:off x="2764953" y="2947421"/>
            <a:ext cx="1701608" cy="523220"/>
          </a:xfrm>
          <a:prstGeom prst="rect">
            <a:avLst/>
          </a:prstGeom>
          <a:noFill/>
        </p:spPr>
        <p:txBody>
          <a:bodyPr wrap="none" rtlCol="0">
            <a:spAutoFit/>
          </a:bodyPr>
          <a:lstStyle/>
          <a:p>
            <a:r>
              <a:rPr lang="en-US" sz="2800" b="1" dirty="0" smtClean="0">
                <a:solidFill>
                  <a:srgbClr val="FF6600"/>
                </a:solidFill>
              </a:rPr>
              <a:t>resource</a:t>
            </a:r>
            <a:endParaRPr lang="en-US" sz="1400" b="1" dirty="0">
              <a:solidFill>
                <a:srgbClr val="FF6600"/>
              </a:solidFill>
            </a:endParaRPr>
          </a:p>
        </p:txBody>
      </p:sp>
    </p:spTree>
    <p:extLst>
      <p:ext uri="{BB962C8B-B14F-4D97-AF65-F5344CB8AC3E}">
        <p14:creationId xmlns:p14="http://schemas.microsoft.com/office/powerpoint/2010/main" val="2422921793"/>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Congratulations!</a:t>
            </a:r>
            <a:endParaRPr lang="en-US" sz="4000" dirty="0"/>
          </a:p>
        </p:txBody>
      </p:sp>
      <p:sp>
        <p:nvSpPr>
          <p:cNvPr id="3" name="Content Placeholder 2"/>
          <p:cNvSpPr>
            <a:spLocks noGrp="1"/>
          </p:cNvSpPr>
          <p:nvPr>
            <p:ph idx="1"/>
          </p:nvPr>
        </p:nvSpPr>
        <p:spPr/>
        <p:txBody>
          <a:bodyPr/>
          <a:lstStyle/>
          <a:p>
            <a:pPr marL="0" indent="0">
              <a:buNone/>
            </a:pPr>
            <a:r>
              <a:rPr lang="en-US" sz="4000" dirty="0" smtClean="0"/>
              <a:t>You have…</a:t>
            </a:r>
          </a:p>
          <a:p>
            <a:pPr lvl="1"/>
            <a:r>
              <a:rPr lang="en-US" sz="3600" dirty="0"/>
              <a:t>R</a:t>
            </a:r>
            <a:r>
              <a:rPr lang="en-US" sz="3600" dirty="0" smtClean="0"/>
              <a:t>un your first GENI Experiment!</a:t>
            </a:r>
          </a:p>
          <a:p>
            <a:pPr lvl="1"/>
            <a:r>
              <a:rPr lang="en-US" sz="3600" dirty="0"/>
              <a:t>E</a:t>
            </a:r>
            <a:r>
              <a:rPr lang="en-US" sz="3600" dirty="0" smtClean="0"/>
              <a:t>xercised your knowledge of GENI terminology</a:t>
            </a:r>
          </a:p>
          <a:p>
            <a:pPr lvl="1"/>
            <a:r>
              <a:rPr lang="en-US" sz="3600" dirty="0" smtClean="0"/>
              <a:t>Used the GENI Portal and Flack</a:t>
            </a:r>
          </a:p>
        </p:txBody>
      </p:sp>
    </p:spTree>
    <p:extLst>
      <p:ext uri="{BB962C8B-B14F-4D97-AF65-F5344CB8AC3E}">
        <p14:creationId xmlns:p14="http://schemas.microsoft.com/office/powerpoint/2010/main" val="672260124"/>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descr="MCj0415800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133717" y="1589811"/>
            <a:ext cx="3492886" cy="37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4638436" y="2516269"/>
            <a:ext cx="3685900" cy="1446550"/>
          </a:xfrm>
          <a:prstGeom prst="rect">
            <a:avLst/>
          </a:prstGeom>
          <a:noFill/>
        </p:spPr>
        <p:txBody>
          <a:bodyPr wrap="square" rtlCol="0">
            <a:spAutoFit/>
          </a:bodyPr>
          <a:lstStyle/>
          <a:p>
            <a:pPr algn="ctr"/>
            <a:r>
              <a:rPr lang="en-US" sz="4400" dirty="0" smtClean="0"/>
              <a:t>Welcome </a:t>
            </a:r>
          </a:p>
          <a:p>
            <a:pPr algn="ctr"/>
            <a:r>
              <a:rPr lang="en-US" sz="4400" dirty="0" smtClean="0"/>
              <a:t>to GENI!</a:t>
            </a:r>
            <a:endParaRPr lang="en-US" sz="4400" dirty="0"/>
          </a:p>
        </p:txBody>
      </p:sp>
    </p:spTree>
    <p:extLst>
      <p:ext uri="{BB962C8B-B14F-4D97-AF65-F5344CB8AC3E}">
        <p14:creationId xmlns:p14="http://schemas.microsoft.com/office/powerpoint/2010/main" val="3128842848"/>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3317" y="1761284"/>
            <a:ext cx="7772400" cy="1470025"/>
          </a:xfrm>
        </p:spPr>
        <p:txBody>
          <a:bodyPr/>
          <a:lstStyle/>
          <a:p>
            <a:r>
              <a:rPr lang="en-US" sz="3600" dirty="0" smtClean="0"/>
              <a:t>Working With Collaborators</a:t>
            </a:r>
            <a:endParaRPr lang="en-US" sz="3600" dirty="0"/>
          </a:p>
        </p:txBody>
      </p:sp>
      <p:pic>
        <p:nvPicPr>
          <p:cNvPr id="4" name="Picture 3" descr="all_off_ppt.png"/>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094625" y="977900"/>
            <a:ext cx="1960475" cy="5892800"/>
          </a:xfrm>
          <a:prstGeom prst="rect">
            <a:avLst/>
          </a:prstGeom>
        </p:spPr>
      </p:pic>
    </p:spTree>
    <p:extLst>
      <p:ext uri="{BB962C8B-B14F-4D97-AF65-F5344CB8AC3E}">
        <p14:creationId xmlns:p14="http://schemas.microsoft.com/office/powerpoint/2010/main" val="730713805"/>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Membership example</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89774" y="1339054"/>
            <a:ext cx="9144000" cy="4847846"/>
          </a:xfrm>
          <a:prstGeom prst="rect">
            <a:avLst/>
          </a:prstGeom>
        </p:spPr>
      </p:pic>
      <p:sp>
        <p:nvSpPr>
          <p:cNvPr id="9" name="TextBox 8"/>
          <p:cNvSpPr txBox="1"/>
          <p:nvPr/>
        </p:nvSpPr>
        <p:spPr>
          <a:xfrm>
            <a:off x="532518" y="1089721"/>
            <a:ext cx="8010539" cy="369332"/>
          </a:xfrm>
          <a:prstGeom prst="rect">
            <a:avLst/>
          </a:prstGeom>
          <a:noFill/>
        </p:spPr>
        <p:txBody>
          <a:bodyPr wrap="none" rtlCol="0">
            <a:spAutoFit/>
          </a:bodyPr>
          <a:lstStyle/>
          <a:p>
            <a:r>
              <a:rPr lang="en-US" dirty="0" smtClean="0"/>
              <a:t>Projects have 1 </a:t>
            </a:r>
            <a:r>
              <a:rPr lang="en-US" b="1" dirty="0" smtClean="0"/>
              <a:t>Lead</a:t>
            </a:r>
            <a:r>
              <a:rPr lang="en-US" dirty="0" smtClean="0"/>
              <a:t> and any number of </a:t>
            </a:r>
            <a:r>
              <a:rPr lang="en-US" b="1" dirty="0" smtClean="0"/>
              <a:t>Admins</a:t>
            </a:r>
            <a:r>
              <a:rPr lang="en-US" dirty="0" smtClean="0"/>
              <a:t>, </a:t>
            </a:r>
            <a:r>
              <a:rPr lang="en-US" b="1" dirty="0" smtClean="0"/>
              <a:t>Members</a:t>
            </a:r>
            <a:r>
              <a:rPr lang="en-US" dirty="0" smtClean="0"/>
              <a:t>, and </a:t>
            </a:r>
            <a:r>
              <a:rPr lang="en-US" b="1" dirty="0" smtClean="0"/>
              <a:t>Auditors</a:t>
            </a:r>
            <a:endParaRPr lang="en-US" b="1" dirty="0"/>
          </a:p>
        </p:txBody>
      </p:sp>
      <p:sp>
        <p:nvSpPr>
          <p:cNvPr id="10" name="TextBox 9"/>
          <p:cNvSpPr txBox="1"/>
          <p:nvPr/>
        </p:nvSpPr>
        <p:spPr>
          <a:xfrm>
            <a:off x="4450736" y="6238776"/>
            <a:ext cx="4559328" cy="307777"/>
          </a:xfrm>
          <a:prstGeom prst="rect">
            <a:avLst/>
          </a:prstGeom>
          <a:noFill/>
        </p:spPr>
        <p:txBody>
          <a:bodyPr wrap="none" rtlCol="0">
            <a:spAutoFit/>
          </a:bodyPr>
          <a:lstStyle/>
          <a:p>
            <a:r>
              <a:rPr lang="en-US" sz="1400" i="1" dirty="0"/>
              <a:t>http://</a:t>
            </a:r>
            <a:r>
              <a:rPr lang="en-US" sz="1400" i="1" dirty="0" err="1"/>
              <a:t>groups.geni.net</a:t>
            </a:r>
            <a:r>
              <a:rPr lang="en-US" sz="1400" i="1" dirty="0"/>
              <a:t>/</a:t>
            </a:r>
            <a:r>
              <a:rPr lang="en-US" sz="1400" i="1" dirty="0" err="1"/>
              <a:t>geni</a:t>
            </a:r>
            <a:r>
              <a:rPr lang="en-US" sz="1400" i="1" dirty="0"/>
              <a:t>/wiki/</a:t>
            </a:r>
            <a:r>
              <a:rPr lang="en-US" sz="1400" i="1" dirty="0" err="1"/>
              <a:t>GENIConcepts#Project</a:t>
            </a:r>
            <a:endParaRPr lang="en-US" sz="1400" i="1" dirty="0"/>
          </a:p>
        </p:txBody>
      </p:sp>
      <p:sp>
        <p:nvSpPr>
          <p:cNvPr id="15" name="Rounded Rectangle 14"/>
          <p:cNvSpPr/>
          <p:nvPr/>
        </p:nvSpPr>
        <p:spPr>
          <a:xfrm>
            <a:off x="5856941" y="5760120"/>
            <a:ext cx="1733176" cy="468828"/>
          </a:xfrm>
          <a:prstGeom prst="roundRect">
            <a:avLst/>
          </a:prstGeom>
          <a:solidFill>
            <a:srgbClr val="4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Typical Class</a:t>
            </a:r>
            <a:endParaRPr lang="en-US" dirty="0"/>
          </a:p>
        </p:txBody>
      </p:sp>
      <p:grpSp>
        <p:nvGrpSpPr>
          <p:cNvPr id="17" name="Group 16"/>
          <p:cNvGrpSpPr/>
          <p:nvPr/>
        </p:nvGrpSpPr>
        <p:grpSpPr>
          <a:xfrm>
            <a:off x="7724584" y="1782389"/>
            <a:ext cx="1062535" cy="1076700"/>
            <a:chOff x="7533838" y="1622937"/>
            <a:chExt cx="1475474" cy="1495143"/>
          </a:xfrm>
        </p:grpSpPr>
        <p:sp>
          <p:nvSpPr>
            <p:cNvPr id="14" name="TextBox 13"/>
            <p:cNvSpPr txBox="1"/>
            <p:nvPr/>
          </p:nvSpPr>
          <p:spPr>
            <a:xfrm>
              <a:off x="7533838" y="2690690"/>
              <a:ext cx="1475474" cy="427390"/>
            </a:xfrm>
            <a:prstGeom prst="rect">
              <a:avLst/>
            </a:prstGeom>
            <a:noFill/>
          </p:spPr>
          <p:txBody>
            <a:bodyPr wrap="none" rtlCol="0">
              <a:spAutoFit/>
            </a:bodyPr>
            <a:lstStyle/>
            <a:p>
              <a:r>
                <a:rPr lang="en-US" sz="1400" b="1" dirty="0" smtClean="0"/>
                <a:t>Expiration</a:t>
              </a:r>
              <a:endParaRPr lang="en-US" sz="1400" b="1" dirty="0"/>
            </a:p>
          </p:txBody>
        </p:sp>
        <p:pic>
          <p:nvPicPr>
            <p:cNvPr id="16" name="Picture 15"/>
            <p:cNvPicPr>
              <a:picLocks noChangeAspect="1"/>
            </p:cNvPicPr>
            <p:nvPr/>
          </p:nvPicPr>
          <p:blipFill>
            <a:blip r:embed="rId4"/>
            <a:stretch>
              <a:fillRect/>
            </a:stretch>
          </p:blipFill>
          <p:spPr>
            <a:xfrm>
              <a:off x="7676029" y="1622937"/>
              <a:ext cx="1153458" cy="1150744"/>
            </a:xfrm>
            <a:prstGeom prst="rect">
              <a:avLst/>
            </a:prstGeom>
          </p:spPr>
        </p:pic>
      </p:grpSp>
      <p:sp>
        <p:nvSpPr>
          <p:cNvPr id="11" name="Rounded Rectangle 10"/>
          <p:cNvSpPr/>
          <p:nvPr/>
        </p:nvSpPr>
        <p:spPr>
          <a:xfrm>
            <a:off x="801763" y="5769948"/>
            <a:ext cx="3568909" cy="468828"/>
          </a:xfrm>
          <a:prstGeom prst="roundRect">
            <a:avLst/>
          </a:prstGeom>
          <a:solidFill>
            <a:srgbClr val="4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Typical Research Project</a:t>
            </a:r>
            <a:endParaRPr lang="en-US" dirty="0"/>
          </a:p>
        </p:txBody>
      </p:sp>
    </p:spTree>
    <p:extLst>
      <p:ext uri="{BB962C8B-B14F-4D97-AF65-F5344CB8AC3E}">
        <p14:creationId xmlns:p14="http://schemas.microsoft.com/office/powerpoint/2010/main" val="2842741158"/>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Working with multiple members in a slice</a:t>
            </a:r>
            <a:endParaRPr lang="en-US" sz="2800" dirty="0"/>
          </a:p>
        </p:txBody>
      </p:sp>
      <p:sp>
        <p:nvSpPr>
          <p:cNvPr id="31" name="Content Placeholder 7"/>
          <p:cNvSpPr>
            <a:spLocks noGrp="1"/>
          </p:cNvSpPr>
          <p:nvPr>
            <p:ph idx="1"/>
          </p:nvPr>
        </p:nvSpPr>
        <p:spPr/>
        <p:txBody>
          <a:bodyPr>
            <a:normAutofit/>
          </a:bodyPr>
          <a:lstStyle/>
          <a:p>
            <a:pPr marL="0" indent="0">
              <a:buNone/>
            </a:pPr>
            <a:r>
              <a:rPr lang="en-US" b="1" u="sng" dirty="0" smtClean="0"/>
              <a:t>Members of all slices in a project:</a:t>
            </a:r>
          </a:p>
          <a:p>
            <a:pPr marL="0" indent="0">
              <a:lnSpc>
                <a:spcPct val="50000"/>
              </a:lnSpc>
              <a:buNone/>
            </a:pPr>
            <a:endParaRPr lang="en-US" b="1" u="sng" dirty="0" smtClean="0"/>
          </a:p>
          <a:p>
            <a:pPr marL="796925"/>
            <a:r>
              <a:rPr lang="en-US" dirty="0" smtClean="0"/>
              <a:t>Project Leads (Professor)</a:t>
            </a:r>
          </a:p>
          <a:p>
            <a:pPr marL="796925"/>
            <a:r>
              <a:rPr lang="en-US" dirty="0" smtClean="0"/>
              <a:t>Project Admins (Post-docs, researchers)</a:t>
            </a:r>
            <a:endParaRPr lang="en-US" dirty="0"/>
          </a:p>
          <a:p>
            <a:pPr marL="454025" indent="0">
              <a:buNone/>
            </a:pPr>
            <a:r>
              <a:rPr lang="en-US" i="1" dirty="0" smtClean="0"/>
              <a:t>Other can be added manually</a:t>
            </a:r>
          </a:p>
        </p:txBody>
      </p:sp>
      <p:grpSp>
        <p:nvGrpSpPr>
          <p:cNvPr id="6" name="Group 5"/>
          <p:cNvGrpSpPr/>
          <p:nvPr/>
        </p:nvGrpSpPr>
        <p:grpSpPr>
          <a:xfrm>
            <a:off x="812802" y="3674949"/>
            <a:ext cx="7534937" cy="1854779"/>
            <a:chOff x="685800" y="3361150"/>
            <a:chExt cx="8063235" cy="2622124"/>
          </a:xfrm>
        </p:grpSpPr>
        <p:pic>
          <p:nvPicPr>
            <p:cNvPr id="3" name="Picture 2"/>
            <p:cNvPicPr>
              <a:picLocks noChangeAspect="1"/>
            </p:cNvPicPr>
            <p:nvPr/>
          </p:nvPicPr>
          <p:blipFill rotWithShape="1">
            <a:blip r:embed="rId2"/>
            <a:srcRect l="1248" b="50522"/>
            <a:stretch/>
          </p:blipFill>
          <p:spPr>
            <a:xfrm>
              <a:off x="685800" y="3361150"/>
              <a:ext cx="8063235" cy="2386649"/>
            </a:xfrm>
            <a:prstGeom prst="rect">
              <a:avLst/>
            </a:prstGeom>
          </p:spPr>
        </p:pic>
        <p:grpSp>
          <p:nvGrpSpPr>
            <p:cNvPr id="18" name="Group 17"/>
            <p:cNvGrpSpPr/>
            <p:nvPr/>
          </p:nvGrpSpPr>
          <p:grpSpPr>
            <a:xfrm>
              <a:off x="1084720" y="4902125"/>
              <a:ext cx="1001973" cy="442234"/>
              <a:chOff x="532518" y="6007362"/>
              <a:chExt cx="1056750" cy="466410"/>
            </a:xfrm>
          </p:grpSpPr>
          <p:sp>
            <p:nvSpPr>
              <p:cNvPr id="19" name="TextBox 18"/>
              <p:cNvSpPr txBox="1"/>
              <p:nvPr/>
            </p:nvSpPr>
            <p:spPr>
              <a:xfrm>
                <a:off x="532518" y="6007362"/>
                <a:ext cx="1056750" cy="276999"/>
              </a:xfrm>
              <a:prstGeom prst="rect">
                <a:avLst/>
              </a:prstGeom>
              <a:noFill/>
            </p:spPr>
            <p:txBody>
              <a:bodyPr wrap="none" rtlCol="0">
                <a:spAutoFit/>
              </a:bodyPr>
              <a:lstStyle/>
              <a:p>
                <a:r>
                  <a:rPr lang="en-US" sz="1200" b="1" dirty="0" smtClean="0">
                    <a:latin typeface="Arial Narrow"/>
                    <a:cs typeface="Arial Narrow"/>
                  </a:rPr>
                  <a:t>Research </a:t>
                </a:r>
                <a:r>
                  <a:rPr lang="en-US" sz="1200" b="1" dirty="0" err="1" smtClean="0">
                    <a:latin typeface="Arial Narrow"/>
                    <a:cs typeface="Arial Narrow"/>
                  </a:rPr>
                  <a:t>Asst</a:t>
                </a:r>
                <a:endParaRPr lang="en-US" sz="1200" b="1" dirty="0">
                  <a:latin typeface="Arial Narrow"/>
                  <a:cs typeface="Arial Narrow"/>
                </a:endParaRPr>
              </a:p>
            </p:txBody>
          </p:sp>
          <p:sp>
            <p:nvSpPr>
              <p:cNvPr id="20" name="TextBox 19"/>
              <p:cNvSpPr txBox="1"/>
              <p:nvPr/>
            </p:nvSpPr>
            <p:spPr>
              <a:xfrm>
                <a:off x="671203" y="6196773"/>
                <a:ext cx="845268" cy="276999"/>
              </a:xfrm>
              <a:prstGeom prst="rect">
                <a:avLst/>
              </a:prstGeom>
              <a:noFill/>
            </p:spPr>
            <p:txBody>
              <a:bodyPr wrap="none" rtlCol="0">
                <a:spAutoFit/>
              </a:bodyPr>
              <a:lstStyle/>
              <a:p>
                <a:r>
                  <a:rPr lang="en-US" sz="1200" b="1" i="1" dirty="0" smtClean="0">
                    <a:solidFill>
                      <a:srgbClr val="FF6600"/>
                    </a:solidFill>
                    <a:latin typeface="Arial Narrow"/>
                    <a:cs typeface="Arial Narrow"/>
                  </a:rPr>
                  <a:t>Slice Lead</a:t>
                </a:r>
                <a:endParaRPr lang="en-US" sz="1200" b="1" i="1" dirty="0">
                  <a:solidFill>
                    <a:srgbClr val="FF6600"/>
                  </a:solidFill>
                  <a:latin typeface="Arial Narrow"/>
                  <a:cs typeface="Arial Narrow"/>
                </a:endParaRPr>
              </a:p>
            </p:txBody>
          </p:sp>
        </p:grpSp>
        <p:grpSp>
          <p:nvGrpSpPr>
            <p:cNvPr id="21" name="Group 20"/>
            <p:cNvGrpSpPr/>
            <p:nvPr/>
          </p:nvGrpSpPr>
          <p:grpSpPr>
            <a:xfrm>
              <a:off x="1955197" y="5164766"/>
              <a:ext cx="975643" cy="442234"/>
              <a:chOff x="634157" y="6007362"/>
              <a:chExt cx="1028980" cy="466410"/>
            </a:xfrm>
          </p:grpSpPr>
          <p:sp>
            <p:nvSpPr>
              <p:cNvPr id="22" name="TextBox 21"/>
              <p:cNvSpPr txBox="1"/>
              <p:nvPr/>
            </p:nvSpPr>
            <p:spPr>
              <a:xfrm>
                <a:off x="779421" y="6007362"/>
                <a:ext cx="738453" cy="276999"/>
              </a:xfrm>
              <a:prstGeom prst="rect">
                <a:avLst/>
              </a:prstGeom>
              <a:noFill/>
            </p:spPr>
            <p:txBody>
              <a:bodyPr wrap="none" rtlCol="0">
                <a:spAutoFit/>
              </a:bodyPr>
              <a:lstStyle/>
              <a:p>
                <a:r>
                  <a:rPr lang="en-US" sz="1200" b="1" dirty="0" smtClean="0">
                    <a:latin typeface="Arial Narrow"/>
                    <a:cs typeface="Arial Narrow"/>
                  </a:rPr>
                  <a:t>Post-Doc</a:t>
                </a:r>
                <a:endParaRPr lang="en-US" sz="1200" b="1" dirty="0">
                  <a:latin typeface="Arial Narrow"/>
                  <a:cs typeface="Arial Narrow"/>
                </a:endParaRPr>
              </a:p>
            </p:txBody>
          </p:sp>
          <p:sp>
            <p:nvSpPr>
              <p:cNvPr id="23" name="TextBox 22"/>
              <p:cNvSpPr txBox="1"/>
              <p:nvPr/>
            </p:nvSpPr>
            <p:spPr>
              <a:xfrm>
                <a:off x="634157" y="6196773"/>
                <a:ext cx="1028980" cy="276999"/>
              </a:xfrm>
              <a:prstGeom prst="rect">
                <a:avLst/>
              </a:prstGeom>
              <a:noFill/>
            </p:spPr>
            <p:txBody>
              <a:bodyPr wrap="none" rtlCol="0">
                <a:spAutoFit/>
              </a:bodyPr>
              <a:lstStyle/>
              <a:p>
                <a:r>
                  <a:rPr lang="en-US" sz="1200" b="1" i="1" dirty="0" smtClean="0">
                    <a:solidFill>
                      <a:srgbClr val="FF6600"/>
                    </a:solidFill>
                    <a:latin typeface="Arial Narrow"/>
                    <a:cs typeface="Arial Narrow"/>
                  </a:rPr>
                  <a:t>Slice Member</a:t>
                </a:r>
                <a:endParaRPr lang="en-US" sz="1200" b="1" i="1" dirty="0">
                  <a:solidFill>
                    <a:srgbClr val="FF6600"/>
                  </a:solidFill>
                  <a:latin typeface="Arial Narrow"/>
                  <a:cs typeface="Arial Narrow"/>
                </a:endParaRPr>
              </a:p>
            </p:txBody>
          </p:sp>
        </p:grpSp>
        <p:sp>
          <p:nvSpPr>
            <p:cNvPr id="25" name="TextBox 24"/>
            <p:cNvSpPr txBox="1"/>
            <p:nvPr/>
          </p:nvSpPr>
          <p:spPr>
            <a:xfrm>
              <a:off x="2968868" y="5526682"/>
              <a:ext cx="734421" cy="262641"/>
            </a:xfrm>
            <a:prstGeom prst="rect">
              <a:avLst/>
            </a:prstGeom>
            <a:noFill/>
          </p:spPr>
          <p:txBody>
            <a:bodyPr wrap="none" rtlCol="0">
              <a:spAutoFit/>
            </a:bodyPr>
            <a:lstStyle/>
            <a:p>
              <a:r>
                <a:rPr lang="en-US" sz="1200" b="1" dirty="0" smtClean="0">
                  <a:latin typeface="Arial Narrow"/>
                  <a:cs typeface="Arial Narrow"/>
                </a:rPr>
                <a:t>Professor</a:t>
              </a:r>
              <a:endParaRPr lang="en-US" sz="1200" b="1" dirty="0">
                <a:latin typeface="Arial Narrow"/>
                <a:cs typeface="Arial Narrow"/>
              </a:endParaRPr>
            </a:p>
          </p:txBody>
        </p:sp>
        <p:sp>
          <p:nvSpPr>
            <p:cNvPr id="26" name="TextBox 25"/>
            <p:cNvSpPr txBox="1"/>
            <p:nvPr/>
          </p:nvSpPr>
          <p:spPr>
            <a:xfrm>
              <a:off x="2848257" y="5706275"/>
              <a:ext cx="931973" cy="276999"/>
            </a:xfrm>
            <a:prstGeom prst="rect">
              <a:avLst/>
            </a:prstGeom>
            <a:noFill/>
          </p:spPr>
          <p:txBody>
            <a:bodyPr wrap="none" rtlCol="0">
              <a:spAutoFit/>
            </a:bodyPr>
            <a:lstStyle/>
            <a:p>
              <a:r>
                <a:rPr lang="en-US" sz="1200" b="1" i="1" dirty="0" smtClean="0">
                  <a:solidFill>
                    <a:srgbClr val="FF6600"/>
                  </a:solidFill>
                  <a:latin typeface="Arial Narrow"/>
                  <a:cs typeface="Arial Narrow"/>
                </a:rPr>
                <a:t>Slice Admin</a:t>
              </a:r>
              <a:endParaRPr lang="en-US" sz="1200" b="1" i="1" dirty="0">
                <a:solidFill>
                  <a:srgbClr val="FF6600"/>
                </a:solidFill>
                <a:latin typeface="Arial Narrow"/>
                <a:cs typeface="Arial Narrow"/>
              </a:endParaRPr>
            </a:p>
          </p:txBody>
        </p:sp>
      </p:grpSp>
      <p:sp>
        <p:nvSpPr>
          <p:cNvPr id="14" name="TextBox 13"/>
          <p:cNvSpPr txBox="1"/>
          <p:nvPr/>
        </p:nvSpPr>
        <p:spPr>
          <a:xfrm>
            <a:off x="4564804" y="6315308"/>
            <a:ext cx="4559328" cy="307777"/>
          </a:xfrm>
          <a:prstGeom prst="rect">
            <a:avLst/>
          </a:prstGeom>
          <a:noFill/>
        </p:spPr>
        <p:txBody>
          <a:bodyPr wrap="none" rtlCol="0">
            <a:spAutoFit/>
          </a:bodyPr>
          <a:lstStyle/>
          <a:p>
            <a:r>
              <a:rPr lang="en-US" sz="1400" i="1" dirty="0"/>
              <a:t>http://</a:t>
            </a:r>
            <a:r>
              <a:rPr lang="en-US" sz="1400" i="1" dirty="0" err="1"/>
              <a:t>groups.geni.net</a:t>
            </a:r>
            <a:r>
              <a:rPr lang="en-US" sz="1400" i="1" dirty="0"/>
              <a:t>/</a:t>
            </a:r>
            <a:r>
              <a:rPr lang="en-US" sz="1400" i="1" dirty="0" err="1"/>
              <a:t>geni</a:t>
            </a:r>
            <a:r>
              <a:rPr lang="en-US" sz="1400" i="1" dirty="0"/>
              <a:t>/wiki/</a:t>
            </a:r>
            <a:r>
              <a:rPr lang="en-US" sz="1400" i="1" dirty="0" err="1"/>
              <a:t>GENIConcepts#Slice</a:t>
            </a:r>
            <a:endParaRPr lang="en-US" sz="1400" i="1" dirty="0"/>
          </a:p>
        </p:txBody>
      </p:sp>
    </p:spTree>
    <p:extLst>
      <p:ext uri="{BB962C8B-B14F-4D97-AF65-F5344CB8AC3E}">
        <p14:creationId xmlns:p14="http://schemas.microsoft.com/office/powerpoint/2010/main" val="2343752867"/>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Slice Access</a:t>
            </a:r>
            <a:endParaRPr lang="en-US" dirty="0"/>
          </a:p>
        </p:txBody>
      </p:sp>
      <p:sp>
        <p:nvSpPr>
          <p:cNvPr id="3" name="Content Placeholder 2"/>
          <p:cNvSpPr>
            <a:spLocks noGrp="1"/>
          </p:cNvSpPr>
          <p:nvPr>
            <p:ph idx="1"/>
          </p:nvPr>
        </p:nvSpPr>
        <p:spPr/>
        <p:txBody>
          <a:bodyPr/>
          <a:lstStyle/>
          <a:p>
            <a:endParaRPr lang="en-US"/>
          </a:p>
        </p:txBody>
      </p:sp>
      <p:sp>
        <p:nvSpPr>
          <p:cNvPr id="28" name="Content Placeholder 2"/>
          <p:cNvSpPr txBox="1">
            <a:spLocks/>
          </p:cNvSpPr>
          <p:nvPr/>
        </p:nvSpPr>
        <p:spPr bwMode="auto">
          <a:xfrm>
            <a:off x="543197" y="1087906"/>
            <a:ext cx="7956034" cy="231999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rgbClr val="080808"/>
                </a:solidFill>
                <a:latin typeface="Arial"/>
                <a:ea typeface="+mn-ea"/>
                <a:cs typeface="Arial"/>
              </a:defRPr>
            </a:lvl1pPr>
            <a:lvl2pPr marL="742950" indent="-285750" algn="l" rtl="0" eaLnBrk="1" fontAlgn="base" hangingPunct="1">
              <a:spcBef>
                <a:spcPct val="20000"/>
              </a:spcBef>
              <a:spcAft>
                <a:spcPct val="0"/>
              </a:spcAft>
              <a:buChar char="–"/>
              <a:defRPr sz="2400">
                <a:solidFill>
                  <a:srgbClr val="080808"/>
                </a:solidFill>
                <a:latin typeface="Arial"/>
                <a:ea typeface="+mn-ea"/>
                <a:cs typeface="Arial"/>
              </a:defRPr>
            </a:lvl2pPr>
            <a:lvl3pPr marL="1143000" indent="-228600" algn="l" rtl="0" eaLnBrk="1" fontAlgn="base" hangingPunct="1">
              <a:spcBef>
                <a:spcPct val="20000"/>
              </a:spcBef>
              <a:spcAft>
                <a:spcPct val="0"/>
              </a:spcAft>
              <a:buChar char="•"/>
              <a:defRPr sz="2000">
                <a:solidFill>
                  <a:srgbClr val="080808"/>
                </a:solidFill>
                <a:latin typeface="Arial"/>
                <a:ea typeface="+mn-ea"/>
                <a:cs typeface="Arial"/>
              </a:defRPr>
            </a:lvl3pPr>
            <a:lvl4pPr marL="1600200" indent="-228600" algn="l" rtl="0" eaLnBrk="1" fontAlgn="base" hangingPunct="1">
              <a:spcBef>
                <a:spcPct val="20000"/>
              </a:spcBef>
              <a:spcAft>
                <a:spcPct val="0"/>
              </a:spcAft>
              <a:buChar char="–"/>
              <a:defRPr>
                <a:solidFill>
                  <a:srgbClr val="080808"/>
                </a:solidFill>
                <a:latin typeface="Arial"/>
                <a:ea typeface="+mn-ea"/>
                <a:cs typeface="Arial"/>
              </a:defRPr>
            </a:lvl4pPr>
            <a:lvl5pPr marL="2057400" indent="-228600" algn="l" rtl="0" eaLnBrk="1" fontAlgn="base" hangingPunct="1">
              <a:spcBef>
                <a:spcPct val="20000"/>
              </a:spcBef>
              <a:spcAft>
                <a:spcPct val="0"/>
              </a:spcAft>
              <a:buChar char="»"/>
              <a:defRPr>
                <a:solidFill>
                  <a:srgbClr val="080808"/>
                </a:solidFill>
                <a:latin typeface="Arial"/>
                <a:ea typeface="+mn-ea"/>
                <a:cs typeface="Arial"/>
              </a:defRPr>
            </a:lvl5pPr>
            <a:lvl6pPr marL="2514600" indent="-228600" algn="l" rtl="0" eaLnBrk="1" fontAlgn="base" hangingPunct="1">
              <a:spcBef>
                <a:spcPct val="20000"/>
              </a:spcBef>
              <a:spcAft>
                <a:spcPct val="0"/>
              </a:spcAft>
              <a:buChar char="»"/>
              <a:defRPr sz="2000">
                <a:solidFill>
                  <a:srgbClr val="080808"/>
                </a:solidFill>
                <a:latin typeface="+mn-lt"/>
                <a:ea typeface="+mn-ea"/>
                <a:cs typeface="+mn-cs"/>
              </a:defRPr>
            </a:lvl6pPr>
            <a:lvl7pPr marL="2971800" indent="-228600" algn="l" rtl="0" eaLnBrk="1" fontAlgn="base" hangingPunct="1">
              <a:spcBef>
                <a:spcPct val="20000"/>
              </a:spcBef>
              <a:spcAft>
                <a:spcPct val="0"/>
              </a:spcAft>
              <a:buChar char="»"/>
              <a:defRPr sz="2000">
                <a:solidFill>
                  <a:srgbClr val="080808"/>
                </a:solidFill>
                <a:latin typeface="+mn-lt"/>
                <a:ea typeface="+mn-ea"/>
                <a:cs typeface="+mn-cs"/>
              </a:defRPr>
            </a:lvl7pPr>
            <a:lvl8pPr marL="3429000" indent="-228600" algn="l" rtl="0" eaLnBrk="1" fontAlgn="base" hangingPunct="1">
              <a:spcBef>
                <a:spcPct val="20000"/>
              </a:spcBef>
              <a:spcAft>
                <a:spcPct val="0"/>
              </a:spcAft>
              <a:buChar char="»"/>
              <a:defRPr sz="2000">
                <a:solidFill>
                  <a:srgbClr val="080808"/>
                </a:solidFill>
                <a:latin typeface="+mn-lt"/>
                <a:ea typeface="+mn-ea"/>
                <a:cs typeface="+mn-cs"/>
              </a:defRPr>
            </a:lvl8pPr>
            <a:lvl9pPr marL="3886200" indent="-228600" algn="l" rtl="0" eaLnBrk="1" fontAlgn="base" hangingPunct="1">
              <a:spcBef>
                <a:spcPct val="20000"/>
              </a:spcBef>
              <a:spcAft>
                <a:spcPct val="0"/>
              </a:spcAft>
              <a:buChar char="»"/>
              <a:defRPr sz="2000">
                <a:solidFill>
                  <a:srgbClr val="080808"/>
                </a:solidFill>
                <a:latin typeface="+mn-lt"/>
                <a:ea typeface="+mn-ea"/>
                <a:cs typeface="+mn-cs"/>
              </a:defRPr>
            </a:lvl9pPr>
          </a:lstStyle>
          <a:p>
            <a:pPr marL="0" indent="0">
              <a:buFontTx/>
              <a:buNone/>
            </a:pPr>
            <a:r>
              <a:rPr lang="en-US" sz="2400" dirty="0" smtClean="0"/>
              <a:t>Being a member of a slice means you can act on a slice:</a:t>
            </a:r>
          </a:p>
          <a:p>
            <a:pPr lvl="1"/>
            <a:r>
              <a:rPr lang="en-US" dirty="0"/>
              <a:t>Add </a:t>
            </a:r>
            <a:r>
              <a:rPr lang="en-US" dirty="0" smtClean="0"/>
              <a:t>resources</a:t>
            </a:r>
          </a:p>
          <a:p>
            <a:pPr lvl="1"/>
            <a:r>
              <a:rPr lang="en-US" dirty="0" smtClean="0"/>
              <a:t>Check status</a:t>
            </a:r>
          </a:p>
          <a:p>
            <a:pPr lvl="1"/>
            <a:r>
              <a:rPr lang="en-US" dirty="0" smtClean="0"/>
              <a:t>Delete resources</a:t>
            </a:r>
          </a:p>
          <a:p>
            <a:pPr lvl="1"/>
            <a:r>
              <a:rPr lang="en-US" dirty="0" smtClean="0"/>
              <a:t>Renew resources</a:t>
            </a:r>
          </a:p>
        </p:txBody>
      </p:sp>
      <p:pic>
        <p:nvPicPr>
          <p:cNvPr id="5" name="Picture 4" descr="Screen Shot 2013-09-19 at 4.36.2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0690" y="3407898"/>
            <a:ext cx="6858001" cy="3154681"/>
          </a:xfrm>
          <a:prstGeom prst="rect">
            <a:avLst/>
          </a:prstGeom>
        </p:spPr>
      </p:pic>
      <p:sp>
        <p:nvSpPr>
          <p:cNvPr id="7" name="Right Brace 6"/>
          <p:cNvSpPr/>
          <p:nvPr/>
        </p:nvSpPr>
        <p:spPr>
          <a:xfrm>
            <a:off x="3907692" y="1611923"/>
            <a:ext cx="537308" cy="1631462"/>
          </a:xfrm>
          <a:prstGeom prst="rightBrace">
            <a:avLst/>
          </a:prstGeom>
          <a:ln>
            <a:solidFill>
              <a:srgbClr val="FF66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TextBox 7"/>
          <p:cNvSpPr txBox="1"/>
          <p:nvPr/>
        </p:nvSpPr>
        <p:spPr>
          <a:xfrm>
            <a:off x="4689231" y="2149231"/>
            <a:ext cx="2216322" cy="461665"/>
          </a:xfrm>
          <a:prstGeom prst="rect">
            <a:avLst/>
          </a:prstGeom>
          <a:noFill/>
        </p:spPr>
        <p:txBody>
          <a:bodyPr wrap="none" rtlCol="0">
            <a:spAutoFit/>
          </a:bodyPr>
          <a:lstStyle/>
          <a:p>
            <a:r>
              <a:rPr lang="en-US" sz="2400" b="1" dirty="0" smtClean="0">
                <a:solidFill>
                  <a:srgbClr val="FF6600"/>
                </a:solidFill>
              </a:rPr>
              <a:t>With any tool!</a:t>
            </a:r>
            <a:endParaRPr lang="en-US" sz="2400" b="1" dirty="0">
              <a:solidFill>
                <a:srgbClr val="FF6600"/>
              </a:solidFill>
            </a:endParaRPr>
          </a:p>
        </p:txBody>
      </p:sp>
    </p:spTree>
    <p:extLst>
      <p:ext uri="{BB962C8B-B14F-4D97-AF65-F5344CB8AC3E}">
        <p14:creationId xmlns:p14="http://schemas.microsoft.com/office/powerpoint/2010/main" val="1386959576"/>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ontent Placeholder 2"/>
          <p:cNvSpPr txBox="1">
            <a:spLocks/>
          </p:cNvSpPr>
          <p:nvPr/>
        </p:nvSpPr>
        <p:spPr bwMode="auto">
          <a:xfrm>
            <a:off x="453799" y="1070284"/>
            <a:ext cx="8617905" cy="34346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rgbClr val="080808"/>
                </a:solidFill>
                <a:latin typeface="Arial"/>
                <a:ea typeface="+mn-ea"/>
                <a:cs typeface="Arial"/>
              </a:defRPr>
            </a:lvl1pPr>
            <a:lvl2pPr marL="742950" indent="-285750" algn="l" rtl="0" eaLnBrk="1" fontAlgn="base" hangingPunct="1">
              <a:spcBef>
                <a:spcPct val="20000"/>
              </a:spcBef>
              <a:spcAft>
                <a:spcPct val="0"/>
              </a:spcAft>
              <a:buChar char="–"/>
              <a:defRPr sz="2400">
                <a:solidFill>
                  <a:srgbClr val="080808"/>
                </a:solidFill>
                <a:latin typeface="Arial"/>
                <a:ea typeface="+mn-ea"/>
                <a:cs typeface="Arial"/>
              </a:defRPr>
            </a:lvl2pPr>
            <a:lvl3pPr marL="1143000" indent="-228600" algn="l" rtl="0" eaLnBrk="1" fontAlgn="base" hangingPunct="1">
              <a:spcBef>
                <a:spcPct val="20000"/>
              </a:spcBef>
              <a:spcAft>
                <a:spcPct val="0"/>
              </a:spcAft>
              <a:buChar char="•"/>
              <a:defRPr sz="2000">
                <a:solidFill>
                  <a:srgbClr val="080808"/>
                </a:solidFill>
                <a:latin typeface="Arial"/>
                <a:ea typeface="+mn-ea"/>
                <a:cs typeface="Arial"/>
              </a:defRPr>
            </a:lvl3pPr>
            <a:lvl4pPr marL="1600200" indent="-228600" algn="l" rtl="0" eaLnBrk="1" fontAlgn="base" hangingPunct="1">
              <a:spcBef>
                <a:spcPct val="20000"/>
              </a:spcBef>
              <a:spcAft>
                <a:spcPct val="0"/>
              </a:spcAft>
              <a:buChar char="–"/>
              <a:defRPr>
                <a:solidFill>
                  <a:srgbClr val="080808"/>
                </a:solidFill>
                <a:latin typeface="Arial"/>
                <a:ea typeface="+mn-ea"/>
                <a:cs typeface="Arial"/>
              </a:defRPr>
            </a:lvl4pPr>
            <a:lvl5pPr marL="2057400" indent="-228600" algn="l" rtl="0" eaLnBrk="1" fontAlgn="base" hangingPunct="1">
              <a:spcBef>
                <a:spcPct val="20000"/>
              </a:spcBef>
              <a:spcAft>
                <a:spcPct val="0"/>
              </a:spcAft>
              <a:buChar char="»"/>
              <a:defRPr>
                <a:solidFill>
                  <a:srgbClr val="080808"/>
                </a:solidFill>
                <a:latin typeface="Arial"/>
                <a:ea typeface="+mn-ea"/>
                <a:cs typeface="Arial"/>
              </a:defRPr>
            </a:lvl5pPr>
            <a:lvl6pPr marL="2514600" indent="-228600" algn="l" rtl="0" eaLnBrk="1" fontAlgn="base" hangingPunct="1">
              <a:spcBef>
                <a:spcPct val="20000"/>
              </a:spcBef>
              <a:spcAft>
                <a:spcPct val="0"/>
              </a:spcAft>
              <a:buChar char="»"/>
              <a:defRPr sz="2000">
                <a:solidFill>
                  <a:srgbClr val="080808"/>
                </a:solidFill>
                <a:latin typeface="+mn-lt"/>
                <a:ea typeface="+mn-ea"/>
                <a:cs typeface="+mn-cs"/>
              </a:defRPr>
            </a:lvl6pPr>
            <a:lvl7pPr marL="2971800" indent="-228600" algn="l" rtl="0" eaLnBrk="1" fontAlgn="base" hangingPunct="1">
              <a:spcBef>
                <a:spcPct val="20000"/>
              </a:spcBef>
              <a:spcAft>
                <a:spcPct val="0"/>
              </a:spcAft>
              <a:buChar char="»"/>
              <a:defRPr sz="2000">
                <a:solidFill>
                  <a:srgbClr val="080808"/>
                </a:solidFill>
                <a:latin typeface="+mn-lt"/>
                <a:ea typeface="+mn-ea"/>
                <a:cs typeface="+mn-cs"/>
              </a:defRPr>
            </a:lvl7pPr>
            <a:lvl8pPr marL="3429000" indent="-228600" algn="l" rtl="0" eaLnBrk="1" fontAlgn="base" hangingPunct="1">
              <a:spcBef>
                <a:spcPct val="20000"/>
              </a:spcBef>
              <a:spcAft>
                <a:spcPct val="0"/>
              </a:spcAft>
              <a:buChar char="»"/>
              <a:defRPr sz="2000">
                <a:solidFill>
                  <a:srgbClr val="080808"/>
                </a:solidFill>
                <a:latin typeface="+mn-lt"/>
                <a:ea typeface="+mn-ea"/>
                <a:cs typeface="+mn-cs"/>
              </a:defRPr>
            </a:lvl8pPr>
            <a:lvl9pPr marL="3886200" indent="-228600" algn="l" rtl="0" eaLnBrk="1" fontAlgn="base" hangingPunct="1">
              <a:spcBef>
                <a:spcPct val="20000"/>
              </a:spcBef>
              <a:spcAft>
                <a:spcPct val="0"/>
              </a:spcAft>
              <a:buChar char="»"/>
              <a:defRPr sz="2000">
                <a:solidFill>
                  <a:srgbClr val="080808"/>
                </a:solidFill>
                <a:latin typeface="+mn-lt"/>
                <a:ea typeface="+mn-ea"/>
                <a:cs typeface="+mn-cs"/>
              </a:defRPr>
            </a:lvl9pPr>
          </a:lstStyle>
          <a:p>
            <a:pPr marL="0" indent="0">
              <a:buFontTx/>
              <a:buNone/>
            </a:pPr>
            <a:r>
              <a:rPr lang="en-US" sz="2400" dirty="0" smtClean="0"/>
              <a:t>To ensure access in collaborator’s resources:</a:t>
            </a:r>
            <a:endParaRPr lang="en-US" sz="2400" dirty="0"/>
          </a:p>
          <a:p>
            <a:pPr marL="347663" lvl="1" indent="0">
              <a:buNone/>
            </a:pPr>
            <a:r>
              <a:rPr lang="en-US" sz="1800" b="1" dirty="0" smtClean="0"/>
              <a:t>Option 1: Make resource reservation from Porta</a:t>
            </a:r>
            <a:r>
              <a:rPr lang="en-US" sz="1800" dirty="0" smtClean="0"/>
              <a:t>l </a:t>
            </a:r>
            <a:r>
              <a:rPr lang="en-US" sz="1800" b="1" dirty="0" smtClean="0"/>
              <a:t>or </a:t>
            </a:r>
            <a:r>
              <a:rPr lang="en-US" sz="1800" b="1" dirty="0" err="1" smtClean="0"/>
              <a:t>omni</a:t>
            </a:r>
            <a:endParaRPr lang="en-US" sz="1800" b="1" dirty="0" smtClean="0"/>
          </a:p>
          <a:p>
            <a:pPr marL="347663" lvl="1" indent="0">
              <a:buNone/>
            </a:pPr>
            <a:r>
              <a:rPr lang="en-US" sz="1800" b="1" dirty="0" smtClean="0"/>
              <a:t>Option 2: Use a common public key</a:t>
            </a:r>
          </a:p>
          <a:p>
            <a:pPr marL="347663" lvl="1" indent="0">
              <a:buNone/>
            </a:pPr>
            <a:endParaRPr lang="en-US" sz="1600" dirty="0" smtClean="0"/>
          </a:p>
          <a:p>
            <a:pPr marL="347663" lvl="1" indent="0">
              <a:buNone/>
            </a:pPr>
            <a:endParaRPr lang="en-US" sz="1600" dirty="0"/>
          </a:p>
          <a:p>
            <a:pPr marL="347663" lvl="1" indent="0">
              <a:buNone/>
            </a:pPr>
            <a:endParaRPr lang="en-US" sz="1600" dirty="0" smtClean="0"/>
          </a:p>
          <a:p>
            <a:pPr marL="347663" lvl="1" indent="0">
              <a:buNone/>
            </a:pPr>
            <a:endParaRPr lang="en-US" sz="1600" dirty="0" smtClean="0"/>
          </a:p>
          <a:p>
            <a:pPr marL="347663" lvl="1" indent="0">
              <a:buNone/>
            </a:pPr>
            <a:endParaRPr lang="en-US" sz="1200" dirty="0" smtClean="0"/>
          </a:p>
          <a:p>
            <a:pPr marL="0" indent="0">
              <a:buNone/>
            </a:pPr>
            <a:r>
              <a:rPr lang="en-US" sz="2400" dirty="0" smtClean="0"/>
              <a:t>Add </a:t>
            </a:r>
            <a:r>
              <a:rPr lang="en-US" sz="2400" dirty="0"/>
              <a:t>slice member’s accounts to existing </a:t>
            </a:r>
            <a:r>
              <a:rPr lang="en-US" sz="2400" dirty="0" smtClean="0"/>
              <a:t>resources:</a:t>
            </a:r>
            <a:endParaRPr lang="en-US" sz="2400" dirty="0"/>
          </a:p>
          <a:p>
            <a:pPr marL="0" indent="0">
              <a:buNone/>
            </a:pPr>
            <a:r>
              <a:rPr lang="en-US" sz="2000" dirty="0">
                <a:latin typeface="Courier New"/>
                <a:cs typeface="Courier New"/>
              </a:rPr>
              <a:t>$ </a:t>
            </a:r>
            <a:r>
              <a:rPr lang="en-US" sz="2000" dirty="0" err="1">
                <a:latin typeface="Courier New"/>
                <a:cs typeface="Courier New"/>
              </a:rPr>
              <a:t>omni</a:t>
            </a:r>
            <a:r>
              <a:rPr lang="en-US" sz="2000" dirty="0">
                <a:latin typeface="Courier New"/>
                <a:cs typeface="Courier New"/>
              </a:rPr>
              <a:t> -V 3 </a:t>
            </a:r>
            <a:r>
              <a:rPr lang="en-US" sz="2000" dirty="0" err="1">
                <a:latin typeface="Courier New"/>
                <a:cs typeface="Courier New"/>
              </a:rPr>
              <a:t>poa</a:t>
            </a:r>
            <a:r>
              <a:rPr lang="en-US" sz="2000" dirty="0">
                <a:latin typeface="Courier New"/>
                <a:cs typeface="Courier New"/>
              </a:rPr>
              <a:t> SLICE </a:t>
            </a:r>
            <a:r>
              <a:rPr lang="en-US" sz="2000" dirty="0" err="1">
                <a:latin typeface="Courier New"/>
                <a:cs typeface="Courier New"/>
              </a:rPr>
              <a:t>geni_update_users</a:t>
            </a:r>
            <a:r>
              <a:rPr lang="en-US" sz="2000" dirty="0">
                <a:latin typeface="Courier New"/>
                <a:cs typeface="Courier New"/>
              </a:rPr>
              <a:t> </a:t>
            </a:r>
          </a:p>
          <a:p>
            <a:pPr marL="0" indent="0">
              <a:buNone/>
            </a:pPr>
            <a:r>
              <a:rPr lang="en-US" sz="2000" dirty="0">
                <a:latin typeface="Courier New"/>
                <a:cs typeface="Courier New"/>
              </a:rPr>
              <a:t>		--</a:t>
            </a:r>
            <a:r>
              <a:rPr lang="en-US" sz="2000" dirty="0" err="1">
                <a:latin typeface="Courier New"/>
                <a:cs typeface="Courier New"/>
              </a:rPr>
              <a:t>useSliceAggregates</a:t>
            </a:r>
            <a:r>
              <a:rPr lang="en-US" sz="2000" dirty="0">
                <a:latin typeface="Courier New"/>
                <a:cs typeface="Courier New"/>
              </a:rPr>
              <a:t> –-</a:t>
            </a:r>
            <a:r>
              <a:rPr lang="en-US" sz="2000" dirty="0" err="1">
                <a:latin typeface="Courier New"/>
                <a:cs typeface="Courier New"/>
              </a:rPr>
              <a:t>useSliceMembers</a:t>
            </a:r>
            <a:endParaRPr lang="en-US" sz="2000" dirty="0">
              <a:latin typeface="Courier New"/>
              <a:cs typeface="Courier New"/>
            </a:endParaRPr>
          </a:p>
          <a:p>
            <a:pPr marL="0" indent="0">
              <a:buNone/>
            </a:pPr>
            <a:r>
              <a:rPr lang="en-US" sz="2000" dirty="0" smtClean="0"/>
              <a:t>Alternatively…</a:t>
            </a:r>
            <a:endParaRPr lang="en-US" sz="2000" dirty="0">
              <a:latin typeface="Courier New"/>
              <a:cs typeface="Courier New"/>
            </a:endParaRPr>
          </a:p>
          <a:p>
            <a:pPr marL="0" indent="0">
              <a:buNone/>
            </a:pPr>
            <a:r>
              <a:rPr lang="en-US" sz="2000" dirty="0">
                <a:latin typeface="Courier New"/>
                <a:cs typeface="Courier New"/>
              </a:rPr>
              <a:t>$ </a:t>
            </a:r>
            <a:r>
              <a:rPr lang="en-US" sz="2000" dirty="0" err="1">
                <a:latin typeface="Courier New"/>
                <a:cs typeface="Courier New"/>
              </a:rPr>
              <a:t>addMemberToSliceAndSlivers</a:t>
            </a:r>
            <a:r>
              <a:rPr lang="en-US" sz="2000" dirty="0">
                <a:latin typeface="Courier New"/>
                <a:cs typeface="Courier New"/>
              </a:rPr>
              <a:t> </a:t>
            </a:r>
            <a:r>
              <a:rPr lang="en-US" sz="2000" dirty="0" err="1">
                <a:latin typeface="Courier New"/>
                <a:cs typeface="Courier New"/>
              </a:rPr>
              <a:t>myslice</a:t>
            </a:r>
            <a:r>
              <a:rPr lang="en-US" sz="2000" dirty="0">
                <a:latin typeface="Courier New"/>
                <a:cs typeface="Courier New"/>
              </a:rPr>
              <a:t> username</a:t>
            </a:r>
          </a:p>
          <a:p>
            <a:pPr marL="347663" lvl="1" indent="0">
              <a:buNone/>
            </a:pPr>
            <a:endParaRPr lang="en-US" sz="1600" dirty="0" smtClean="0"/>
          </a:p>
          <a:p>
            <a:pPr marL="0" indent="0">
              <a:buNone/>
            </a:pPr>
            <a:endParaRPr lang="en-US" sz="2000" dirty="0" smtClean="0"/>
          </a:p>
          <a:p>
            <a:endParaRPr lang="en-US" dirty="0"/>
          </a:p>
        </p:txBody>
      </p:sp>
      <p:sp>
        <p:nvSpPr>
          <p:cNvPr id="2" name="Title 1"/>
          <p:cNvSpPr>
            <a:spLocks noGrp="1"/>
          </p:cNvSpPr>
          <p:nvPr>
            <p:ph type="title"/>
          </p:nvPr>
        </p:nvSpPr>
        <p:spPr/>
        <p:txBody>
          <a:bodyPr>
            <a:normAutofit/>
          </a:bodyPr>
          <a:lstStyle/>
          <a:p>
            <a:r>
              <a:rPr lang="en-US" dirty="0" smtClean="0"/>
              <a:t>Slice Access: Logging in to resources</a:t>
            </a:r>
            <a:endParaRPr lang="en-US" dirty="0"/>
          </a:p>
        </p:txBody>
      </p:sp>
      <p:sp>
        <p:nvSpPr>
          <p:cNvPr id="4" name="Content Placeholder 3"/>
          <p:cNvSpPr>
            <a:spLocks noGrp="1"/>
          </p:cNvSpPr>
          <p:nvPr>
            <p:ph idx="1"/>
          </p:nvPr>
        </p:nvSpPr>
        <p:spPr/>
        <p:txBody>
          <a:bodyPr/>
          <a:lstStyle/>
          <a:p>
            <a:endParaRPr lang="en-US"/>
          </a:p>
        </p:txBody>
      </p:sp>
      <p:grpSp>
        <p:nvGrpSpPr>
          <p:cNvPr id="3" name="Group 2"/>
          <p:cNvGrpSpPr/>
          <p:nvPr/>
        </p:nvGrpSpPr>
        <p:grpSpPr>
          <a:xfrm>
            <a:off x="1788596" y="2470414"/>
            <a:ext cx="6212848" cy="809205"/>
            <a:chOff x="-4617832" y="3079745"/>
            <a:chExt cx="8128146" cy="1058667"/>
          </a:xfrm>
        </p:grpSpPr>
        <p:sp>
          <p:nvSpPr>
            <p:cNvPr id="17" name="Content Placeholder 2"/>
            <p:cNvSpPr txBox="1">
              <a:spLocks/>
            </p:cNvSpPr>
            <p:nvPr/>
          </p:nvSpPr>
          <p:spPr bwMode="auto">
            <a:xfrm>
              <a:off x="-4617832" y="3079745"/>
              <a:ext cx="8128146" cy="1058667"/>
            </a:xfrm>
            <a:prstGeom prst="rect">
              <a:avLst/>
            </a:prstGeom>
            <a:solidFill>
              <a:schemeClr val="accent3">
                <a:lumMod val="95000"/>
              </a:schemeClr>
            </a:solidFill>
            <a:ln w="28575" cmpd="sng">
              <a:solidFill>
                <a:srgbClr val="FF6600"/>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rgbClr val="080808"/>
                  </a:solidFill>
                  <a:latin typeface="Arial"/>
                  <a:ea typeface="+mn-ea"/>
                  <a:cs typeface="Arial"/>
                </a:defRPr>
              </a:lvl1pPr>
              <a:lvl2pPr marL="742950" indent="-285750" algn="l" rtl="0" eaLnBrk="1" fontAlgn="base" hangingPunct="1">
                <a:spcBef>
                  <a:spcPct val="20000"/>
                </a:spcBef>
                <a:spcAft>
                  <a:spcPct val="0"/>
                </a:spcAft>
                <a:buChar char="–"/>
                <a:defRPr sz="2400">
                  <a:solidFill>
                    <a:srgbClr val="080808"/>
                  </a:solidFill>
                  <a:latin typeface="Arial"/>
                  <a:ea typeface="+mn-ea"/>
                  <a:cs typeface="Arial"/>
                </a:defRPr>
              </a:lvl2pPr>
              <a:lvl3pPr marL="1143000" indent="-228600" algn="l" rtl="0" eaLnBrk="1" fontAlgn="base" hangingPunct="1">
                <a:spcBef>
                  <a:spcPct val="20000"/>
                </a:spcBef>
                <a:spcAft>
                  <a:spcPct val="0"/>
                </a:spcAft>
                <a:buChar char="•"/>
                <a:defRPr sz="2000">
                  <a:solidFill>
                    <a:srgbClr val="080808"/>
                  </a:solidFill>
                  <a:latin typeface="Arial"/>
                  <a:ea typeface="+mn-ea"/>
                  <a:cs typeface="Arial"/>
                </a:defRPr>
              </a:lvl3pPr>
              <a:lvl4pPr marL="1600200" indent="-228600" algn="l" rtl="0" eaLnBrk="1" fontAlgn="base" hangingPunct="1">
                <a:spcBef>
                  <a:spcPct val="20000"/>
                </a:spcBef>
                <a:spcAft>
                  <a:spcPct val="0"/>
                </a:spcAft>
                <a:buChar char="–"/>
                <a:defRPr>
                  <a:solidFill>
                    <a:srgbClr val="080808"/>
                  </a:solidFill>
                  <a:latin typeface="Arial"/>
                  <a:ea typeface="+mn-ea"/>
                  <a:cs typeface="Arial"/>
                </a:defRPr>
              </a:lvl4pPr>
              <a:lvl5pPr marL="2057400" indent="-228600" algn="l" rtl="0" eaLnBrk="1" fontAlgn="base" hangingPunct="1">
                <a:spcBef>
                  <a:spcPct val="20000"/>
                </a:spcBef>
                <a:spcAft>
                  <a:spcPct val="0"/>
                </a:spcAft>
                <a:buChar char="»"/>
                <a:defRPr>
                  <a:solidFill>
                    <a:srgbClr val="080808"/>
                  </a:solidFill>
                  <a:latin typeface="Arial"/>
                  <a:ea typeface="+mn-ea"/>
                  <a:cs typeface="Arial"/>
                </a:defRPr>
              </a:lvl5pPr>
              <a:lvl6pPr marL="2514600" indent="-228600" algn="l" rtl="0" eaLnBrk="1" fontAlgn="base" hangingPunct="1">
                <a:spcBef>
                  <a:spcPct val="20000"/>
                </a:spcBef>
                <a:spcAft>
                  <a:spcPct val="0"/>
                </a:spcAft>
                <a:buChar char="»"/>
                <a:defRPr sz="2000">
                  <a:solidFill>
                    <a:srgbClr val="080808"/>
                  </a:solidFill>
                  <a:latin typeface="+mn-lt"/>
                  <a:ea typeface="+mn-ea"/>
                  <a:cs typeface="+mn-cs"/>
                </a:defRPr>
              </a:lvl6pPr>
              <a:lvl7pPr marL="2971800" indent="-228600" algn="l" rtl="0" eaLnBrk="1" fontAlgn="base" hangingPunct="1">
                <a:spcBef>
                  <a:spcPct val="20000"/>
                </a:spcBef>
                <a:spcAft>
                  <a:spcPct val="0"/>
                </a:spcAft>
                <a:buChar char="»"/>
                <a:defRPr sz="2000">
                  <a:solidFill>
                    <a:srgbClr val="080808"/>
                  </a:solidFill>
                  <a:latin typeface="+mn-lt"/>
                  <a:ea typeface="+mn-ea"/>
                  <a:cs typeface="+mn-cs"/>
                </a:defRPr>
              </a:lvl7pPr>
              <a:lvl8pPr marL="3429000" indent="-228600" algn="l" rtl="0" eaLnBrk="1" fontAlgn="base" hangingPunct="1">
                <a:spcBef>
                  <a:spcPct val="20000"/>
                </a:spcBef>
                <a:spcAft>
                  <a:spcPct val="0"/>
                </a:spcAft>
                <a:buChar char="»"/>
                <a:defRPr sz="2000">
                  <a:solidFill>
                    <a:srgbClr val="080808"/>
                  </a:solidFill>
                  <a:latin typeface="+mn-lt"/>
                  <a:ea typeface="+mn-ea"/>
                  <a:cs typeface="+mn-cs"/>
                </a:defRPr>
              </a:lvl8pPr>
              <a:lvl9pPr marL="3886200" indent="-228600" algn="l" rtl="0" eaLnBrk="1" fontAlgn="base" hangingPunct="1">
                <a:spcBef>
                  <a:spcPct val="20000"/>
                </a:spcBef>
                <a:spcAft>
                  <a:spcPct val="0"/>
                </a:spcAft>
                <a:buChar char="»"/>
                <a:defRPr sz="2000">
                  <a:solidFill>
                    <a:srgbClr val="080808"/>
                  </a:solidFill>
                  <a:latin typeface="+mn-lt"/>
                  <a:ea typeface="+mn-ea"/>
                  <a:cs typeface="+mn-cs"/>
                </a:defRPr>
              </a:lvl9pPr>
            </a:lstStyle>
            <a:p>
              <a:pPr marL="1033463" indent="0" algn="ctr">
                <a:buFontTx/>
                <a:buNone/>
              </a:pPr>
              <a:r>
                <a:rPr lang="en-US" sz="2000" b="1" dirty="0" smtClean="0">
                  <a:solidFill>
                    <a:srgbClr val="FF6600"/>
                  </a:solidFill>
                </a:rPr>
                <a:t>Slice membership does not guarantee ability to login to resources!</a:t>
              </a:r>
              <a:endParaRPr lang="en-US" sz="2000" dirty="0" smtClean="0">
                <a:solidFill>
                  <a:srgbClr val="FF6600"/>
                </a:solidFill>
              </a:endParaRPr>
            </a:p>
            <a:p>
              <a:pPr algn="ctr"/>
              <a:endParaRPr lang="en-US" dirty="0"/>
            </a:p>
          </p:txBody>
        </p:sp>
        <p:pic>
          <p:nvPicPr>
            <p:cNvPr id="24" name="Picture 23" descr="Screen Shot 2013-06-21 at 6.39.06 PM.png"/>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60523" y="3079745"/>
              <a:ext cx="1310800" cy="1058667"/>
            </a:xfrm>
            <a:prstGeom prst="rect">
              <a:avLst/>
            </a:prstGeom>
            <a:noFill/>
          </p:spPr>
        </p:pic>
      </p:grpSp>
      <p:grpSp>
        <p:nvGrpSpPr>
          <p:cNvPr id="8" name="Group 7"/>
          <p:cNvGrpSpPr/>
          <p:nvPr/>
        </p:nvGrpSpPr>
        <p:grpSpPr>
          <a:xfrm>
            <a:off x="1788596" y="5593185"/>
            <a:ext cx="6212848" cy="809205"/>
            <a:chOff x="-4617832" y="3079745"/>
            <a:chExt cx="8128146" cy="1058667"/>
          </a:xfrm>
        </p:grpSpPr>
        <p:sp>
          <p:nvSpPr>
            <p:cNvPr id="9" name="Content Placeholder 2"/>
            <p:cNvSpPr txBox="1">
              <a:spLocks/>
            </p:cNvSpPr>
            <p:nvPr/>
          </p:nvSpPr>
          <p:spPr bwMode="auto">
            <a:xfrm>
              <a:off x="-4617832" y="3079745"/>
              <a:ext cx="8128146" cy="1058667"/>
            </a:xfrm>
            <a:prstGeom prst="rect">
              <a:avLst/>
            </a:prstGeom>
            <a:solidFill>
              <a:schemeClr val="accent3">
                <a:lumMod val="95000"/>
              </a:schemeClr>
            </a:solidFill>
            <a:ln w="28575" cmpd="sng">
              <a:solidFill>
                <a:srgbClr val="FF6600"/>
              </a:solidFill>
              <a:miter lim="800000"/>
              <a:headEnd/>
              <a:tailEnd/>
            </a:ln>
          </p:spPr>
          <p:txBody>
            <a:bodyPr vert="horz" wrap="squar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har char="•"/>
                <a:defRPr sz="2800">
                  <a:solidFill>
                    <a:srgbClr val="080808"/>
                  </a:solidFill>
                  <a:latin typeface="Arial"/>
                  <a:ea typeface="+mn-ea"/>
                  <a:cs typeface="Arial"/>
                </a:defRPr>
              </a:lvl1pPr>
              <a:lvl2pPr marL="742950" indent="-285750" algn="l" rtl="0" eaLnBrk="1" fontAlgn="base" hangingPunct="1">
                <a:spcBef>
                  <a:spcPct val="20000"/>
                </a:spcBef>
                <a:spcAft>
                  <a:spcPct val="0"/>
                </a:spcAft>
                <a:buChar char="–"/>
                <a:defRPr sz="2400">
                  <a:solidFill>
                    <a:srgbClr val="080808"/>
                  </a:solidFill>
                  <a:latin typeface="Arial"/>
                  <a:ea typeface="+mn-ea"/>
                  <a:cs typeface="Arial"/>
                </a:defRPr>
              </a:lvl2pPr>
              <a:lvl3pPr marL="1143000" indent="-228600" algn="l" rtl="0" eaLnBrk="1" fontAlgn="base" hangingPunct="1">
                <a:spcBef>
                  <a:spcPct val="20000"/>
                </a:spcBef>
                <a:spcAft>
                  <a:spcPct val="0"/>
                </a:spcAft>
                <a:buChar char="•"/>
                <a:defRPr sz="2000">
                  <a:solidFill>
                    <a:srgbClr val="080808"/>
                  </a:solidFill>
                  <a:latin typeface="Arial"/>
                  <a:ea typeface="+mn-ea"/>
                  <a:cs typeface="Arial"/>
                </a:defRPr>
              </a:lvl3pPr>
              <a:lvl4pPr marL="1600200" indent="-228600" algn="l" rtl="0" eaLnBrk="1" fontAlgn="base" hangingPunct="1">
                <a:spcBef>
                  <a:spcPct val="20000"/>
                </a:spcBef>
                <a:spcAft>
                  <a:spcPct val="0"/>
                </a:spcAft>
                <a:buChar char="–"/>
                <a:defRPr>
                  <a:solidFill>
                    <a:srgbClr val="080808"/>
                  </a:solidFill>
                  <a:latin typeface="Arial"/>
                  <a:ea typeface="+mn-ea"/>
                  <a:cs typeface="Arial"/>
                </a:defRPr>
              </a:lvl4pPr>
              <a:lvl5pPr marL="2057400" indent="-228600" algn="l" rtl="0" eaLnBrk="1" fontAlgn="base" hangingPunct="1">
                <a:spcBef>
                  <a:spcPct val="20000"/>
                </a:spcBef>
                <a:spcAft>
                  <a:spcPct val="0"/>
                </a:spcAft>
                <a:buChar char="»"/>
                <a:defRPr>
                  <a:solidFill>
                    <a:srgbClr val="080808"/>
                  </a:solidFill>
                  <a:latin typeface="Arial"/>
                  <a:ea typeface="+mn-ea"/>
                  <a:cs typeface="Arial"/>
                </a:defRPr>
              </a:lvl5pPr>
              <a:lvl6pPr marL="2514600" indent="-228600" algn="l" rtl="0" eaLnBrk="1" fontAlgn="base" hangingPunct="1">
                <a:spcBef>
                  <a:spcPct val="20000"/>
                </a:spcBef>
                <a:spcAft>
                  <a:spcPct val="0"/>
                </a:spcAft>
                <a:buChar char="»"/>
                <a:defRPr sz="2000">
                  <a:solidFill>
                    <a:srgbClr val="080808"/>
                  </a:solidFill>
                  <a:latin typeface="+mn-lt"/>
                  <a:ea typeface="+mn-ea"/>
                  <a:cs typeface="+mn-cs"/>
                </a:defRPr>
              </a:lvl6pPr>
              <a:lvl7pPr marL="2971800" indent="-228600" algn="l" rtl="0" eaLnBrk="1" fontAlgn="base" hangingPunct="1">
                <a:spcBef>
                  <a:spcPct val="20000"/>
                </a:spcBef>
                <a:spcAft>
                  <a:spcPct val="0"/>
                </a:spcAft>
                <a:buChar char="»"/>
                <a:defRPr sz="2000">
                  <a:solidFill>
                    <a:srgbClr val="080808"/>
                  </a:solidFill>
                  <a:latin typeface="+mn-lt"/>
                  <a:ea typeface="+mn-ea"/>
                  <a:cs typeface="+mn-cs"/>
                </a:defRPr>
              </a:lvl7pPr>
              <a:lvl8pPr marL="3429000" indent="-228600" algn="l" rtl="0" eaLnBrk="1" fontAlgn="base" hangingPunct="1">
                <a:spcBef>
                  <a:spcPct val="20000"/>
                </a:spcBef>
                <a:spcAft>
                  <a:spcPct val="0"/>
                </a:spcAft>
                <a:buChar char="»"/>
                <a:defRPr sz="2000">
                  <a:solidFill>
                    <a:srgbClr val="080808"/>
                  </a:solidFill>
                  <a:latin typeface="+mn-lt"/>
                  <a:ea typeface="+mn-ea"/>
                  <a:cs typeface="+mn-cs"/>
                </a:defRPr>
              </a:lvl8pPr>
              <a:lvl9pPr marL="3886200" indent="-228600" algn="l" rtl="0" eaLnBrk="1" fontAlgn="base" hangingPunct="1">
                <a:spcBef>
                  <a:spcPct val="20000"/>
                </a:spcBef>
                <a:spcAft>
                  <a:spcPct val="0"/>
                </a:spcAft>
                <a:buChar char="»"/>
                <a:defRPr sz="2000">
                  <a:solidFill>
                    <a:srgbClr val="080808"/>
                  </a:solidFill>
                  <a:latin typeface="+mn-lt"/>
                  <a:ea typeface="+mn-ea"/>
                  <a:cs typeface="+mn-cs"/>
                </a:defRPr>
              </a:lvl9pPr>
            </a:lstStyle>
            <a:p>
              <a:pPr marL="1033463" indent="0" algn="ctr">
                <a:buFontTx/>
                <a:buNone/>
              </a:pPr>
              <a:r>
                <a:rPr lang="en-US" sz="2000" b="1" dirty="0" smtClean="0">
                  <a:solidFill>
                    <a:srgbClr val="FF6600"/>
                  </a:solidFill>
                </a:rPr>
                <a:t>Only works on </a:t>
              </a:r>
              <a:r>
                <a:rPr lang="en-US" sz="2000" b="1" dirty="0" err="1" smtClean="0">
                  <a:solidFill>
                    <a:srgbClr val="FF6600"/>
                  </a:solidFill>
                </a:rPr>
                <a:t>InstaGENI</a:t>
              </a:r>
              <a:r>
                <a:rPr lang="en-US" sz="2000" b="1" dirty="0" smtClean="0">
                  <a:solidFill>
                    <a:srgbClr val="FF6600"/>
                  </a:solidFill>
                </a:rPr>
                <a:t>/</a:t>
              </a:r>
              <a:r>
                <a:rPr lang="en-US" sz="2000" b="1" dirty="0" err="1" smtClean="0">
                  <a:solidFill>
                    <a:srgbClr val="FF6600"/>
                  </a:solidFill>
                </a:rPr>
                <a:t>ProtoGENI</a:t>
              </a:r>
              <a:endParaRPr lang="en-US" sz="2000" b="1" dirty="0" smtClean="0">
                <a:solidFill>
                  <a:srgbClr val="FF6600"/>
                </a:solidFill>
              </a:endParaRPr>
            </a:p>
          </p:txBody>
        </p:sp>
        <p:pic>
          <p:nvPicPr>
            <p:cNvPr id="10" name="Picture 9" descr="Screen Shot 2013-06-21 at 6.39.06 PM.png"/>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60523" y="3079745"/>
              <a:ext cx="1310800" cy="1058667"/>
            </a:xfrm>
            <a:prstGeom prst="rect">
              <a:avLst/>
            </a:prstGeom>
            <a:noFill/>
          </p:spPr>
        </p:pic>
      </p:grpSp>
    </p:spTree>
    <p:extLst>
      <p:ext uri="{BB962C8B-B14F-4D97-AF65-F5344CB8AC3E}">
        <p14:creationId xmlns:p14="http://schemas.microsoft.com/office/powerpoint/2010/main" val="35520763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Populating a </a:t>
            </a:r>
            <a:r>
              <a:rPr lang="en-US" dirty="0"/>
              <a:t>P</a:t>
            </a:r>
            <a:r>
              <a:rPr lang="en-US" dirty="0" smtClean="0"/>
              <a:t>roject</a:t>
            </a:r>
            <a:endParaRPr lang="en-US" dirty="0"/>
          </a:p>
        </p:txBody>
      </p:sp>
      <p:sp>
        <p:nvSpPr>
          <p:cNvPr id="3" name="Content Placeholder 2"/>
          <p:cNvSpPr>
            <a:spLocks noGrp="1"/>
          </p:cNvSpPr>
          <p:nvPr>
            <p:ph idx="1"/>
          </p:nvPr>
        </p:nvSpPr>
        <p:spPr>
          <a:xfrm>
            <a:off x="185801" y="1156984"/>
            <a:ext cx="8613000" cy="5181600"/>
          </a:xfrm>
        </p:spPr>
        <p:txBody>
          <a:bodyPr/>
          <a:lstStyle/>
          <a:p>
            <a:pPr marL="514350" indent="-457200">
              <a:buFont typeface="+mj-lt"/>
              <a:buAutoNum type="arabicPeriod"/>
            </a:pPr>
            <a:r>
              <a:rPr lang="en-US" b="1" dirty="0" smtClean="0"/>
              <a:t>Member-initiated</a:t>
            </a:r>
            <a:r>
              <a:rPr lang="en-US" dirty="0" smtClean="0"/>
              <a:t> </a:t>
            </a:r>
          </a:p>
          <a:p>
            <a:pPr marL="457200" lvl="1" indent="0">
              <a:buNone/>
            </a:pPr>
            <a:r>
              <a:rPr lang="en-US" dirty="0" smtClean="0"/>
              <a:t>Each experimenter asks to join a project, approval needed</a:t>
            </a:r>
          </a:p>
          <a:p>
            <a:pPr marL="1200150" lvl="2" indent="-342900"/>
            <a:r>
              <a:rPr lang="en-US" dirty="0" smtClean="0"/>
              <a:t>Typical for Research projects</a:t>
            </a:r>
          </a:p>
          <a:p>
            <a:pPr marL="514350" indent="-457200">
              <a:buFont typeface="+mj-lt"/>
              <a:buAutoNum type="arabicPeriod"/>
            </a:pPr>
            <a:endParaRPr lang="en-US" b="1" dirty="0" smtClean="0"/>
          </a:p>
          <a:p>
            <a:pPr marL="57150" indent="0">
              <a:buNone/>
            </a:pPr>
            <a:endParaRPr lang="en-US" b="1" dirty="0" smtClean="0"/>
          </a:p>
          <a:p>
            <a:pPr marL="57150" indent="0">
              <a:buNone/>
            </a:pPr>
            <a:endParaRPr lang="en-US" sz="600" b="1" dirty="0" smtClean="0"/>
          </a:p>
          <a:p>
            <a:pPr marL="514350" indent="-457200">
              <a:buFont typeface="+mj-lt"/>
              <a:buAutoNum type="arabicPeriod"/>
            </a:pPr>
            <a:r>
              <a:rPr lang="en-US" b="1" dirty="0" smtClean="0"/>
              <a:t>Admin-initiated</a:t>
            </a:r>
            <a:r>
              <a:rPr lang="en-US" dirty="0" smtClean="0"/>
              <a:t> </a:t>
            </a:r>
          </a:p>
          <a:p>
            <a:pPr marL="457200" lvl="1" indent="0">
              <a:buNone/>
            </a:pPr>
            <a:r>
              <a:rPr lang="en-US" dirty="0" smtClean="0"/>
              <a:t>Project Lead/Admin bulk-adds experimenters</a:t>
            </a:r>
          </a:p>
          <a:p>
            <a:pPr marL="1314450" lvl="2" indent="-457200"/>
            <a:r>
              <a:rPr lang="en-US" dirty="0" smtClean="0"/>
              <a:t>Typical for Classrooms or Tutorials</a:t>
            </a:r>
            <a:endParaRPr lang="en-US" dirty="0"/>
          </a:p>
          <a:p>
            <a:pPr marL="914400" lvl="1" indent="-457200">
              <a:buFont typeface="+mj-lt"/>
              <a:buAutoNum type="arabicPeriod"/>
            </a:pPr>
            <a:endParaRPr lang="en-US" dirty="0"/>
          </a:p>
        </p:txBody>
      </p:sp>
      <p:pic>
        <p:nvPicPr>
          <p:cNvPr id="4" name="Picture 3"/>
          <p:cNvPicPr>
            <a:picLocks noChangeAspect="1"/>
          </p:cNvPicPr>
          <p:nvPr/>
        </p:nvPicPr>
        <p:blipFill rotWithShape="1">
          <a:blip r:embed="rId3"/>
          <a:srcRect b="68156"/>
          <a:stretch/>
        </p:blipFill>
        <p:spPr>
          <a:xfrm>
            <a:off x="1583859" y="2494097"/>
            <a:ext cx="4732675" cy="926639"/>
          </a:xfrm>
          <a:prstGeom prst="rect">
            <a:avLst/>
          </a:prstGeom>
        </p:spPr>
      </p:pic>
      <p:sp>
        <p:nvSpPr>
          <p:cNvPr id="8" name="Left Arrow 7"/>
          <p:cNvSpPr/>
          <p:nvPr/>
        </p:nvSpPr>
        <p:spPr>
          <a:xfrm>
            <a:off x="6245243" y="2828924"/>
            <a:ext cx="447085" cy="230163"/>
          </a:xfrm>
          <a:prstGeom prst="leftArrow">
            <a:avLst/>
          </a:prstGeom>
          <a:solidFill>
            <a:srgbClr val="FF8000"/>
          </a:solidFill>
          <a:ln>
            <a:solidFill>
              <a:srgbClr val="FF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Screen Shot 2013-09-12 at 11.32.39 PM.png"/>
          <p:cNvPicPr>
            <a:picLocks noChangeAspect="1"/>
          </p:cNvPicPr>
          <p:nvPr/>
        </p:nvPicPr>
        <p:blipFill rotWithShape="1">
          <a:blip r:embed="rId4">
            <a:clrChange>
              <a:clrFrom>
                <a:srgbClr val="FBFBFB"/>
              </a:clrFrom>
              <a:clrTo>
                <a:srgbClr val="FBFBFB">
                  <a:alpha val="0"/>
                </a:srgbClr>
              </a:clrTo>
            </a:clrChange>
            <a:extLst>
              <a:ext uri="{28A0092B-C50C-407E-A947-70E740481C1C}">
                <a14:useLocalDpi xmlns:a14="http://schemas.microsoft.com/office/drawing/2010/main" val="0"/>
              </a:ext>
            </a:extLst>
          </a:blip>
          <a:srcRect l="2871" t="13616" r="1844" b="20853"/>
          <a:stretch/>
        </p:blipFill>
        <p:spPr>
          <a:xfrm>
            <a:off x="1592450" y="4851316"/>
            <a:ext cx="4444755" cy="1601333"/>
          </a:xfrm>
          <a:prstGeom prst="rect">
            <a:avLst/>
          </a:prstGeom>
        </p:spPr>
      </p:pic>
    </p:spTree>
    <p:extLst>
      <p:ext uri="{BB962C8B-B14F-4D97-AF65-F5344CB8AC3E}">
        <p14:creationId xmlns:p14="http://schemas.microsoft.com/office/powerpoint/2010/main" val="1100817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and Slice Roles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938677891"/>
              </p:ext>
            </p:extLst>
          </p:nvPr>
        </p:nvGraphicFramePr>
        <p:xfrm>
          <a:off x="515590" y="921140"/>
          <a:ext cx="8272574" cy="2686098"/>
        </p:xfrm>
        <a:graphic>
          <a:graphicData uri="http://schemas.openxmlformats.org/drawingml/2006/table">
            <a:tbl>
              <a:tblPr firstRow="1" bandRow="1">
                <a:tableStyleId>{BC89EF96-8CEA-46FF-86C4-4CE0E7609802}</a:tableStyleId>
              </a:tblPr>
              <a:tblGrid>
                <a:gridCol w="562905"/>
                <a:gridCol w="1476357"/>
                <a:gridCol w="1299972"/>
                <a:gridCol w="1816684"/>
                <a:gridCol w="1558328"/>
                <a:gridCol w="1558328"/>
              </a:tblGrid>
              <a:tr h="948738">
                <a:tc>
                  <a:txBody>
                    <a:bodyPr/>
                    <a:lstStyle/>
                    <a:p>
                      <a:endParaRPr lang="en-US" dirty="0"/>
                    </a:p>
                  </a:txBody>
                  <a:tcPr/>
                </a:tc>
                <a:tc>
                  <a:txBody>
                    <a:bodyPr/>
                    <a:lstStyle/>
                    <a:p>
                      <a:endParaRPr lang="en-US" dirty="0"/>
                    </a:p>
                  </a:txBody>
                  <a:tcPr/>
                </a:tc>
                <a:tc>
                  <a:txBody>
                    <a:bodyPr/>
                    <a:lstStyle/>
                    <a:p>
                      <a:r>
                        <a:rPr lang="en-US" dirty="0" smtClean="0"/>
                        <a:t>Create</a:t>
                      </a:r>
                      <a:r>
                        <a:rPr lang="en-US" baseline="0" dirty="0" smtClean="0"/>
                        <a:t> </a:t>
                      </a:r>
                      <a:r>
                        <a:rPr lang="en-US" dirty="0" smtClean="0"/>
                        <a:t>project</a:t>
                      </a:r>
                      <a:endParaRPr lang="en-US" dirty="0"/>
                    </a:p>
                  </a:txBody>
                  <a:tcPr/>
                </a:tc>
                <a:tc>
                  <a:txBody>
                    <a:bodyPr/>
                    <a:lstStyle/>
                    <a:p>
                      <a:r>
                        <a:rPr lang="en-US" dirty="0" smtClean="0"/>
                        <a:t>Modify project &amp; manage</a:t>
                      </a:r>
                      <a:r>
                        <a:rPr lang="en-US" baseline="0" dirty="0" smtClean="0"/>
                        <a:t> membership</a:t>
                      </a:r>
                      <a:endParaRPr lang="en-US" dirty="0"/>
                    </a:p>
                  </a:txBody>
                  <a:tcPr/>
                </a:tc>
                <a:tc>
                  <a:txBody>
                    <a:bodyPr/>
                    <a:lstStyle/>
                    <a:p>
                      <a:r>
                        <a:rPr lang="en-US" dirty="0" smtClean="0"/>
                        <a:t>Create</a:t>
                      </a:r>
                      <a:r>
                        <a:rPr lang="en-US" baseline="0" dirty="0" smtClean="0"/>
                        <a:t> slice</a:t>
                      </a:r>
                      <a:endParaRPr lang="en-US" dirty="0"/>
                    </a:p>
                  </a:txBody>
                  <a:tcPr/>
                </a:tc>
                <a:tc>
                  <a:txBody>
                    <a:bodyPr/>
                    <a:lstStyle/>
                    <a:p>
                      <a:r>
                        <a:rPr lang="en-US" dirty="0" smtClean="0"/>
                        <a:t>View project</a:t>
                      </a:r>
                      <a:endParaRPr lang="en-US" dirty="0"/>
                    </a:p>
                  </a:txBody>
                  <a:tcPr/>
                </a:tc>
              </a:tr>
              <a:tr h="356303">
                <a:tc rowSpan="4">
                  <a:txBody>
                    <a:bodyPr/>
                    <a:lstStyle/>
                    <a:p>
                      <a:pPr algn="ctr"/>
                      <a:r>
                        <a:rPr lang="en-US" b="1" dirty="0" smtClean="0"/>
                        <a:t>Project</a:t>
                      </a:r>
                      <a:endParaRPr lang="en-US" b="1" dirty="0"/>
                    </a:p>
                  </a:txBody>
                  <a:tcPr vert="vert270" anchor="ctr"/>
                </a:tc>
                <a:tc>
                  <a:txBody>
                    <a:bodyPr/>
                    <a:lstStyle/>
                    <a:p>
                      <a:r>
                        <a:rPr lang="en-US" dirty="0" smtClean="0"/>
                        <a:t>Lead </a:t>
                      </a:r>
                      <a:endParaRPr lang="en-US" dirty="0"/>
                    </a:p>
                  </a:txBody>
                  <a:tcPr/>
                </a:tc>
                <a:tc>
                  <a:txBody>
                    <a:bodyPr/>
                    <a:lstStyle/>
                    <a:p>
                      <a:pPr algn="ctr"/>
                      <a:r>
                        <a:rPr lang="en-US" dirty="0" smtClean="0">
                          <a:solidFill>
                            <a:srgbClr val="008000"/>
                          </a:solidFill>
                          <a:latin typeface="Zapf Dingbats"/>
                          <a:ea typeface="Zapf Dingbats"/>
                          <a:cs typeface="Zapf Dingbats"/>
                          <a:sym typeface="Zapf Dingbats"/>
                        </a:rPr>
                        <a:t>✔</a:t>
                      </a:r>
                      <a:endParaRPr lang="en-US" dirty="0">
                        <a:solidFill>
                          <a:srgbClr val="008000"/>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a:txBody>
                  <a:tcPr/>
                </a:tc>
              </a:tr>
              <a:tr h="356303">
                <a:tc vMerge="1">
                  <a:txBody>
                    <a:bodyPr/>
                    <a:lstStyle/>
                    <a:p>
                      <a:endParaRPr lang="en-US" dirty="0"/>
                    </a:p>
                  </a:txBody>
                  <a:tcPr/>
                </a:tc>
                <a:tc>
                  <a:txBody>
                    <a:bodyPr/>
                    <a:lstStyle/>
                    <a:p>
                      <a:r>
                        <a:rPr lang="en-US" dirty="0" smtClean="0"/>
                        <a:t>Admin </a:t>
                      </a:r>
                      <a:endParaRPr lang="en-US" dirty="0"/>
                    </a:p>
                  </a:txBody>
                  <a:tcPr/>
                </a:tc>
                <a:tc>
                  <a:txBody>
                    <a:bodyPr/>
                    <a:lstStyle/>
                    <a:p>
                      <a:pPr algn="ctr"/>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a:txBody>
                  <a:tcPr/>
                </a:tc>
              </a:tr>
              <a:tr h="432220">
                <a:tc vMerge="1">
                  <a:txBody>
                    <a:bodyPr/>
                    <a:lstStyle/>
                    <a:p>
                      <a:endParaRPr lang="en-US" dirty="0"/>
                    </a:p>
                  </a:txBody>
                  <a:tcPr/>
                </a:tc>
                <a:tc>
                  <a:txBody>
                    <a:bodyPr/>
                    <a:lstStyle/>
                    <a:p>
                      <a:r>
                        <a:rPr lang="en-US" dirty="0" smtClean="0"/>
                        <a:t>Member</a:t>
                      </a:r>
                      <a:endParaRPr lang="en-US" dirty="0"/>
                    </a:p>
                  </a:txBody>
                  <a:tcPr/>
                </a:tc>
                <a:tc>
                  <a:txBody>
                    <a:bodyPr/>
                    <a:lstStyle/>
                    <a:p>
                      <a:pPr algn="ctr"/>
                      <a:endParaRPr lang="en-US"/>
                    </a:p>
                  </a:txBody>
                  <a:tcPr/>
                </a:tc>
                <a:tc>
                  <a:txBody>
                    <a:bodyPr/>
                    <a:lstStyle/>
                    <a:p>
                      <a:pPr algn="ctr"/>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a:p>
                      <a:pPr algn="ctr"/>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a:txBody>
                  <a:tcPr/>
                </a:tc>
              </a:tr>
              <a:tr h="356303">
                <a:tc vMerge="1">
                  <a:txBody>
                    <a:bodyPr/>
                    <a:lstStyle/>
                    <a:p>
                      <a:endParaRPr lang="en-US" dirty="0"/>
                    </a:p>
                  </a:txBody>
                  <a:tcPr/>
                </a:tc>
                <a:tc>
                  <a:txBody>
                    <a:bodyPr/>
                    <a:lstStyle/>
                    <a:p>
                      <a:r>
                        <a:rPr lang="en-US" dirty="0" smtClean="0"/>
                        <a:t>Auditor</a:t>
                      </a:r>
                      <a:endParaRPr lang="en-US" dirty="0"/>
                    </a:p>
                  </a:txBody>
                  <a:tcPr/>
                </a:tc>
                <a:tc>
                  <a:txBody>
                    <a:bodyPr/>
                    <a:lstStyle/>
                    <a:p>
                      <a:pPr algn="ctr"/>
                      <a:endParaRPr lang="en-US"/>
                    </a:p>
                  </a:txBody>
                  <a:tcPr/>
                </a:tc>
                <a:tc>
                  <a:txBody>
                    <a:bodyPr/>
                    <a:lstStyle/>
                    <a:p>
                      <a:pPr algn="ctr"/>
                      <a:endParaRPr lang="en-US" dirty="0"/>
                    </a:p>
                  </a:txBody>
                  <a:tcPr/>
                </a:tc>
                <a:tc>
                  <a:txBody>
                    <a:bodyPr/>
                    <a:lstStyle/>
                    <a:p>
                      <a:pPr algn="ctr"/>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424655963"/>
              </p:ext>
            </p:extLst>
          </p:nvPr>
        </p:nvGraphicFramePr>
        <p:xfrm>
          <a:off x="515591" y="3656668"/>
          <a:ext cx="8272573" cy="2377439"/>
        </p:xfrm>
        <a:graphic>
          <a:graphicData uri="http://schemas.openxmlformats.org/drawingml/2006/table">
            <a:tbl>
              <a:tblPr firstRow="1" bandRow="1">
                <a:tableStyleId>{BC89EF96-8CEA-46FF-86C4-4CE0E7609802}</a:tableStyleId>
              </a:tblPr>
              <a:tblGrid>
                <a:gridCol w="576119"/>
                <a:gridCol w="1462990"/>
                <a:gridCol w="1558366"/>
                <a:gridCol w="1558366"/>
                <a:gridCol w="1558366"/>
                <a:gridCol w="1558366"/>
              </a:tblGrid>
              <a:tr h="888497">
                <a:tc>
                  <a:txBody>
                    <a:bodyPr/>
                    <a:lstStyle/>
                    <a:p>
                      <a:endParaRPr lang="en-US" dirty="0"/>
                    </a:p>
                  </a:txBody>
                  <a:tcPr vert="vert270"/>
                </a:tc>
                <a:tc>
                  <a:txBody>
                    <a:bodyPr/>
                    <a:lstStyle/>
                    <a:p>
                      <a:endParaRPr lang="en-US" dirty="0"/>
                    </a:p>
                  </a:txBody>
                  <a:tcPr/>
                </a:tc>
                <a:tc>
                  <a:txBody>
                    <a:bodyPr/>
                    <a:lstStyle/>
                    <a:p>
                      <a:r>
                        <a:rPr lang="en-US" dirty="0" smtClean="0"/>
                        <a:t>Manage</a:t>
                      </a:r>
                      <a:r>
                        <a:rPr lang="en-US" baseline="0" dirty="0" smtClean="0"/>
                        <a:t> slice membership</a:t>
                      </a:r>
                      <a:endParaRPr lang="en-US" dirty="0"/>
                    </a:p>
                  </a:txBody>
                  <a:tcPr/>
                </a:tc>
                <a:tc>
                  <a:txBody>
                    <a:bodyPr/>
                    <a:lstStyle/>
                    <a:p>
                      <a:r>
                        <a:rPr lang="en-US" dirty="0" smtClean="0"/>
                        <a:t>Act</a:t>
                      </a:r>
                      <a:r>
                        <a:rPr lang="en-US" baseline="0" dirty="0" smtClean="0"/>
                        <a:t> on slice</a:t>
                      </a:r>
                      <a:endParaRPr lang="en-US" dirty="0"/>
                    </a:p>
                  </a:txBody>
                  <a:tcPr/>
                </a:tc>
                <a:tc>
                  <a:txBody>
                    <a:bodyPr/>
                    <a:lstStyle/>
                    <a:p>
                      <a:r>
                        <a:rPr lang="en-US" dirty="0" smtClean="0"/>
                        <a:t>View slice</a:t>
                      </a:r>
                      <a:endParaRPr lang="en-US" dirty="0"/>
                    </a:p>
                  </a:txBody>
                  <a:tcPr/>
                </a:tc>
                <a:tc>
                  <a:txBody>
                    <a:bodyPr/>
                    <a:lstStyle/>
                    <a:p>
                      <a:r>
                        <a:rPr lang="en-US" dirty="0" smtClean="0"/>
                        <a:t>Account/</a:t>
                      </a:r>
                      <a:r>
                        <a:rPr lang="en-US" baseline="0" dirty="0" smtClean="0"/>
                        <a:t> keys loaded on slice</a:t>
                      </a:r>
                      <a:endParaRPr lang="en-US" dirty="0"/>
                    </a:p>
                  </a:txBody>
                  <a:tcPr/>
                </a:tc>
              </a:tr>
              <a:tr h="355399">
                <a:tc rowSpan="4">
                  <a:txBody>
                    <a:bodyPr/>
                    <a:lstStyle/>
                    <a:p>
                      <a:pPr algn="ctr"/>
                      <a:r>
                        <a:rPr lang="en-US" b="1" dirty="0" smtClean="0"/>
                        <a:t>Slice</a:t>
                      </a:r>
                      <a:endParaRPr lang="en-US" b="1" dirty="0"/>
                    </a:p>
                  </a:txBody>
                  <a:tcPr vert="vert270" anchor="ctr"/>
                </a:tc>
                <a:tc>
                  <a:txBody>
                    <a:bodyPr/>
                    <a:lstStyle/>
                    <a:p>
                      <a:r>
                        <a:rPr lang="en-US" dirty="0" smtClean="0"/>
                        <a:t>Lead</a:t>
                      </a:r>
                      <a:r>
                        <a:rPr lang="en-US" baseline="0" dirty="0" smtClean="0"/>
                        <a:t> </a:t>
                      </a:r>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a:txBody>
                  <a:tcPr/>
                </a:tc>
              </a:tr>
              <a:tr h="355399">
                <a:tc vMerge="1">
                  <a:txBody>
                    <a:bodyPr/>
                    <a:lstStyle/>
                    <a:p>
                      <a:endParaRPr lang="en-US" dirty="0"/>
                    </a:p>
                  </a:txBody>
                  <a:tcPr/>
                </a:tc>
                <a:tc>
                  <a:txBody>
                    <a:bodyPr/>
                    <a:lstStyle/>
                    <a:p>
                      <a:r>
                        <a:rPr lang="en-US" dirty="0" smtClean="0"/>
                        <a:t>Admin </a:t>
                      </a:r>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a:txBody>
                  <a:tcPr/>
                </a:tc>
              </a:tr>
              <a:tr h="355399">
                <a:tc vMerge="1">
                  <a:txBody>
                    <a:bodyPr/>
                    <a:lstStyle/>
                    <a:p>
                      <a:endParaRPr lang="en-US" dirty="0"/>
                    </a:p>
                  </a:txBody>
                  <a:tcPr/>
                </a:tc>
                <a:tc>
                  <a:txBody>
                    <a:bodyPr/>
                    <a:lstStyle/>
                    <a:p>
                      <a:r>
                        <a:rPr lang="en-US" dirty="0" smtClean="0"/>
                        <a:t>Member</a:t>
                      </a:r>
                      <a:endParaRPr lang="en-US" dirty="0"/>
                    </a:p>
                  </a:txBody>
                  <a:tcPr/>
                </a:tc>
                <a:tc>
                  <a:txBody>
                    <a:bodyPr/>
                    <a:lstStyle/>
                    <a:p>
                      <a:pPr algn="ctr"/>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a:txBody>
                  <a:tcPr/>
                </a:tc>
              </a:tr>
              <a:tr h="355399">
                <a:tc vMerge="1">
                  <a:txBody>
                    <a:bodyPr/>
                    <a:lstStyle/>
                    <a:p>
                      <a:endParaRPr lang="en-US" dirty="0"/>
                    </a:p>
                  </a:txBody>
                  <a:tcPr/>
                </a:tc>
                <a:tc>
                  <a:txBody>
                    <a:bodyPr/>
                    <a:lstStyle/>
                    <a:p>
                      <a:r>
                        <a:rPr lang="en-US" dirty="0" smtClean="0"/>
                        <a:t>Auditor</a:t>
                      </a:r>
                      <a:endParaRPr lang="en-US" dirty="0"/>
                    </a:p>
                  </a:txBody>
                  <a:tcPr/>
                </a:tc>
                <a:tc>
                  <a:txBody>
                    <a:bodyPr/>
                    <a:lstStyle/>
                    <a:p>
                      <a:pPr algn="ctr"/>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dirty="0" smtClean="0">
                        <a:solidFill>
                          <a:srgbClr val="008000"/>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a:txBody>
                  <a:tcPr/>
                </a:tc>
              </a:tr>
            </a:tbl>
          </a:graphicData>
        </a:graphic>
      </p:graphicFrame>
      <p:sp>
        <p:nvSpPr>
          <p:cNvPr id="7" name="TextBox 6"/>
          <p:cNvSpPr txBox="1"/>
          <p:nvPr/>
        </p:nvSpPr>
        <p:spPr>
          <a:xfrm>
            <a:off x="4588171" y="6184526"/>
            <a:ext cx="4199993" cy="307777"/>
          </a:xfrm>
          <a:prstGeom prst="rect">
            <a:avLst/>
          </a:prstGeom>
          <a:noFill/>
        </p:spPr>
        <p:txBody>
          <a:bodyPr wrap="none" rtlCol="0">
            <a:spAutoFit/>
          </a:bodyPr>
          <a:lstStyle/>
          <a:p>
            <a:r>
              <a:rPr lang="en-US" sz="1400" i="1" dirty="0"/>
              <a:t>http://</a:t>
            </a:r>
            <a:r>
              <a:rPr lang="en-US" sz="1400" i="1" dirty="0" err="1"/>
              <a:t>groups.geni.net</a:t>
            </a:r>
            <a:r>
              <a:rPr lang="en-US" sz="1400" i="1" dirty="0"/>
              <a:t>/</a:t>
            </a:r>
            <a:r>
              <a:rPr lang="en-US" sz="1400" i="1" dirty="0" err="1"/>
              <a:t>geni</a:t>
            </a:r>
            <a:r>
              <a:rPr lang="en-US" sz="1400" i="1" dirty="0"/>
              <a:t>/wiki/</a:t>
            </a:r>
            <a:r>
              <a:rPr lang="en-US" sz="1400" i="1" dirty="0" err="1"/>
              <a:t>ProjectSlicesRoles</a:t>
            </a:r>
            <a:endParaRPr lang="en-US" sz="1400" i="1" dirty="0"/>
          </a:p>
        </p:txBody>
      </p:sp>
    </p:spTree>
    <p:extLst>
      <p:ext uri="{BB962C8B-B14F-4D97-AF65-F5344CB8AC3E}">
        <p14:creationId xmlns:p14="http://schemas.microsoft.com/office/powerpoint/2010/main" val="22089162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geni">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geni.potx</Template>
  <TotalTime>93371</TotalTime>
  <Words>5124</Words>
  <Application>Microsoft Macintosh PowerPoint</Application>
  <PresentationFormat>On-screen Show (4:3)</PresentationFormat>
  <Paragraphs>1027</Paragraphs>
  <Slides>74</Slides>
  <Notes>69</Notes>
  <HiddenSlides>18</HiddenSlides>
  <MMClips>0</MMClips>
  <ScaleCrop>false</ScaleCrop>
  <HeadingPairs>
    <vt:vector size="4" baseType="variant">
      <vt:variant>
        <vt:lpstr>Theme</vt:lpstr>
      </vt:variant>
      <vt:variant>
        <vt:i4>2</vt:i4>
      </vt:variant>
      <vt:variant>
        <vt:lpstr>Slide Titles</vt:lpstr>
      </vt:variant>
      <vt:variant>
        <vt:i4>74</vt:i4>
      </vt:variant>
    </vt:vector>
  </HeadingPairs>
  <TitlesOfParts>
    <vt:vector size="76" baseType="lpstr">
      <vt:lpstr>geni</vt:lpstr>
      <vt:lpstr>Custom Design</vt:lpstr>
      <vt:lpstr>Are you ready for the tutorial?</vt:lpstr>
      <vt:lpstr>Lab Zero: A First Experiment using GENI</vt:lpstr>
      <vt:lpstr>Hands On Exercise</vt:lpstr>
      <vt:lpstr>Understand GENI Terminology</vt:lpstr>
      <vt:lpstr>Use the GENI Portal and Flack</vt:lpstr>
      <vt:lpstr>Use the GENI Portal  and Jacks/jFed</vt:lpstr>
      <vt:lpstr>Experiment Workflow</vt:lpstr>
      <vt:lpstr>The GENI Portal is… </vt:lpstr>
      <vt:lpstr>Flack is …</vt:lpstr>
      <vt:lpstr>Jacks and jFed are …</vt:lpstr>
      <vt:lpstr>Experimenter</vt:lpstr>
      <vt:lpstr>Projects</vt:lpstr>
      <vt:lpstr>Creating Projects</vt:lpstr>
      <vt:lpstr>Experiment Workflow</vt:lpstr>
      <vt:lpstr>Part I:  Establish Management Environment</vt:lpstr>
      <vt:lpstr>Creating a GENI account</vt:lpstr>
      <vt:lpstr>Creating a GENI account</vt:lpstr>
      <vt:lpstr>InCommon</vt:lpstr>
      <vt:lpstr>Expiration and renewal</vt:lpstr>
      <vt:lpstr>Using SSH with a public/private keypair</vt:lpstr>
      <vt:lpstr>SSH with a password</vt:lpstr>
      <vt:lpstr>SSH with a private key</vt:lpstr>
      <vt:lpstr>PowerPoint Presentation</vt:lpstr>
      <vt:lpstr>PowerPoint Presentation</vt:lpstr>
      <vt:lpstr>On your local machine…</vt:lpstr>
      <vt:lpstr>Resource</vt:lpstr>
      <vt:lpstr>Aggregate</vt:lpstr>
      <vt:lpstr>Slice</vt:lpstr>
      <vt:lpstr>Putting it all together</vt:lpstr>
      <vt:lpstr>Part I continued: Obtain Resources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Experiment Workflow</vt:lpstr>
      <vt:lpstr>PowerPoint Presentation</vt:lpstr>
      <vt:lpstr>Part II:  Execute Experiment</vt:lpstr>
      <vt:lpstr>PowerPoint Presentation</vt:lpstr>
      <vt:lpstr>PowerPoint Presentation</vt:lpstr>
      <vt:lpstr>PowerPoint Presentation</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Experiment Workflow</vt:lpstr>
      <vt:lpstr>PowerPoint Presentation</vt:lpstr>
      <vt:lpstr>Part III:  Finish Experiment</vt:lpstr>
      <vt:lpstr>Congratulations!</vt:lpstr>
      <vt:lpstr>PowerPoint Presentation</vt:lpstr>
      <vt:lpstr>Working With Collaborators</vt:lpstr>
      <vt:lpstr>Project Membership example</vt:lpstr>
      <vt:lpstr>Working with multiple members in a slice</vt:lpstr>
      <vt:lpstr>Slice Access</vt:lpstr>
      <vt:lpstr>Slice Access: Logging in to resources</vt:lpstr>
      <vt:lpstr>Populating a Project</vt:lpstr>
      <vt:lpstr>Project and Slice Roles</vt:lpstr>
    </vt:vector>
  </TitlesOfParts>
  <Company>BBN Technologies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Survey of Available GENI Resources</dc:title>
  <dc:creator>Aaron Falk</dc:creator>
  <cp:lastModifiedBy>Sarah Edwards</cp:lastModifiedBy>
  <cp:revision>1113</cp:revision>
  <cp:lastPrinted>2014-06-05T20:05:43Z</cp:lastPrinted>
  <dcterms:created xsi:type="dcterms:W3CDTF">2011-03-04T20:37:51Z</dcterms:created>
  <dcterms:modified xsi:type="dcterms:W3CDTF">2014-10-30T15:12:48Z</dcterms:modified>
</cp:coreProperties>
</file>